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201.xml" ContentType="application/vnd.openxmlformats-officedocument.presentationml.notesSlide+xml"/>
  <Override PartName="/ppt/notesSlides/notesSlide202.xml" ContentType="application/vnd.openxmlformats-officedocument.presentationml.notesSlide+xml"/>
  <Override PartName="/ppt/notesSlides/notesSlide203.xml" ContentType="application/vnd.openxmlformats-officedocument.presentationml.notesSlide+xml"/>
  <Override PartName="/ppt/notesSlides/notesSlide204.xml" ContentType="application/vnd.openxmlformats-officedocument.presentationml.notesSlide+xml"/>
  <Override PartName="/ppt/notesSlides/notesSlide205.xml" ContentType="application/vnd.openxmlformats-officedocument.presentationml.notesSlide+xml"/>
  <Override PartName="/ppt/notesSlides/notesSlide206.xml" ContentType="application/vnd.openxmlformats-officedocument.presentationml.notesSlide+xml"/>
  <Override PartName="/ppt/notesSlides/notesSlide207.xml" ContentType="application/vnd.openxmlformats-officedocument.presentationml.notesSlide+xml"/>
  <Override PartName="/ppt/notesSlides/notesSlide208.xml" ContentType="application/vnd.openxmlformats-officedocument.presentationml.notesSlide+xml"/>
  <Override PartName="/ppt/notesSlides/notesSlide209.xml" ContentType="application/vnd.openxmlformats-officedocument.presentationml.notesSlide+xml"/>
  <Override PartName="/ppt/notesSlides/notesSlide210.xml" ContentType="application/vnd.openxmlformats-officedocument.presentationml.notesSlide+xml"/>
  <Override PartName="/ppt/notesSlides/notesSlide211.xml" ContentType="application/vnd.openxmlformats-officedocument.presentationml.notesSlide+xml"/>
  <Override PartName="/ppt/notesSlides/notesSlide212.xml" ContentType="application/vnd.openxmlformats-officedocument.presentationml.notesSlide+xml"/>
  <Override PartName="/ppt/notesSlides/notesSlide213.xml" ContentType="application/vnd.openxmlformats-officedocument.presentationml.notesSlide+xml"/>
  <Override PartName="/ppt/notesSlides/notesSlide214.xml" ContentType="application/vnd.openxmlformats-officedocument.presentationml.notesSlide+xml"/>
  <Override PartName="/ppt/notesSlides/notesSlide215.xml" ContentType="application/vnd.openxmlformats-officedocument.presentationml.notesSlide+xml"/>
  <Override PartName="/ppt/notesSlides/notesSlide216.xml" ContentType="application/vnd.openxmlformats-officedocument.presentationml.notesSlide+xml"/>
  <Override PartName="/ppt/notesSlides/notesSlide217.xml" ContentType="application/vnd.openxmlformats-officedocument.presentationml.notesSlide+xml"/>
  <Override PartName="/ppt/notesSlides/notesSlide218.xml" ContentType="application/vnd.openxmlformats-officedocument.presentationml.notesSlide+xml"/>
  <Override PartName="/ppt/notesSlides/notesSlide219.xml" ContentType="application/vnd.openxmlformats-officedocument.presentationml.notesSlide+xml"/>
  <Override PartName="/ppt/notesSlides/notesSlide220.xml" ContentType="application/vnd.openxmlformats-officedocument.presentationml.notesSlide+xml"/>
  <Override PartName="/ppt/notesSlides/notesSlide221.xml" ContentType="application/vnd.openxmlformats-officedocument.presentationml.notesSlide+xml"/>
  <Override PartName="/ppt/notesSlides/notesSlide222.xml" ContentType="application/vnd.openxmlformats-officedocument.presentationml.notesSlide+xml"/>
  <Override PartName="/ppt/notesSlides/notesSlide223.xml" ContentType="application/vnd.openxmlformats-officedocument.presentationml.notesSlide+xml"/>
  <Override PartName="/ppt/notesSlides/notesSlide224.xml" ContentType="application/vnd.openxmlformats-officedocument.presentationml.notesSlide+xml"/>
  <Override PartName="/ppt/notesSlides/notesSlide225.xml" ContentType="application/vnd.openxmlformats-officedocument.presentationml.notesSlide+xml"/>
  <Override PartName="/ppt/notesSlides/notesSlide226.xml" ContentType="application/vnd.openxmlformats-officedocument.presentationml.notesSlide+xml"/>
  <Override PartName="/ppt/notesSlides/notesSlide227.xml" ContentType="application/vnd.openxmlformats-officedocument.presentationml.notesSlide+xml"/>
  <Override PartName="/ppt/notesSlides/notesSlide228.xml" ContentType="application/vnd.openxmlformats-officedocument.presentationml.notesSlide+xml"/>
  <Override PartName="/ppt/notesSlides/notesSlide229.xml" ContentType="application/vnd.openxmlformats-officedocument.presentationml.notesSlide+xml"/>
  <Override PartName="/ppt/notesSlides/notesSlide230.xml" ContentType="application/vnd.openxmlformats-officedocument.presentationml.notesSlide+xml"/>
  <Override PartName="/ppt/notesSlides/notesSlide231.xml" ContentType="application/vnd.openxmlformats-officedocument.presentationml.notesSlide+xml"/>
  <Override PartName="/ppt/notesSlides/notesSlide232.xml" ContentType="application/vnd.openxmlformats-officedocument.presentationml.notesSlide+xml"/>
  <Override PartName="/ppt/notesSlides/notesSlide233.xml" ContentType="application/vnd.openxmlformats-officedocument.presentationml.notesSlide+xml"/>
  <Override PartName="/ppt/notesSlides/notesSlide234.xml" ContentType="application/vnd.openxmlformats-officedocument.presentationml.notesSlide+xml"/>
  <Override PartName="/ppt/notesSlides/notesSlide235.xml" ContentType="application/vnd.openxmlformats-officedocument.presentationml.notesSlide+xml"/>
  <Override PartName="/ppt/notesSlides/notesSlide236.xml" ContentType="application/vnd.openxmlformats-officedocument.presentationml.notesSlide+xml"/>
  <Override PartName="/ppt/notesSlides/notesSlide237.xml" ContentType="application/vnd.openxmlformats-officedocument.presentationml.notesSlide+xml"/>
  <Override PartName="/ppt/notesSlides/notesSlide238.xml" ContentType="application/vnd.openxmlformats-officedocument.presentationml.notesSlide+xml"/>
  <Override PartName="/ppt/notesSlides/notesSlide239.xml" ContentType="application/vnd.openxmlformats-officedocument.presentationml.notesSlide+xml"/>
  <Override PartName="/ppt/notesSlides/notesSlide240.xml" ContentType="application/vnd.openxmlformats-officedocument.presentationml.notesSlide+xml"/>
  <Override PartName="/ppt/notesSlides/notesSlide241.xml" ContentType="application/vnd.openxmlformats-officedocument.presentationml.notesSlide+xml"/>
  <Override PartName="/ppt/notesSlides/notesSlide242.xml" ContentType="application/vnd.openxmlformats-officedocument.presentationml.notesSlide+xml"/>
  <Override PartName="/ppt/notesSlides/notesSlide243.xml" ContentType="application/vnd.openxmlformats-officedocument.presentationml.notesSlide+xml"/>
  <Override PartName="/ppt/notesSlides/notesSlide244.xml" ContentType="application/vnd.openxmlformats-officedocument.presentationml.notesSlide+xml"/>
  <Override PartName="/ppt/notesSlides/notesSlide245.xml" ContentType="application/vnd.openxmlformats-officedocument.presentationml.notesSlide+xml"/>
  <Override PartName="/ppt/notesSlides/notesSlide246.xml" ContentType="application/vnd.openxmlformats-officedocument.presentationml.notesSlide+xml"/>
  <Override PartName="/ppt/notesSlides/notesSlide247.xml" ContentType="application/vnd.openxmlformats-officedocument.presentationml.notesSlide+xml"/>
  <Override PartName="/ppt/notesSlides/notesSlide248.xml" ContentType="application/vnd.openxmlformats-officedocument.presentationml.notesSlide+xml"/>
  <Override PartName="/ppt/notesSlides/notesSlide249.xml" ContentType="application/vnd.openxmlformats-officedocument.presentationml.notesSlide+xml"/>
  <Override PartName="/ppt/notesSlides/notesSlide250.xml" ContentType="application/vnd.openxmlformats-officedocument.presentationml.notesSlide+xml"/>
  <Override PartName="/ppt/notesSlides/notesSlide251.xml" ContentType="application/vnd.openxmlformats-officedocument.presentationml.notesSlide+xml"/>
  <Override PartName="/ppt/notesSlides/notesSlide252.xml" ContentType="application/vnd.openxmlformats-officedocument.presentationml.notesSlide+xml"/>
  <Override PartName="/ppt/notesSlides/notesSlide253.xml" ContentType="application/vnd.openxmlformats-officedocument.presentationml.notesSlide+xml"/>
  <Override PartName="/ppt/notesSlides/notesSlide254.xml" ContentType="application/vnd.openxmlformats-officedocument.presentationml.notesSlide+xml"/>
  <Override PartName="/ppt/notesSlides/notesSlide255.xml" ContentType="application/vnd.openxmlformats-officedocument.presentationml.notesSlide+xml"/>
  <Override PartName="/ppt/notesSlides/notesSlide256.xml" ContentType="application/vnd.openxmlformats-officedocument.presentationml.notesSlide+xml"/>
  <Override PartName="/ppt/notesSlides/notesSlide257.xml" ContentType="application/vnd.openxmlformats-officedocument.presentationml.notesSlide+xml"/>
  <Override PartName="/ppt/notesSlides/notesSlide258.xml" ContentType="application/vnd.openxmlformats-officedocument.presentationml.notesSlide+xml"/>
  <Override PartName="/ppt/notesSlides/notesSlide259.xml" ContentType="application/vnd.openxmlformats-officedocument.presentationml.notesSlide+xml"/>
  <Override PartName="/ppt/notesSlides/notesSlide260.xml" ContentType="application/vnd.openxmlformats-officedocument.presentationml.notesSlide+xml"/>
  <Override PartName="/ppt/notesSlides/notesSlide261.xml" ContentType="application/vnd.openxmlformats-officedocument.presentationml.notesSlide+xml"/>
  <Override PartName="/ppt/notesSlides/notesSlide262.xml" ContentType="application/vnd.openxmlformats-officedocument.presentationml.notesSlide+xml"/>
  <Override PartName="/ppt/notesSlides/notesSlide263.xml" ContentType="application/vnd.openxmlformats-officedocument.presentationml.notesSlide+xml"/>
  <Override PartName="/ppt/notesSlides/notesSlide264.xml" ContentType="application/vnd.openxmlformats-officedocument.presentationml.notesSlide+xml"/>
  <Override PartName="/ppt/notesSlides/notesSlide265.xml" ContentType="application/vnd.openxmlformats-officedocument.presentationml.notesSlide+xml"/>
  <Override PartName="/ppt/notesSlides/notesSlide266.xml" ContentType="application/vnd.openxmlformats-officedocument.presentationml.notesSlide+xml"/>
  <Override PartName="/ppt/notesSlides/notesSlide267.xml" ContentType="application/vnd.openxmlformats-officedocument.presentationml.notesSlide+xml"/>
  <Override PartName="/ppt/notesSlides/notesSlide2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704" r:id="rId2"/>
  </p:sldMasterIdLst>
  <p:notesMasterIdLst>
    <p:notesMasterId r:id="rId287"/>
  </p:notesMasterIdLst>
  <p:handoutMasterIdLst>
    <p:handoutMasterId r:id="rId288"/>
  </p:handoutMasterIdLst>
  <p:sldIdLst>
    <p:sldId id="256" r:id="rId3"/>
    <p:sldId id="637" r:id="rId4"/>
    <p:sldId id="257" r:id="rId5"/>
    <p:sldId id="517" r:id="rId6"/>
    <p:sldId id="312" r:id="rId7"/>
    <p:sldId id="280" r:id="rId8"/>
    <p:sldId id="281" r:id="rId9"/>
    <p:sldId id="282" r:id="rId10"/>
    <p:sldId id="283" r:id="rId11"/>
    <p:sldId id="646" r:id="rId12"/>
    <p:sldId id="284" r:id="rId13"/>
    <p:sldId id="285" r:id="rId14"/>
    <p:sldId id="286" r:id="rId15"/>
    <p:sldId id="287" r:id="rId16"/>
    <p:sldId id="654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651" r:id="rId26"/>
    <p:sldId id="296" r:id="rId27"/>
    <p:sldId id="306" r:id="rId28"/>
    <p:sldId id="317" r:id="rId29"/>
    <p:sldId id="665" r:id="rId30"/>
    <p:sldId id="307" r:id="rId31"/>
    <p:sldId id="299" r:id="rId32"/>
    <p:sldId id="300" r:id="rId33"/>
    <p:sldId id="301" r:id="rId34"/>
    <p:sldId id="302" r:id="rId35"/>
    <p:sldId id="666" r:id="rId36"/>
    <p:sldId id="303" r:id="rId37"/>
    <p:sldId id="304" r:id="rId38"/>
    <p:sldId id="305" r:id="rId39"/>
    <p:sldId id="298" r:id="rId40"/>
    <p:sldId id="310" r:id="rId41"/>
    <p:sldId id="638" r:id="rId42"/>
    <p:sldId id="308" r:id="rId43"/>
    <p:sldId id="311" r:id="rId44"/>
    <p:sldId id="667" r:id="rId45"/>
    <p:sldId id="668" r:id="rId46"/>
    <p:sldId id="670" r:id="rId47"/>
    <p:sldId id="671" r:id="rId48"/>
    <p:sldId id="379" r:id="rId49"/>
    <p:sldId id="380" r:id="rId50"/>
    <p:sldId id="381" r:id="rId51"/>
    <p:sldId id="382" r:id="rId52"/>
    <p:sldId id="663" r:id="rId53"/>
    <p:sldId id="636" r:id="rId54"/>
    <p:sldId id="384" r:id="rId55"/>
    <p:sldId id="644" r:id="rId56"/>
    <p:sldId id="385" r:id="rId57"/>
    <p:sldId id="678" r:id="rId58"/>
    <p:sldId id="386" r:id="rId59"/>
    <p:sldId id="679" r:id="rId60"/>
    <p:sldId id="387" r:id="rId61"/>
    <p:sldId id="388" r:id="rId62"/>
    <p:sldId id="680" r:id="rId63"/>
    <p:sldId id="673" r:id="rId64"/>
    <p:sldId id="389" r:id="rId65"/>
    <p:sldId id="390" r:id="rId66"/>
    <p:sldId id="392" r:id="rId67"/>
    <p:sldId id="414" r:id="rId68"/>
    <p:sldId id="393" r:id="rId69"/>
    <p:sldId id="394" r:id="rId70"/>
    <p:sldId id="395" r:id="rId71"/>
    <p:sldId id="396" r:id="rId72"/>
    <p:sldId id="397" r:id="rId73"/>
    <p:sldId id="398" r:id="rId74"/>
    <p:sldId id="399" r:id="rId75"/>
    <p:sldId id="400" r:id="rId76"/>
    <p:sldId id="401" r:id="rId77"/>
    <p:sldId id="675" r:id="rId78"/>
    <p:sldId id="413" r:id="rId79"/>
    <p:sldId id="415" r:id="rId80"/>
    <p:sldId id="416" r:id="rId81"/>
    <p:sldId id="417" r:id="rId82"/>
    <p:sldId id="418" r:id="rId83"/>
    <p:sldId id="402" r:id="rId84"/>
    <p:sldId id="403" r:id="rId85"/>
    <p:sldId id="404" r:id="rId86"/>
    <p:sldId id="405" r:id="rId87"/>
    <p:sldId id="406" r:id="rId88"/>
    <p:sldId id="407" r:id="rId89"/>
    <p:sldId id="408" r:id="rId90"/>
    <p:sldId id="409" r:id="rId91"/>
    <p:sldId id="410" r:id="rId92"/>
    <p:sldId id="411" r:id="rId93"/>
    <p:sldId id="412" r:id="rId94"/>
    <p:sldId id="419" r:id="rId95"/>
    <p:sldId id="420" r:id="rId96"/>
    <p:sldId id="421" r:id="rId97"/>
    <p:sldId id="422" r:id="rId98"/>
    <p:sldId id="425" r:id="rId99"/>
    <p:sldId id="423" r:id="rId100"/>
    <p:sldId id="424" r:id="rId101"/>
    <p:sldId id="426" r:id="rId102"/>
    <p:sldId id="427" r:id="rId103"/>
    <p:sldId id="428" r:id="rId104"/>
    <p:sldId id="429" r:id="rId105"/>
    <p:sldId id="430" r:id="rId106"/>
    <p:sldId id="431" r:id="rId107"/>
    <p:sldId id="432" r:id="rId108"/>
    <p:sldId id="433" r:id="rId109"/>
    <p:sldId id="434" r:id="rId110"/>
    <p:sldId id="435" r:id="rId111"/>
    <p:sldId id="436" r:id="rId112"/>
    <p:sldId id="437" r:id="rId113"/>
    <p:sldId id="438" r:id="rId114"/>
    <p:sldId id="439" r:id="rId115"/>
    <p:sldId id="440" r:id="rId116"/>
    <p:sldId id="441" r:id="rId117"/>
    <p:sldId id="442" r:id="rId118"/>
    <p:sldId id="443" r:id="rId119"/>
    <p:sldId id="444" r:id="rId120"/>
    <p:sldId id="445" r:id="rId121"/>
    <p:sldId id="446" r:id="rId122"/>
    <p:sldId id="447" r:id="rId123"/>
    <p:sldId id="448" r:id="rId124"/>
    <p:sldId id="449" r:id="rId125"/>
    <p:sldId id="450" r:id="rId126"/>
    <p:sldId id="451" r:id="rId127"/>
    <p:sldId id="452" r:id="rId128"/>
    <p:sldId id="453" r:id="rId129"/>
    <p:sldId id="523" r:id="rId130"/>
    <p:sldId id="457" r:id="rId131"/>
    <p:sldId id="454" r:id="rId132"/>
    <p:sldId id="455" r:id="rId133"/>
    <p:sldId id="458" r:id="rId134"/>
    <p:sldId id="459" r:id="rId135"/>
    <p:sldId id="460" r:id="rId136"/>
    <p:sldId id="461" r:id="rId137"/>
    <p:sldId id="463" r:id="rId138"/>
    <p:sldId id="464" r:id="rId139"/>
    <p:sldId id="465" r:id="rId140"/>
    <p:sldId id="466" r:id="rId141"/>
    <p:sldId id="467" r:id="rId142"/>
    <p:sldId id="468" r:id="rId143"/>
    <p:sldId id="470" r:id="rId144"/>
    <p:sldId id="469" r:id="rId145"/>
    <p:sldId id="471" r:id="rId146"/>
    <p:sldId id="472" r:id="rId147"/>
    <p:sldId id="473" r:id="rId148"/>
    <p:sldId id="474" r:id="rId149"/>
    <p:sldId id="475" r:id="rId150"/>
    <p:sldId id="476" r:id="rId151"/>
    <p:sldId id="477" r:id="rId152"/>
    <p:sldId id="479" r:id="rId153"/>
    <p:sldId id="478" r:id="rId154"/>
    <p:sldId id="524" r:id="rId155"/>
    <p:sldId id="480" r:id="rId156"/>
    <p:sldId id="481" r:id="rId157"/>
    <p:sldId id="482" r:id="rId158"/>
    <p:sldId id="483" r:id="rId159"/>
    <p:sldId id="485" r:id="rId160"/>
    <p:sldId id="487" r:id="rId161"/>
    <p:sldId id="489" r:id="rId162"/>
    <p:sldId id="488" r:id="rId163"/>
    <p:sldId id="652" r:id="rId164"/>
    <p:sldId id="486" r:id="rId165"/>
    <p:sldId id="525" r:id="rId166"/>
    <p:sldId id="645" r:id="rId167"/>
    <p:sldId id="490" r:id="rId168"/>
    <p:sldId id="491" r:id="rId169"/>
    <p:sldId id="492" r:id="rId170"/>
    <p:sldId id="493" r:id="rId171"/>
    <p:sldId id="494" r:id="rId172"/>
    <p:sldId id="501" r:id="rId173"/>
    <p:sldId id="526" r:id="rId174"/>
    <p:sldId id="495" r:id="rId175"/>
    <p:sldId id="496" r:id="rId176"/>
    <p:sldId id="497" r:id="rId177"/>
    <p:sldId id="498" r:id="rId178"/>
    <p:sldId id="499" r:id="rId179"/>
    <p:sldId id="500" r:id="rId180"/>
    <p:sldId id="503" r:id="rId181"/>
    <p:sldId id="502" r:id="rId182"/>
    <p:sldId id="554" r:id="rId183"/>
    <p:sldId id="555" r:id="rId184"/>
    <p:sldId id="556" r:id="rId185"/>
    <p:sldId id="504" r:id="rId186"/>
    <p:sldId id="505" r:id="rId187"/>
    <p:sldId id="507" r:id="rId188"/>
    <p:sldId id="506" r:id="rId189"/>
    <p:sldId id="557" r:id="rId190"/>
    <p:sldId id="508" r:id="rId191"/>
    <p:sldId id="509" r:id="rId192"/>
    <p:sldId id="510" r:id="rId193"/>
    <p:sldId id="511" r:id="rId194"/>
    <p:sldId id="512" r:id="rId195"/>
    <p:sldId id="513" r:id="rId196"/>
    <p:sldId id="514" r:id="rId197"/>
    <p:sldId id="515" r:id="rId198"/>
    <p:sldId id="561" r:id="rId199"/>
    <p:sldId id="516" r:id="rId200"/>
    <p:sldId id="558" r:id="rId201"/>
    <p:sldId id="559" r:id="rId202"/>
    <p:sldId id="527" r:id="rId203"/>
    <p:sldId id="530" r:id="rId204"/>
    <p:sldId id="528" r:id="rId205"/>
    <p:sldId id="531" r:id="rId206"/>
    <p:sldId id="529" r:id="rId207"/>
    <p:sldId id="535" r:id="rId208"/>
    <p:sldId id="560" r:id="rId209"/>
    <p:sldId id="655" r:id="rId210"/>
    <p:sldId id="656" r:id="rId211"/>
    <p:sldId id="657" r:id="rId212"/>
    <p:sldId id="536" r:id="rId213"/>
    <p:sldId id="520" r:id="rId214"/>
    <p:sldId id="521" r:id="rId215"/>
    <p:sldId id="519" r:id="rId216"/>
    <p:sldId id="537" r:id="rId217"/>
    <p:sldId id="562" r:id="rId218"/>
    <p:sldId id="563" r:id="rId219"/>
    <p:sldId id="594" r:id="rId220"/>
    <p:sldId id="564" r:id="rId221"/>
    <p:sldId id="565" r:id="rId222"/>
    <p:sldId id="566" r:id="rId223"/>
    <p:sldId id="567" r:id="rId224"/>
    <p:sldId id="568" r:id="rId225"/>
    <p:sldId id="569" r:id="rId226"/>
    <p:sldId id="570" r:id="rId227"/>
    <p:sldId id="571" r:id="rId228"/>
    <p:sldId id="572" r:id="rId229"/>
    <p:sldId id="573" r:id="rId230"/>
    <p:sldId id="574" r:id="rId231"/>
    <p:sldId id="575" r:id="rId232"/>
    <p:sldId id="576" r:id="rId233"/>
    <p:sldId id="577" r:id="rId234"/>
    <p:sldId id="578" r:id="rId235"/>
    <p:sldId id="579" r:id="rId236"/>
    <p:sldId id="580" r:id="rId237"/>
    <p:sldId id="581" r:id="rId238"/>
    <p:sldId id="582" r:id="rId239"/>
    <p:sldId id="583" r:id="rId240"/>
    <p:sldId id="584" r:id="rId241"/>
    <p:sldId id="585" r:id="rId242"/>
    <p:sldId id="586" r:id="rId243"/>
    <p:sldId id="587" r:id="rId244"/>
    <p:sldId id="588" r:id="rId245"/>
    <p:sldId id="589" r:id="rId246"/>
    <p:sldId id="591" r:id="rId247"/>
    <p:sldId id="592" r:id="rId248"/>
    <p:sldId id="593" r:id="rId249"/>
    <p:sldId id="595" r:id="rId250"/>
    <p:sldId id="596" r:id="rId251"/>
    <p:sldId id="597" r:id="rId252"/>
    <p:sldId id="598" r:id="rId253"/>
    <p:sldId id="599" r:id="rId254"/>
    <p:sldId id="600" r:id="rId255"/>
    <p:sldId id="601" r:id="rId256"/>
    <p:sldId id="602" r:id="rId257"/>
    <p:sldId id="603" r:id="rId258"/>
    <p:sldId id="604" r:id="rId259"/>
    <p:sldId id="609" r:id="rId260"/>
    <p:sldId id="610" r:id="rId261"/>
    <p:sldId id="611" r:id="rId262"/>
    <p:sldId id="612" r:id="rId263"/>
    <p:sldId id="613" r:id="rId264"/>
    <p:sldId id="614" r:id="rId265"/>
    <p:sldId id="615" r:id="rId266"/>
    <p:sldId id="616" r:id="rId267"/>
    <p:sldId id="617" r:id="rId268"/>
    <p:sldId id="618" r:id="rId269"/>
    <p:sldId id="619" r:id="rId270"/>
    <p:sldId id="620" r:id="rId271"/>
    <p:sldId id="621" r:id="rId272"/>
    <p:sldId id="622" r:id="rId273"/>
    <p:sldId id="623" r:id="rId274"/>
    <p:sldId id="624" r:id="rId275"/>
    <p:sldId id="625" r:id="rId276"/>
    <p:sldId id="626" r:id="rId277"/>
    <p:sldId id="627" r:id="rId278"/>
    <p:sldId id="664" r:id="rId279"/>
    <p:sldId id="628" r:id="rId280"/>
    <p:sldId id="629" r:id="rId281"/>
    <p:sldId id="630" r:id="rId282"/>
    <p:sldId id="632" r:id="rId283"/>
    <p:sldId id="633" r:id="rId284"/>
    <p:sldId id="635" r:id="rId285"/>
    <p:sldId id="653" r:id="rId286"/>
  </p:sldIdLst>
  <p:sldSz cx="9144000" cy="6858000" type="screen4x3"/>
  <p:notesSz cx="7099300" cy="102346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FF0000"/>
    <a:srgbClr val="0000FF"/>
    <a:srgbClr val="0066FF"/>
    <a:srgbClr val="9900CC"/>
    <a:srgbClr val="959500"/>
    <a:srgbClr val="CCCCFF"/>
    <a:srgbClr val="DDDDDD"/>
    <a:srgbClr val="CC33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085" autoAdjust="0"/>
  </p:normalViewPr>
  <p:slideViewPr>
    <p:cSldViewPr>
      <p:cViewPr varScale="1">
        <p:scale>
          <a:sx n="87" d="100"/>
          <a:sy n="87" d="100"/>
        </p:scale>
        <p:origin x="1358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532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63" Type="http://schemas.openxmlformats.org/officeDocument/2006/relationships/slide" Target="slides/slide61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226" Type="http://schemas.openxmlformats.org/officeDocument/2006/relationships/slide" Target="slides/slide224.xml"/><Relationship Id="rId268" Type="http://schemas.openxmlformats.org/officeDocument/2006/relationships/slide" Target="slides/slide266.xml"/><Relationship Id="rId32" Type="http://schemas.openxmlformats.org/officeDocument/2006/relationships/slide" Target="slides/slide30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181" Type="http://schemas.openxmlformats.org/officeDocument/2006/relationships/slide" Target="slides/slide179.xml"/><Relationship Id="rId237" Type="http://schemas.openxmlformats.org/officeDocument/2006/relationships/slide" Target="slides/slide235.xml"/><Relationship Id="rId279" Type="http://schemas.openxmlformats.org/officeDocument/2006/relationships/slide" Target="slides/slide277.xml"/><Relationship Id="rId43" Type="http://schemas.openxmlformats.org/officeDocument/2006/relationships/slide" Target="slides/slide41.xml"/><Relationship Id="rId139" Type="http://schemas.openxmlformats.org/officeDocument/2006/relationships/slide" Target="slides/slide137.xml"/><Relationship Id="rId290" Type="http://schemas.openxmlformats.org/officeDocument/2006/relationships/viewProps" Target="viewProps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92" Type="http://schemas.openxmlformats.org/officeDocument/2006/relationships/slide" Target="slides/slide190.xml"/><Relationship Id="rId206" Type="http://schemas.openxmlformats.org/officeDocument/2006/relationships/slide" Target="slides/slide204.xml"/><Relationship Id="rId248" Type="http://schemas.openxmlformats.org/officeDocument/2006/relationships/slide" Target="slides/slide246.xml"/><Relationship Id="rId269" Type="http://schemas.openxmlformats.org/officeDocument/2006/relationships/slide" Target="slides/slide267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280" Type="http://schemas.openxmlformats.org/officeDocument/2006/relationships/slide" Target="slides/slide278.xml"/><Relationship Id="rId54" Type="http://schemas.openxmlformats.org/officeDocument/2006/relationships/slide" Target="slides/slide52.xml"/><Relationship Id="rId75" Type="http://schemas.openxmlformats.org/officeDocument/2006/relationships/slide" Target="slides/slide73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61" Type="http://schemas.openxmlformats.org/officeDocument/2006/relationships/slide" Target="slides/slide159.xml"/><Relationship Id="rId182" Type="http://schemas.openxmlformats.org/officeDocument/2006/relationships/slide" Target="slides/slide180.xml"/><Relationship Id="rId217" Type="http://schemas.openxmlformats.org/officeDocument/2006/relationships/slide" Target="slides/slide215.xml"/><Relationship Id="rId6" Type="http://schemas.openxmlformats.org/officeDocument/2006/relationships/slide" Target="slides/slide4.xml"/><Relationship Id="rId238" Type="http://schemas.openxmlformats.org/officeDocument/2006/relationships/slide" Target="slides/slide236.xml"/><Relationship Id="rId259" Type="http://schemas.openxmlformats.org/officeDocument/2006/relationships/slide" Target="slides/slide257.xml"/><Relationship Id="rId23" Type="http://schemas.openxmlformats.org/officeDocument/2006/relationships/slide" Target="slides/slide21.xml"/><Relationship Id="rId119" Type="http://schemas.openxmlformats.org/officeDocument/2006/relationships/slide" Target="slides/slide117.xml"/><Relationship Id="rId270" Type="http://schemas.openxmlformats.org/officeDocument/2006/relationships/slide" Target="slides/slide268.xml"/><Relationship Id="rId291" Type="http://schemas.openxmlformats.org/officeDocument/2006/relationships/theme" Target="theme/theme1.xml"/><Relationship Id="rId44" Type="http://schemas.openxmlformats.org/officeDocument/2006/relationships/slide" Target="slides/slide42.xml"/><Relationship Id="rId65" Type="http://schemas.openxmlformats.org/officeDocument/2006/relationships/slide" Target="slides/slide63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51" Type="http://schemas.openxmlformats.org/officeDocument/2006/relationships/slide" Target="slides/slide149.xml"/><Relationship Id="rId172" Type="http://schemas.openxmlformats.org/officeDocument/2006/relationships/slide" Target="slides/slide170.xml"/><Relationship Id="rId193" Type="http://schemas.openxmlformats.org/officeDocument/2006/relationships/slide" Target="slides/slide191.xml"/><Relationship Id="rId207" Type="http://schemas.openxmlformats.org/officeDocument/2006/relationships/slide" Target="slides/slide205.xml"/><Relationship Id="rId228" Type="http://schemas.openxmlformats.org/officeDocument/2006/relationships/slide" Target="slides/slide226.xml"/><Relationship Id="rId249" Type="http://schemas.openxmlformats.org/officeDocument/2006/relationships/slide" Target="slides/slide247.xml"/><Relationship Id="rId13" Type="http://schemas.openxmlformats.org/officeDocument/2006/relationships/slide" Target="slides/slide11.xml"/><Relationship Id="rId109" Type="http://schemas.openxmlformats.org/officeDocument/2006/relationships/slide" Target="slides/slide107.xml"/><Relationship Id="rId260" Type="http://schemas.openxmlformats.org/officeDocument/2006/relationships/slide" Target="slides/slide258.xml"/><Relationship Id="rId281" Type="http://schemas.openxmlformats.org/officeDocument/2006/relationships/slide" Target="slides/slide279.xml"/><Relationship Id="rId34" Type="http://schemas.openxmlformats.org/officeDocument/2006/relationships/slide" Target="slides/slide32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20" Type="http://schemas.openxmlformats.org/officeDocument/2006/relationships/slide" Target="slides/slide118.xml"/><Relationship Id="rId141" Type="http://schemas.openxmlformats.org/officeDocument/2006/relationships/slide" Target="slides/slide139.xml"/><Relationship Id="rId7" Type="http://schemas.openxmlformats.org/officeDocument/2006/relationships/slide" Target="slides/slide5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18" Type="http://schemas.openxmlformats.org/officeDocument/2006/relationships/slide" Target="slides/slide216.xml"/><Relationship Id="rId239" Type="http://schemas.openxmlformats.org/officeDocument/2006/relationships/slide" Target="slides/slide237.xml"/><Relationship Id="rId250" Type="http://schemas.openxmlformats.org/officeDocument/2006/relationships/slide" Target="slides/slide248.xml"/><Relationship Id="rId271" Type="http://schemas.openxmlformats.org/officeDocument/2006/relationships/slide" Target="slides/slide269.xml"/><Relationship Id="rId292" Type="http://schemas.openxmlformats.org/officeDocument/2006/relationships/tableStyles" Target="tableStyles.xml"/><Relationship Id="rId24" Type="http://schemas.openxmlformats.org/officeDocument/2006/relationships/slide" Target="slides/slide22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31" Type="http://schemas.openxmlformats.org/officeDocument/2006/relationships/slide" Target="slides/slide129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slide" Target="slides/slide192.xml"/><Relationship Id="rId208" Type="http://schemas.openxmlformats.org/officeDocument/2006/relationships/slide" Target="slides/slide206.xml"/><Relationship Id="rId229" Type="http://schemas.openxmlformats.org/officeDocument/2006/relationships/slide" Target="slides/slide227.xml"/><Relationship Id="rId240" Type="http://schemas.openxmlformats.org/officeDocument/2006/relationships/slide" Target="slides/slide238.xml"/><Relationship Id="rId261" Type="http://schemas.openxmlformats.org/officeDocument/2006/relationships/slide" Target="slides/slide259.xml"/><Relationship Id="rId14" Type="http://schemas.openxmlformats.org/officeDocument/2006/relationships/slide" Target="slides/slide12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282" Type="http://schemas.openxmlformats.org/officeDocument/2006/relationships/slide" Target="slides/slide280.xml"/><Relationship Id="rId8" Type="http://schemas.openxmlformats.org/officeDocument/2006/relationships/slide" Target="slides/slide6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219" Type="http://schemas.openxmlformats.org/officeDocument/2006/relationships/slide" Target="slides/slide217.xml"/><Relationship Id="rId230" Type="http://schemas.openxmlformats.org/officeDocument/2006/relationships/slide" Target="slides/slide228.xml"/><Relationship Id="rId251" Type="http://schemas.openxmlformats.org/officeDocument/2006/relationships/slide" Target="slides/slide249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272" Type="http://schemas.openxmlformats.org/officeDocument/2006/relationships/slide" Target="slides/slide270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95" Type="http://schemas.openxmlformats.org/officeDocument/2006/relationships/slide" Target="slides/slide193.xml"/><Relationship Id="rId209" Type="http://schemas.openxmlformats.org/officeDocument/2006/relationships/slide" Target="slides/slide207.xml"/><Relationship Id="rId220" Type="http://schemas.openxmlformats.org/officeDocument/2006/relationships/slide" Target="slides/slide218.xml"/><Relationship Id="rId241" Type="http://schemas.openxmlformats.org/officeDocument/2006/relationships/slide" Target="slides/slide23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262" Type="http://schemas.openxmlformats.org/officeDocument/2006/relationships/slide" Target="slides/slide260.xml"/><Relationship Id="rId283" Type="http://schemas.openxmlformats.org/officeDocument/2006/relationships/slide" Target="slides/slide281.xml"/><Relationship Id="rId78" Type="http://schemas.openxmlformats.org/officeDocument/2006/relationships/slide" Target="slides/slide76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64" Type="http://schemas.openxmlformats.org/officeDocument/2006/relationships/slide" Target="slides/slide162.xml"/><Relationship Id="rId185" Type="http://schemas.openxmlformats.org/officeDocument/2006/relationships/slide" Target="slides/slide183.xml"/><Relationship Id="rId9" Type="http://schemas.openxmlformats.org/officeDocument/2006/relationships/slide" Target="slides/slide7.xml"/><Relationship Id="rId210" Type="http://schemas.openxmlformats.org/officeDocument/2006/relationships/slide" Target="slides/slide208.xml"/><Relationship Id="rId26" Type="http://schemas.openxmlformats.org/officeDocument/2006/relationships/slide" Target="slides/slide24.xml"/><Relationship Id="rId231" Type="http://schemas.openxmlformats.org/officeDocument/2006/relationships/slide" Target="slides/slide229.xml"/><Relationship Id="rId252" Type="http://schemas.openxmlformats.org/officeDocument/2006/relationships/slide" Target="slides/slide250.xml"/><Relationship Id="rId273" Type="http://schemas.openxmlformats.org/officeDocument/2006/relationships/slide" Target="slides/slide271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slide" Target="slides/slide194.xml"/><Relationship Id="rId200" Type="http://schemas.openxmlformats.org/officeDocument/2006/relationships/slide" Target="slides/slide198.xml"/><Relationship Id="rId16" Type="http://schemas.openxmlformats.org/officeDocument/2006/relationships/slide" Target="slides/slide14.xml"/><Relationship Id="rId221" Type="http://schemas.openxmlformats.org/officeDocument/2006/relationships/slide" Target="slides/slide219.xml"/><Relationship Id="rId242" Type="http://schemas.openxmlformats.org/officeDocument/2006/relationships/slide" Target="slides/slide240.xml"/><Relationship Id="rId263" Type="http://schemas.openxmlformats.org/officeDocument/2006/relationships/slide" Target="slides/slide261.xml"/><Relationship Id="rId284" Type="http://schemas.openxmlformats.org/officeDocument/2006/relationships/slide" Target="slides/slide282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186" Type="http://schemas.openxmlformats.org/officeDocument/2006/relationships/slide" Target="slides/slide184.xml"/><Relationship Id="rId211" Type="http://schemas.openxmlformats.org/officeDocument/2006/relationships/slide" Target="slides/slide209.xml"/><Relationship Id="rId232" Type="http://schemas.openxmlformats.org/officeDocument/2006/relationships/slide" Target="slides/slide230.xml"/><Relationship Id="rId253" Type="http://schemas.openxmlformats.org/officeDocument/2006/relationships/slide" Target="slides/slide251.xml"/><Relationship Id="rId274" Type="http://schemas.openxmlformats.org/officeDocument/2006/relationships/slide" Target="slides/slide272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6" Type="http://schemas.openxmlformats.org/officeDocument/2006/relationships/slide" Target="slides/slide174.xml"/><Relationship Id="rId197" Type="http://schemas.openxmlformats.org/officeDocument/2006/relationships/slide" Target="slides/slide195.xml"/><Relationship Id="rId201" Type="http://schemas.openxmlformats.org/officeDocument/2006/relationships/slide" Target="slides/slide199.xml"/><Relationship Id="rId222" Type="http://schemas.openxmlformats.org/officeDocument/2006/relationships/slide" Target="slides/slide220.xml"/><Relationship Id="rId243" Type="http://schemas.openxmlformats.org/officeDocument/2006/relationships/slide" Target="slides/slide241.xml"/><Relationship Id="rId264" Type="http://schemas.openxmlformats.org/officeDocument/2006/relationships/slide" Target="slides/slide262.xml"/><Relationship Id="rId285" Type="http://schemas.openxmlformats.org/officeDocument/2006/relationships/slide" Target="slides/slide283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Relationship Id="rId70" Type="http://schemas.openxmlformats.org/officeDocument/2006/relationships/slide" Target="slides/slide68.xml"/><Relationship Id="rId91" Type="http://schemas.openxmlformats.org/officeDocument/2006/relationships/slide" Target="slides/slide89.xml"/><Relationship Id="rId145" Type="http://schemas.openxmlformats.org/officeDocument/2006/relationships/slide" Target="slides/slide143.xml"/><Relationship Id="rId166" Type="http://schemas.openxmlformats.org/officeDocument/2006/relationships/slide" Target="slides/slide164.xml"/><Relationship Id="rId187" Type="http://schemas.openxmlformats.org/officeDocument/2006/relationships/slide" Target="slides/slide185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0.xml"/><Relationship Id="rId233" Type="http://schemas.openxmlformats.org/officeDocument/2006/relationships/slide" Target="slides/slide231.xml"/><Relationship Id="rId254" Type="http://schemas.openxmlformats.org/officeDocument/2006/relationships/slide" Target="slides/slide252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275" Type="http://schemas.openxmlformats.org/officeDocument/2006/relationships/slide" Target="slides/slide273.xml"/><Relationship Id="rId60" Type="http://schemas.openxmlformats.org/officeDocument/2006/relationships/slide" Target="slides/slide58.xml"/><Relationship Id="rId81" Type="http://schemas.openxmlformats.org/officeDocument/2006/relationships/slide" Target="slides/slide79.xml"/><Relationship Id="rId135" Type="http://schemas.openxmlformats.org/officeDocument/2006/relationships/slide" Target="slides/slide133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slide" Target="slides/slide196.xml"/><Relationship Id="rId202" Type="http://schemas.openxmlformats.org/officeDocument/2006/relationships/slide" Target="slides/slide200.xml"/><Relationship Id="rId223" Type="http://schemas.openxmlformats.org/officeDocument/2006/relationships/slide" Target="slides/slide221.xml"/><Relationship Id="rId244" Type="http://schemas.openxmlformats.org/officeDocument/2006/relationships/slide" Target="slides/slide242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265" Type="http://schemas.openxmlformats.org/officeDocument/2006/relationships/slide" Target="slides/slide263.xml"/><Relationship Id="rId286" Type="http://schemas.openxmlformats.org/officeDocument/2006/relationships/slide" Target="slides/slide284.xml"/><Relationship Id="rId50" Type="http://schemas.openxmlformats.org/officeDocument/2006/relationships/slide" Target="slides/slide48.xml"/><Relationship Id="rId104" Type="http://schemas.openxmlformats.org/officeDocument/2006/relationships/slide" Target="slides/slide102.xml"/><Relationship Id="rId125" Type="http://schemas.openxmlformats.org/officeDocument/2006/relationships/slide" Target="slides/slide123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13" Type="http://schemas.openxmlformats.org/officeDocument/2006/relationships/slide" Target="slides/slide211.xml"/><Relationship Id="rId234" Type="http://schemas.openxmlformats.org/officeDocument/2006/relationships/slide" Target="slides/slide23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55" Type="http://schemas.openxmlformats.org/officeDocument/2006/relationships/slide" Target="slides/slide253.xml"/><Relationship Id="rId276" Type="http://schemas.openxmlformats.org/officeDocument/2006/relationships/slide" Target="slides/slide274.xml"/><Relationship Id="rId40" Type="http://schemas.openxmlformats.org/officeDocument/2006/relationships/slide" Target="slides/slide38.xml"/><Relationship Id="rId115" Type="http://schemas.openxmlformats.org/officeDocument/2006/relationships/slide" Target="slides/slide113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9" Type="http://schemas.openxmlformats.org/officeDocument/2006/relationships/slide" Target="slides/slide197.xml"/><Relationship Id="rId203" Type="http://schemas.openxmlformats.org/officeDocument/2006/relationships/slide" Target="slides/slide201.xml"/><Relationship Id="rId19" Type="http://schemas.openxmlformats.org/officeDocument/2006/relationships/slide" Target="slides/slide17.xml"/><Relationship Id="rId224" Type="http://schemas.openxmlformats.org/officeDocument/2006/relationships/slide" Target="slides/slide222.xml"/><Relationship Id="rId245" Type="http://schemas.openxmlformats.org/officeDocument/2006/relationships/slide" Target="slides/slide243.xml"/><Relationship Id="rId266" Type="http://schemas.openxmlformats.org/officeDocument/2006/relationships/slide" Target="slides/slide264.xml"/><Relationship Id="rId287" Type="http://schemas.openxmlformats.org/officeDocument/2006/relationships/notesMaster" Target="notesMasters/notesMaster1.xml"/><Relationship Id="rId30" Type="http://schemas.openxmlformats.org/officeDocument/2006/relationships/slide" Target="slides/slide2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189" Type="http://schemas.openxmlformats.org/officeDocument/2006/relationships/slide" Target="slides/slide187.xml"/><Relationship Id="rId3" Type="http://schemas.openxmlformats.org/officeDocument/2006/relationships/slide" Target="slides/slide1.xml"/><Relationship Id="rId214" Type="http://schemas.openxmlformats.org/officeDocument/2006/relationships/slide" Target="slides/slide212.xml"/><Relationship Id="rId235" Type="http://schemas.openxmlformats.org/officeDocument/2006/relationships/slide" Target="slides/slide233.xml"/><Relationship Id="rId256" Type="http://schemas.openxmlformats.org/officeDocument/2006/relationships/slide" Target="slides/slide254.xml"/><Relationship Id="rId277" Type="http://schemas.openxmlformats.org/officeDocument/2006/relationships/slide" Target="slides/slide27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179" Type="http://schemas.openxmlformats.org/officeDocument/2006/relationships/slide" Target="slides/slide177.xml"/><Relationship Id="rId190" Type="http://schemas.openxmlformats.org/officeDocument/2006/relationships/slide" Target="slides/slide188.xml"/><Relationship Id="rId204" Type="http://schemas.openxmlformats.org/officeDocument/2006/relationships/slide" Target="slides/slide202.xml"/><Relationship Id="rId225" Type="http://schemas.openxmlformats.org/officeDocument/2006/relationships/slide" Target="slides/slide223.xml"/><Relationship Id="rId246" Type="http://schemas.openxmlformats.org/officeDocument/2006/relationships/slide" Target="slides/slide244.xml"/><Relationship Id="rId267" Type="http://schemas.openxmlformats.org/officeDocument/2006/relationships/slide" Target="slides/slide265.xml"/><Relationship Id="rId288" Type="http://schemas.openxmlformats.org/officeDocument/2006/relationships/handoutMaster" Target="handoutMasters/handoutMaster1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94" Type="http://schemas.openxmlformats.org/officeDocument/2006/relationships/slide" Target="slides/slide92.xml"/><Relationship Id="rId148" Type="http://schemas.openxmlformats.org/officeDocument/2006/relationships/slide" Target="slides/slide146.xml"/><Relationship Id="rId169" Type="http://schemas.openxmlformats.org/officeDocument/2006/relationships/slide" Target="slides/slide167.xml"/><Relationship Id="rId4" Type="http://schemas.openxmlformats.org/officeDocument/2006/relationships/slide" Target="slides/slide2.xml"/><Relationship Id="rId180" Type="http://schemas.openxmlformats.org/officeDocument/2006/relationships/slide" Target="slides/slide178.xml"/><Relationship Id="rId215" Type="http://schemas.openxmlformats.org/officeDocument/2006/relationships/slide" Target="slides/slide213.xml"/><Relationship Id="rId236" Type="http://schemas.openxmlformats.org/officeDocument/2006/relationships/slide" Target="slides/slide234.xml"/><Relationship Id="rId257" Type="http://schemas.openxmlformats.org/officeDocument/2006/relationships/slide" Target="slides/slide255.xml"/><Relationship Id="rId278" Type="http://schemas.openxmlformats.org/officeDocument/2006/relationships/slide" Target="slides/slide276.xml"/><Relationship Id="rId42" Type="http://schemas.openxmlformats.org/officeDocument/2006/relationships/slide" Target="slides/slide40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91" Type="http://schemas.openxmlformats.org/officeDocument/2006/relationships/slide" Target="slides/slide189.xml"/><Relationship Id="rId205" Type="http://schemas.openxmlformats.org/officeDocument/2006/relationships/slide" Target="slides/slide203.xml"/><Relationship Id="rId247" Type="http://schemas.openxmlformats.org/officeDocument/2006/relationships/slide" Target="slides/slide245.xml"/><Relationship Id="rId107" Type="http://schemas.openxmlformats.org/officeDocument/2006/relationships/slide" Target="slides/slide105.xml"/><Relationship Id="rId289" Type="http://schemas.openxmlformats.org/officeDocument/2006/relationships/presProps" Target="presProps.xml"/><Relationship Id="rId11" Type="http://schemas.openxmlformats.org/officeDocument/2006/relationships/slide" Target="slides/slide9.xml"/><Relationship Id="rId53" Type="http://schemas.openxmlformats.org/officeDocument/2006/relationships/slide" Target="slides/slide51.xml"/><Relationship Id="rId149" Type="http://schemas.openxmlformats.org/officeDocument/2006/relationships/slide" Target="slides/slide147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216" Type="http://schemas.openxmlformats.org/officeDocument/2006/relationships/slide" Target="slides/slide214.xml"/><Relationship Id="rId258" Type="http://schemas.openxmlformats.org/officeDocument/2006/relationships/slide" Target="slides/slide256.xml"/><Relationship Id="rId22" Type="http://schemas.openxmlformats.org/officeDocument/2006/relationships/slide" Target="slides/slide20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71" Type="http://schemas.openxmlformats.org/officeDocument/2006/relationships/slide" Target="slides/slide169.xml"/><Relationship Id="rId227" Type="http://schemas.openxmlformats.org/officeDocument/2006/relationships/slide" Target="slides/slide22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79.wmf"/><Relationship Id="rId1" Type="http://schemas.openxmlformats.org/officeDocument/2006/relationships/image" Target="../media/image78.wmf"/></Relationships>
</file>

<file path=ppt/drawings/_rels/vmlDrawing10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9.wmf"/><Relationship Id="rId1" Type="http://schemas.openxmlformats.org/officeDocument/2006/relationships/image" Target="../media/image348.wmf"/></Relationships>
</file>

<file path=ppt/drawings/_rels/vmlDrawing10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1.wmf"/><Relationship Id="rId1" Type="http://schemas.openxmlformats.org/officeDocument/2006/relationships/image" Target="../media/image350.wmf"/></Relationships>
</file>

<file path=ppt/drawings/_rels/vmlDrawing10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3.wmf"/><Relationship Id="rId1" Type="http://schemas.openxmlformats.org/officeDocument/2006/relationships/image" Target="../media/image352.wmf"/></Relationships>
</file>

<file path=ppt/drawings/_rels/vmlDrawing10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5.wmf"/><Relationship Id="rId1" Type="http://schemas.openxmlformats.org/officeDocument/2006/relationships/image" Target="../media/image354.wmf"/></Relationships>
</file>

<file path=ppt/drawings/_rels/vmlDrawing10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8.wmf"/><Relationship Id="rId2" Type="http://schemas.openxmlformats.org/officeDocument/2006/relationships/image" Target="../media/image357.wmf"/><Relationship Id="rId1" Type="http://schemas.openxmlformats.org/officeDocument/2006/relationships/image" Target="../media/image356.wmf"/></Relationships>
</file>

<file path=ppt/drawings/_rels/vmlDrawing10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2.wmf"/><Relationship Id="rId1" Type="http://schemas.openxmlformats.org/officeDocument/2006/relationships/image" Target="../media/image361.wmf"/></Relationships>
</file>

<file path=ppt/drawings/_rels/vmlDrawing10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5.wmf"/><Relationship Id="rId2" Type="http://schemas.openxmlformats.org/officeDocument/2006/relationships/image" Target="../media/image364.wmf"/><Relationship Id="rId1" Type="http://schemas.openxmlformats.org/officeDocument/2006/relationships/image" Target="../media/image363.wmf"/><Relationship Id="rId5" Type="http://schemas.openxmlformats.org/officeDocument/2006/relationships/image" Target="../media/image367.wmf"/><Relationship Id="rId4" Type="http://schemas.openxmlformats.org/officeDocument/2006/relationships/image" Target="../media/image366.wmf"/></Relationships>
</file>

<file path=ppt/drawings/_rels/vmlDrawing10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8.wmf"/></Relationships>
</file>

<file path=ppt/drawings/_rels/vmlDrawing10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wmf"/><Relationship Id="rId1" Type="http://schemas.openxmlformats.org/officeDocument/2006/relationships/image" Target="../media/image369.wmf"/></Relationships>
</file>

<file path=ppt/drawings/_rels/vmlDrawing10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7.wmf"/><Relationship Id="rId2" Type="http://schemas.openxmlformats.org/officeDocument/2006/relationships/image" Target="../media/image376.wmf"/><Relationship Id="rId1" Type="http://schemas.openxmlformats.org/officeDocument/2006/relationships/image" Target="../media/image375.wmf"/><Relationship Id="rId4" Type="http://schemas.openxmlformats.org/officeDocument/2006/relationships/image" Target="../media/image37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drawings/_rels/vmlDrawing1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wmf"/><Relationship Id="rId2" Type="http://schemas.openxmlformats.org/officeDocument/2006/relationships/image" Target="../media/image380.wmf"/><Relationship Id="rId1" Type="http://schemas.openxmlformats.org/officeDocument/2006/relationships/image" Target="../media/image379.wmf"/></Relationships>
</file>

<file path=ppt/drawings/_rels/vmlDrawing1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3.wmf"/><Relationship Id="rId1" Type="http://schemas.openxmlformats.org/officeDocument/2006/relationships/image" Target="../media/image382.wmf"/></Relationships>
</file>

<file path=ppt/drawings/_rels/vmlDrawing1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6.wmf"/><Relationship Id="rId2" Type="http://schemas.openxmlformats.org/officeDocument/2006/relationships/image" Target="../media/image385.wmf"/><Relationship Id="rId1" Type="http://schemas.openxmlformats.org/officeDocument/2006/relationships/image" Target="../media/image384.wmf"/></Relationships>
</file>

<file path=ppt/drawings/_rels/vmlDrawing1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2.wmf"/><Relationship Id="rId2" Type="http://schemas.openxmlformats.org/officeDocument/2006/relationships/image" Target="../media/image391.wmf"/><Relationship Id="rId1" Type="http://schemas.openxmlformats.org/officeDocument/2006/relationships/image" Target="../media/image390.wmf"/><Relationship Id="rId5" Type="http://schemas.openxmlformats.org/officeDocument/2006/relationships/image" Target="../media/image394.wmf"/><Relationship Id="rId4" Type="http://schemas.openxmlformats.org/officeDocument/2006/relationships/image" Target="../media/image393.wmf"/></Relationships>
</file>

<file path=ppt/drawings/_rels/vmlDrawing1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7.wmf"/><Relationship Id="rId2" Type="http://schemas.openxmlformats.org/officeDocument/2006/relationships/image" Target="../media/image396.wmf"/><Relationship Id="rId1" Type="http://schemas.openxmlformats.org/officeDocument/2006/relationships/image" Target="../media/image395.wmf"/></Relationships>
</file>

<file path=ppt/drawings/_rels/vmlDrawing1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wmf"/><Relationship Id="rId2" Type="http://schemas.openxmlformats.org/officeDocument/2006/relationships/image" Target="../media/image399.wmf"/><Relationship Id="rId1" Type="http://schemas.openxmlformats.org/officeDocument/2006/relationships/image" Target="../media/image398.wmf"/><Relationship Id="rId4" Type="http://schemas.openxmlformats.org/officeDocument/2006/relationships/image" Target="../media/image395.wmf"/></Relationships>
</file>

<file path=ppt/drawings/_rels/vmlDrawing1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5.wmf"/><Relationship Id="rId1" Type="http://schemas.openxmlformats.org/officeDocument/2006/relationships/image" Target="../media/image404.wmf"/></Relationships>
</file>

<file path=ppt/drawings/_rels/vmlDrawing1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wmf"/><Relationship Id="rId2" Type="http://schemas.openxmlformats.org/officeDocument/2006/relationships/image" Target="../media/image409.wmf"/><Relationship Id="rId1" Type="http://schemas.openxmlformats.org/officeDocument/2006/relationships/image" Target="../media/image408.wmf"/></Relationships>
</file>

<file path=ppt/drawings/_rels/vmlDrawing1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3.wmf"/><Relationship Id="rId2" Type="http://schemas.openxmlformats.org/officeDocument/2006/relationships/image" Target="../media/image412.wmf"/><Relationship Id="rId1" Type="http://schemas.openxmlformats.org/officeDocument/2006/relationships/image" Target="../media/image411.wmf"/></Relationships>
</file>

<file path=ppt/drawings/_rels/vmlDrawing1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0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2.wmf"/><Relationship Id="rId1" Type="http://schemas.openxmlformats.org/officeDocument/2006/relationships/image" Target="../media/image81.wmf"/></Relationships>
</file>

<file path=ppt/drawings/_rels/vmlDrawing1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2.wmf"/><Relationship Id="rId1" Type="http://schemas.openxmlformats.org/officeDocument/2006/relationships/image" Target="../media/image421.wmf"/></Relationships>
</file>

<file path=ppt/drawings/_rels/vmlDrawing1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4.wmf"/><Relationship Id="rId1" Type="http://schemas.openxmlformats.org/officeDocument/2006/relationships/image" Target="../media/image423.wmf"/></Relationships>
</file>

<file path=ppt/drawings/_rels/vmlDrawing1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7.wmf"/><Relationship Id="rId2" Type="http://schemas.openxmlformats.org/officeDocument/2006/relationships/image" Target="../media/image426.wmf"/><Relationship Id="rId1" Type="http://schemas.openxmlformats.org/officeDocument/2006/relationships/image" Target="../media/image425.wmf"/></Relationships>
</file>

<file path=ppt/drawings/_rels/vmlDrawing1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1.wmf"/><Relationship Id="rId2" Type="http://schemas.openxmlformats.org/officeDocument/2006/relationships/image" Target="../media/image430.wmf"/><Relationship Id="rId1" Type="http://schemas.openxmlformats.org/officeDocument/2006/relationships/image" Target="../media/image429.wmf"/></Relationships>
</file>

<file path=ppt/drawings/_rels/vmlDrawing1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4.wmf"/><Relationship Id="rId2" Type="http://schemas.openxmlformats.org/officeDocument/2006/relationships/image" Target="../media/image433.wmf"/><Relationship Id="rId1" Type="http://schemas.openxmlformats.org/officeDocument/2006/relationships/image" Target="../media/image432.wmf"/><Relationship Id="rId5" Type="http://schemas.openxmlformats.org/officeDocument/2006/relationships/image" Target="../media/image436.wmf"/><Relationship Id="rId4" Type="http://schemas.openxmlformats.org/officeDocument/2006/relationships/image" Target="../media/image435.wmf"/></Relationships>
</file>

<file path=ppt/drawings/_rels/vmlDrawing1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9.wmf"/><Relationship Id="rId1" Type="http://schemas.openxmlformats.org/officeDocument/2006/relationships/image" Target="../media/image438.wmf"/></Relationships>
</file>

<file path=ppt/drawings/_rels/vmlDrawing1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2.wmf"/><Relationship Id="rId2" Type="http://schemas.openxmlformats.org/officeDocument/2006/relationships/image" Target="../media/image441.wmf"/><Relationship Id="rId1" Type="http://schemas.openxmlformats.org/officeDocument/2006/relationships/image" Target="../media/image440.wmf"/></Relationships>
</file>

<file path=ppt/drawings/_rels/vmlDrawing1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4.wmf"/><Relationship Id="rId1" Type="http://schemas.openxmlformats.org/officeDocument/2006/relationships/image" Target="../media/image443.wmf"/></Relationships>
</file>

<file path=ppt/drawings/_rels/vmlDrawing1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7.wmf"/><Relationship Id="rId2" Type="http://schemas.openxmlformats.org/officeDocument/2006/relationships/image" Target="../media/image446.wmf"/><Relationship Id="rId1" Type="http://schemas.openxmlformats.org/officeDocument/2006/relationships/image" Target="../media/image445.wmf"/><Relationship Id="rId6" Type="http://schemas.openxmlformats.org/officeDocument/2006/relationships/image" Target="../media/image450.wmf"/><Relationship Id="rId5" Type="http://schemas.openxmlformats.org/officeDocument/2006/relationships/image" Target="../media/image449.wmf"/><Relationship Id="rId4" Type="http://schemas.openxmlformats.org/officeDocument/2006/relationships/image" Target="../media/image448.wmf"/></Relationships>
</file>

<file path=ppt/drawings/_rels/vmlDrawing1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7.wmf"/><Relationship Id="rId2" Type="http://schemas.openxmlformats.org/officeDocument/2006/relationships/image" Target="../media/image456.wmf"/><Relationship Id="rId1" Type="http://schemas.openxmlformats.org/officeDocument/2006/relationships/image" Target="../media/image455.wmf"/><Relationship Id="rId6" Type="http://schemas.openxmlformats.org/officeDocument/2006/relationships/image" Target="../media/image460.wmf"/><Relationship Id="rId5" Type="http://schemas.openxmlformats.org/officeDocument/2006/relationships/image" Target="../media/image459.wmf"/><Relationship Id="rId4" Type="http://schemas.openxmlformats.org/officeDocument/2006/relationships/image" Target="../media/image458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4.wmf"/><Relationship Id="rId1" Type="http://schemas.openxmlformats.org/officeDocument/2006/relationships/image" Target="../media/image83.wmf"/><Relationship Id="rId5" Type="http://schemas.openxmlformats.org/officeDocument/2006/relationships/image" Target="../media/image87.wmf"/><Relationship Id="rId4" Type="http://schemas.openxmlformats.org/officeDocument/2006/relationships/image" Target="../media/image86.wmf"/></Relationships>
</file>

<file path=ppt/drawings/_rels/vmlDrawing1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3.wmf"/><Relationship Id="rId2" Type="http://schemas.openxmlformats.org/officeDocument/2006/relationships/image" Target="../media/image462.wmf"/><Relationship Id="rId1" Type="http://schemas.openxmlformats.org/officeDocument/2006/relationships/image" Target="../media/image461.wmf"/><Relationship Id="rId5" Type="http://schemas.openxmlformats.org/officeDocument/2006/relationships/image" Target="../media/image465.wmf"/><Relationship Id="rId4" Type="http://schemas.openxmlformats.org/officeDocument/2006/relationships/image" Target="../media/image464.wmf"/></Relationships>
</file>

<file path=ppt/drawings/_rels/vmlDrawing1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9.wmf"/><Relationship Id="rId2" Type="http://schemas.openxmlformats.org/officeDocument/2006/relationships/image" Target="../media/image468.wmf"/><Relationship Id="rId1" Type="http://schemas.openxmlformats.org/officeDocument/2006/relationships/image" Target="../media/image467.wmf"/><Relationship Id="rId4" Type="http://schemas.openxmlformats.org/officeDocument/2006/relationships/image" Target="../media/image470.wmf"/></Relationships>
</file>

<file path=ppt/drawings/_rels/vmlDrawing1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3.wmf"/><Relationship Id="rId2" Type="http://schemas.openxmlformats.org/officeDocument/2006/relationships/image" Target="../media/image472.wmf"/><Relationship Id="rId1" Type="http://schemas.openxmlformats.org/officeDocument/2006/relationships/image" Target="../media/image471.wmf"/><Relationship Id="rId6" Type="http://schemas.openxmlformats.org/officeDocument/2006/relationships/image" Target="../media/image476.wmf"/><Relationship Id="rId5" Type="http://schemas.openxmlformats.org/officeDocument/2006/relationships/image" Target="../media/image475.wmf"/><Relationship Id="rId4" Type="http://schemas.openxmlformats.org/officeDocument/2006/relationships/image" Target="../media/image474.wmf"/></Relationships>
</file>

<file path=ppt/drawings/_rels/vmlDrawing1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8.wmf"/></Relationships>
</file>

<file path=ppt/drawings/_rels/vmlDrawing13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9.wmf"/><Relationship Id="rId2" Type="http://schemas.openxmlformats.org/officeDocument/2006/relationships/image" Target="../media/image478.wmf"/><Relationship Id="rId1" Type="http://schemas.openxmlformats.org/officeDocument/2006/relationships/image" Target="../media/image477.wmf"/><Relationship Id="rId6" Type="http://schemas.openxmlformats.org/officeDocument/2006/relationships/image" Target="../media/image482.wmf"/><Relationship Id="rId5" Type="http://schemas.openxmlformats.org/officeDocument/2006/relationships/image" Target="../media/image481.wmf"/><Relationship Id="rId4" Type="http://schemas.openxmlformats.org/officeDocument/2006/relationships/image" Target="../media/image480.wmf"/></Relationships>
</file>

<file path=ppt/drawings/_rels/vmlDrawing1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3.wmf"/></Relationships>
</file>

<file path=ppt/drawings/_rels/vmlDrawing13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7.wmf"/><Relationship Id="rId1" Type="http://schemas.openxmlformats.org/officeDocument/2006/relationships/image" Target="../media/image486.wmf"/></Relationships>
</file>

<file path=ppt/drawings/_rels/vmlDrawing137.vml.rels><?xml version="1.0" encoding="UTF-8" standalone="yes"?>
<Relationships xmlns="http://schemas.openxmlformats.org/package/2006/relationships"><Relationship Id="rId8" Type="http://schemas.openxmlformats.org/officeDocument/2006/relationships/image" Target="../media/image496.wmf"/><Relationship Id="rId3" Type="http://schemas.openxmlformats.org/officeDocument/2006/relationships/image" Target="../media/image491.wmf"/><Relationship Id="rId7" Type="http://schemas.openxmlformats.org/officeDocument/2006/relationships/image" Target="../media/image495.wmf"/><Relationship Id="rId2" Type="http://schemas.openxmlformats.org/officeDocument/2006/relationships/image" Target="../media/image490.wmf"/><Relationship Id="rId1" Type="http://schemas.openxmlformats.org/officeDocument/2006/relationships/image" Target="../media/image489.wmf"/><Relationship Id="rId6" Type="http://schemas.openxmlformats.org/officeDocument/2006/relationships/image" Target="../media/image494.wmf"/><Relationship Id="rId5" Type="http://schemas.openxmlformats.org/officeDocument/2006/relationships/image" Target="../media/image493.wmf"/><Relationship Id="rId4" Type="http://schemas.openxmlformats.org/officeDocument/2006/relationships/image" Target="../media/image492.wmf"/></Relationships>
</file>

<file path=ppt/drawings/_rels/vmlDrawing13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9.wmf"/><Relationship Id="rId2" Type="http://schemas.openxmlformats.org/officeDocument/2006/relationships/image" Target="../media/image498.wmf"/><Relationship Id="rId1" Type="http://schemas.openxmlformats.org/officeDocument/2006/relationships/image" Target="../media/image497.wmf"/><Relationship Id="rId4" Type="http://schemas.openxmlformats.org/officeDocument/2006/relationships/image" Target="../media/image500.wmf"/></Relationships>
</file>

<file path=ppt/drawings/_rels/vmlDrawing13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3.wmf"/><Relationship Id="rId2" Type="http://schemas.openxmlformats.org/officeDocument/2006/relationships/image" Target="../media/image502.wmf"/><Relationship Id="rId1" Type="http://schemas.openxmlformats.org/officeDocument/2006/relationships/image" Target="../media/image501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image" Target="../media/image84.wmf"/><Relationship Id="rId1" Type="http://schemas.openxmlformats.org/officeDocument/2006/relationships/image" Target="../media/image88.wmf"/><Relationship Id="rId4" Type="http://schemas.openxmlformats.org/officeDocument/2006/relationships/image" Target="../media/image90.wmf"/></Relationships>
</file>

<file path=ppt/drawings/_rels/vmlDrawing14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9.wmf"/><Relationship Id="rId2" Type="http://schemas.openxmlformats.org/officeDocument/2006/relationships/image" Target="../media/image508.wmf"/><Relationship Id="rId1" Type="http://schemas.openxmlformats.org/officeDocument/2006/relationships/image" Target="../media/image507.wmf"/><Relationship Id="rId4" Type="http://schemas.openxmlformats.org/officeDocument/2006/relationships/image" Target="../media/image510.wmf"/></Relationships>
</file>

<file path=ppt/drawings/_rels/vmlDrawing14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3.wmf"/><Relationship Id="rId2" Type="http://schemas.openxmlformats.org/officeDocument/2006/relationships/image" Target="../media/image512.wmf"/><Relationship Id="rId1" Type="http://schemas.openxmlformats.org/officeDocument/2006/relationships/image" Target="../media/image511.wmf"/><Relationship Id="rId4" Type="http://schemas.openxmlformats.org/officeDocument/2006/relationships/image" Target="../media/image514.wmf"/></Relationships>
</file>

<file path=ppt/drawings/_rels/vmlDrawing14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7.wmf"/><Relationship Id="rId2" Type="http://schemas.openxmlformats.org/officeDocument/2006/relationships/image" Target="../media/image516.wmf"/><Relationship Id="rId1" Type="http://schemas.openxmlformats.org/officeDocument/2006/relationships/image" Target="../media/image515.wmf"/><Relationship Id="rId4" Type="http://schemas.openxmlformats.org/officeDocument/2006/relationships/image" Target="../media/image518.wmf"/></Relationships>
</file>

<file path=ppt/drawings/_rels/vmlDrawing1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9.wmf"/></Relationships>
</file>

<file path=ppt/drawings/_rels/vmlDrawing14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3.wmf"/><Relationship Id="rId2" Type="http://schemas.openxmlformats.org/officeDocument/2006/relationships/image" Target="../media/image522.wmf"/><Relationship Id="rId1" Type="http://schemas.openxmlformats.org/officeDocument/2006/relationships/image" Target="../media/image521.wmf"/><Relationship Id="rId4" Type="http://schemas.openxmlformats.org/officeDocument/2006/relationships/image" Target="../media/image524.wmf"/></Relationships>
</file>

<file path=ppt/drawings/_rels/vmlDrawing14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8.wmf"/><Relationship Id="rId2" Type="http://schemas.openxmlformats.org/officeDocument/2006/relationships/image" Target="../media/image527.wmf"/><Relationship Id="rId1" Type="http://schemas.openxmlformats.org/officeDocument/2006/relationships/image" Target="../media/image526.wmf"/></Relationships>
</file>

<file path=ppt/drawings/_rels/vmlDrawing14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2.wmf"/><Relationship Id="rId2" Type="http://schemas.openxmlformats.org/officeDocument/2006/relationships/image" Target="../media/image531.wmf"/><Relationship Id="rId1" Type="http://schemas.openxmlformats.org/officeDocument/2006/relationships/image" Target="../media/image530.wmf"/><Relationship Id="rId4" Type="http://schemas.openxmlformats.org/officeDocument/2006/relationships/image" Target="../media/image533.wmf"/></Relationships>
</file>

<file path=ppt/drawings/_rels/vmlDrawing14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6.wmf"/><Relationship Id="rId2" Type="http://schemas.openxmlformats.org/officeDocument/2006/relationships/image" Target="../media/image535.wmf"/><Relationship Id="rId1" Type="http://schemas.openxmlformats.org/officeDocument/2006/relationships/image" Target="../media/image534.wmf"/></Relationships>
</file>

<file path=ppt/drawings/_rels/vmlDrawing1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7.wmf"/></Relationships>
</file>

<file path=ppt/drawings/_rels/vmlDrawing14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3.wmf"/><Relationship Id="rId2" Type="http://schemas.openxmlformats.org/officeDocument/2006/relationships/image" Target="../media/image542.wmf"/><Relationship Id="rId1" Type="http://schemas.openxmlformats.org/officeDocument/2006/relationships/image" Target="../media/image541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drawings/_rels/vmlDrawing15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7.wmf"/><Relationship Id="rId1" Type="http://schemas.openxmlformats.org/officeDocument/2006/relationships/image" Target="../media/image546.wmf"/></Relationships>
</file>

<file path=ppt/drawings/_rels/vmlDrawing15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9.wmf"/><Relationship Id="rId1" Type="http://schemas.openxmlformats.org/officeDocument/2006/relationships/image" Target="../media/image548.wmf"/></Relationships>
</file>

<file path=ppt/drawings/_rels/vmlDrawing1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3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92.wmf"/><Relationship Id="rId1" Type="http://schemas.openxmlformats.org/officeDocument/2006/relationships/image" Target="../media/image91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image" Target="../media/image94.wmf"/><Relationship Id="rId1" Type="http://schemas.openxmlformats.org/officeDocument/2006/relationships/image" Target="../media/image93.wmf"/><Relationship Id="rId4" Type="http://schemas.openxmlformats.org/officeDocument/2006/relationships/image" Target="../media/image96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99.wmf"/><Relationship Id="rId1" Type="http://schemas.openxmlformats.org/officeDocument/2006/relationships/image" Target="../media/image9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2" Type="http://schemas.openxmlformats.org/officeDocument/2006/relationships/image" Target="../media/image101.wmf"/><Relationship Id="rId1" Type="http://schemas.openxmlformats.org/officeDocument/2006/relationships/image" Target="../media/image100.wmf"/><Relationship Id="rId4" Type="http://schemas.openxmlformats.org/officeDocument/2006/relationships/image" Target="../media/image103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image" Target="../media/image100.wmf"/><Relationship Id="rId1" Type="http://schemas.openxmlformats.org/officeDocument/2006/relationships/image" Target="../media/image105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wmf"/><Relationship Id="rId1" Type="http://schemas.openxmlformats.org/officeDocument/2006/relationships/image" Target="../media/image107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wmf"/><Relationship Id="rId1" Type="http://schemas.openxmlformats.org/officeDocument/2006/relationships/image" Target="../media/image112.wmf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wmf"/><Relationship Id="rId1" Type="http://schemas.openxmlformats.org/officeDocument/2006/relationships/image" Target="../media/image115.w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wmf"/><Relationship Id="rId1" Type="http://schemas.openxmlformats.org/officeDocument/2006/relationships/image" Target="../media/image120.w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wmf"/><Relationship Id="rId2" Type="http://schemas.openxmlformats.org/officeDocument/2006/relationships/image" Target="../media/image123.wmf"/><Relationship Id="rId1" Type="http://schemas.openxmlformats.org/officeDocument/2006/relationships/image" Target="../media/image122.wmf"/><Relationship Id="rId4" Type="http://schemas.openxmlformats.org/officeDocument/2006/relationships/image" Target="../media/image125.wmf"/></Relationships>
</file>

<file path=ppt/drawings/_rels/vmlDrawing2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wmf"/><Relationship Id="rId1" Type="http://schemas.openxmlformats.org/officeDocument/2006/relationships/image" Target="../media/image126.w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wmf"/><Relationship Id="rId2" Type="http://schemas.openxmlformats.org/officeDocument/2006/relationships/image" Target="../media/image130.wmf"/><Relationship Id="rId1" Type="http://schemas.openxmlformats.org/officeDocument/2006/relationships/image" Target="../media/image12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7" Type="http://schemas.openxmlformats.org/officeDocument/2006/relationships/image" Target="../media/image22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6" Type="http://schemas.openxmlformats.org/officeDocument/2006/relationships/image" Target="../media/image21.wmf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drawings/_rels/vmlDrawing3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wmf"/><Relationship Id="rId1" Type="http://schemas.openxmlformats.org/officeDocument/2006/relationships/image" Target="../media/image131.w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wmf"/><Relationship Id="rId7" Type="http://schemas.openxmlformats.org/officeDocument/2006/relationships/image" Target="../media/image138.wmf"/><Relationship Id="rId2" Type="http://schemas.openxmlformats.org/officeDocument/2006/relationships/image" Target="../media/image133.wmf"/><Relationship Id="rId1" Type="http://schemas.openxmlformats.org/officeDocument/2006/relationships/image" Target="../media/image129.wmf"/><Relationship Id="rId6" Type="http://schemas.openxmlformats.org/officeDocument/2006/relationships/image" Target="../media/image137.wmf"/><Relationship Id="rId5" Type="http://schemas.openxmlformats.org/officeDocument/2006/relationships/image" Target="../media/image136.wmf"/><Relationship Id="rId4" Type="http://schemas.openxmlformats.org/officeDocument/2006/relationships/image" Target="../media/image135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9.wmf"/></Relationships>
</file>

<file path=ppt/drawings/_rels/vmlDrawing3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wmf"/><Relationship Id="rId2" Type="http://schemas.openxmlformats.org/officeDocument/2006/relationships/image" Target="../media/image140.wmf"/><Relationship Id="rId1" Type="http://schemas.openxmlformats.org/officeDocument/2006/relationships/image" Target="../media/image135.wmf"/></Relationships>
</file>

<file path=ppt/drawings/_rels/vmlDrawing3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wmf"/><Relationship Id="rId1" Type="http://schemas.openxmlformats.org/officeDocument/2006/relationships/image" Target="../media/image135.wmf"/></Relationships>
</file>

<file path=ppt/drawings/_rels/vmlDrawing3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wmf"/><Relationship Id="rId2" Type="http://schemas.openxmlformats.org/officeDocument/2006/relationships/image" Target="../media/image84.wmf"/><Relationship Id="rId1" Type="http://schemas.openxmlformats.org/officeDocument/2006/relationships/image" Target="../media/image143.wmf"/><Relationship Id="rId5" Type="http://schemas.openxmlformats.org/officeDocument/2006/relationships/image" Target="../media/image146.wmf"/><Relationship Id="rId4" Type="http://schemas.openxmlformats.org/officeDocument/2006/relationships/image" Target="../media/image145.w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6.w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7.wmf"/></Relationships>
</file>

<file path=ppt/drawings/_rels/vmlDrawing3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wmf"/><Relationship Id="rId1" Type="http://schemas.openxmlformats.org/officeDocument/2006/relationships/image" Target="../media/image148.wmf"/></Relationships>
</file>

<file path=ppt/drawings/_rels/vmlDrawing3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wmf"/><Relationship Id="rId2" Type="http://schemas.openxmlformats.org/officeDocument/2006/relationships/image" Target="../media/image152.wmf"/><Relationship Id="rId1" Type="http://schemas.openxmlformats.org/officeDocument/2006/relationships/image" Target="../media/image151.wmf"/><Relationship Id="rId4" Type="http://schemas.openxmlformats.org/officeDocument/2006/relationships/image" Target="../media/image15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4" Type="http://schemas.openxmlformats.org/officeDocument/2006/relationships/image" Target="../media/image26.w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5.w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6.w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9.w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6.wmf"/></Relationships>
</file>

<file path=ppt/drawings/_rels/vmlDrawing4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wmf"/><Relationship Id="rId2" Type="http://schemas.openxmlformats.org/officeDocument/2006/relationships/image" Target="../media/image170.wmf"/><Relationship Id="rId1" Type="http://schemas.openxmlformats.org/officeDocument/2006/relationships/image" Target="../media/image169.wmf"/></Relationships>
</file>

<file path=ppt/drawings/_rels/vmlDrawing4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wmf"/><Relationship Id="rId1" Type="http://schemas.openxmlformats.org/officeDocument/2006/relationships/image" Target="../media/image172.wmf"/></Relationships>
</file>

<file path=ppt/drawings/_rels/vmlDrawing4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wmf"/><Relationship Id="rId2" Type="http://schemas.openxmlformats.org/officeDocument/2006/relationships/image" Target="../media/image175.wmf"/><Relationship Id="rId1" Type="http://schemas.openxmlformats.org/officeDocument/2006/relationships/image" Target="../media/image174.wmf"/><Relationship Id="rId4" Type="http://schemas.openxmlformats.org/officeDocument/2006/relationships/image" Target="../media/image177.wmf"/></Relationships>
</file>

<file path=ppt/drawings/_rels/vmlDrawing4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wmf"/><Relationship Id="rId1" Type="http://schemas.openxmlformats.org/officeDocument/2006/relationships/image" Target="../media/image178.wmf"/></Relationships>
</file>

<file path=ppt/drawings/_rels/vmlDrawing4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wmf"/><Relationship Id="rId1" Type="http://schemas.openxmlformats.org/officeDocument/2006/relationships/image" Target="../media/image180.w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2.w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6.wmf"/></Relationships>
</file>

<file path=ppt/drawings/_rels/vmlDrawing5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wmf"/><Relationship Id="rId2" Type="http://schemas.openxmlformats.org/officeDocument/2006/relationships/image" Target="../media/image188.wmf"/><Relationship Id="rId1" Type="http://schemas.openxmlformats.org/officeDocument/2006/relationships/image" Target="../media/image187.w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0.wmf"/></Relationships>
</file>

<file path=ppt/drawings/_rels/vmlDrawing5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wmf"/><Relationship Id="rId1" Type="http://schemas.openxmlformats.org/officeDocument/2006/relationships/image" Target="../media/image191.wmf"/></Relationships>
</file>

<file path=ppt/drawings/_rels/vmlDrawing5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wmf"/><Relationship Id="rId1" Type="http://schemas.openxmlformats.org/officeDocument/2006/relationships/image" Target="../media/image193.wmf"/></Relationships>
</file>

<file path=ppt/drawings/_rels/vmlDrawing5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wmf"/><Relationship Id="rId2" Type="http://schemas.openxmlformats.org/officeDocument/2006/relationships/image" Target="../media/image197.wmf"/><Relationship Id="rId1" Type="http://schemas.openxmlformats.org/officeDocument/2006/relationships/image" Target="../media/image196.w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1.w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3.wmf"/></Relationships>
</file>

<file path=ppt/drawings/_rels/vmlDrawing58.v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wmf"/><Relationship Id="rId3" Type="http://schemas.openxmlformats.org/officeDocument/2006/relationships/image" Target="../media/image207.wmf"/><Relationship Id="rId7" Type="http://schemas.openxmlformats.org/officeDocument/2006/relationships/image" Target="../media/image211.wmf"/><Relationship Id="rId2" Type="http://schemas.openxmlformats.org/officeDocument/2006/relationships/image" Target="../media/image206.wmf"/><Relationship Id="rId1" Type="http://schemas.openxmlformats.org/officeDocument/2006/relationships/image" Target="../media/image84.wmf"/><Relationship Id="rId6" Type="http://schemas.openxmlformats.org/officeDocument/2006/relationships/image" Target="../media/image210.wmf"/><Relationship Id="rId5" Type="http://schemas.openxmlformats.org/officeDocument/2006/relationships/image" Target="../media/image209.wmf"/><Relationship Id="rId4" Type="http://schemas.openxmlformats.org/officeDocument/2006/relationships/image" Target="../media/image208.wmf"/><Relationship Id="rId9" Type="http://schemas.openxmlformats.org/officeDocument/2006/relationships/image" Target="../media/image213.wmf"/></Relationships>
</file>

<file path=ppt/drawings/_rels/vmlDrawing5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wmf"/><Relationship Id="rId2" Type="http://schemas.openxmlformats.org/officeDocument/2006/relationships/image" Target="../media/image215.wmf"/><Relationship Id="rId1" Type="http://schemas.openxmlformats.org/officeDocument/2006/relationships/image" Target="../media/image214.wmf"/><Relationship Id="rId5" Type="http://schemas.openxmlformats.org/officeDocument/2006/relationships/image" Target="../media/image218.wmf"/><Relationship Id="rId4" Type="http://schemas.openxmlformats.org/officeDocument/2006/relationships/image" Target="../media/image217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6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wmf"/><Relationship Id="rId1" Type="http://schemas.openxmlformats.org/officeDocument/2006/relationships/image" Target="../media/image219.w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3.wmf"/></Relationships>
</file>

<file path=ppt/drawings/_rels/vmlDrawing6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wmf"/><Relationship Id="rId1" Type="http://schemas.openxmlformats.org/officeDocument/2006/relationships/image" Target="../media/image224.w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1.wmf"/></Relationships>
</file>

<file path=ppt/drawings/_rels/vmlDrawing6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wmf"/><Relationship Id="rId2" Type="http://schemas.openxmlformats.org/officeDocument/2006/relationships/image" Target="../media/image230.wmf"/><Relationship Id="rId1" Type="http://schemas.openxmlformats.org/officeDocument/2006/relationships/image" Target="../media/image229.wmf"/></Relationships>
</file>

<file path=ppt/drawings/_rels/vmlDrawing6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wmf"/><Relationship Id="rId2" Type="http://schemas.openxmlformats.org/officeDocument/2006/relationships/image" Target="../media/image234.wmf"/><Relationship Id="rId1" Type="http://schemas.openxmlformats.org/officeDocument/2006/relationships/image" Target="../media/image233.wmf"/></Relationships>
</file>

<file path=ppt/drawings/_rels/vmlDrawing6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wmf"/><Relationship Id="rId2" Type="http://schemas.openxmlformats.org/officeDocument/2006/relationships/image" Target="../media/image237.wmf"/><Relationship Id="rId1" Type="http://schemas.openxmlformats.org/officeDocument/2006/relationships/image" Target="../media/image236.wmf"/><Relationship Id="rId4" Type="http://schemas.openxmlformats.org/officeDocument/2006/relationships/image" Target="../media/image239.wmf"/></Relationships>
</file>

<file path=ppt/drawings/_rels/vmlDrawing6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wmf"/><Relationship Id="rId1" Type="http://schemas.openxmlformats.org/officeDocument/2006/relationships/image" Target="../media/image240.wmf"/></Relationships>
</file>

<file path=ppt/drawings/_rels/vmlDrawing6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wmf"/><Relationship Id="rId1" Type="http://schemas.openxmlformats.org/officeDocument/2006/relationships/image" Target="../media/image247.wmf"/></Relationships>
</file>

<file path=ppt/drawings/_rels/vmlDrawing6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wmf"/><Relationship Id="rId1" Type="http://schemas.openxmlformats.org/officeDocument/2006/relationships/image" Target="../media/image249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2.wmf"/></Relationships>
</file>

<file path=ppt/drawings/_rels/vmlDrawing7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wmf"/><Relationship Id="rId1" Type="http://schemas.openxmlformats.org/officeDocument/2006/relationships/image" Target="../media/image254.wmf"/></Relationships>
</file>

<file path=ppt/drawings/_rels/vmlDrawing7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wmf"/><Relationship Id="rId2" Type="http://schemas.openxmlformats.org/officeDocument/2006/relationships/image" Target="../media/image257.wmf"/><Relationship Id="rId1" Type="http://schemas.openxmlformats.org/officeDocument/2006/relationships/image" Target="../media/image256.wmf"/></Relationships>
</file>

<file path=ppt/drawings/_rels/vmlDrawing7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wmf"/><Relationship Id="rId1" Type="http://schemas.openxmlformats.org/officeDocument/2006/relationships/image" Target="../media/image259.wmf"/></Relationships>
</file>

<file path=ppt/drawings/_rels/vmlDrawing7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wmf"/><Relationship Id="rId2" Type="http://schemas.openxmlformats.org/officeDocument/2006/relationships/image" Target="../media/image262.wmf"/><Relationship Id="rId1" Type="http://schemas.openxmlformats.org/officeDocument/2006/relationships/image" Target="../media/image261.wmf"/></Relationships>
</file>

<file path=ppt/drawings/_rels/vmlDrawing7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wmf"/><Relationship Id="rId1" Type="http://schemas.openxmlformats.org/officeDocument/2006/relationships/image" Target="../media/image264.w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5.wmf"/></Relationships>
</file>

<file path=ppt/drawings/_rels/vmlDrawing7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wmf"/><Relationship Id="rId2" Type="http://schemas.openxmlformats.org/officeDocument/2006/relationships/image" Target="../media/image267.wmf"/><Relationship Id="rId1" Type="http://schemas.openxmlformats.org/officeDocument/2006/relationships/image" Target="../media/image266.wmf"/><Relationship Id="rId5" Type="http://schemas.openxmlformats.org/officeDocument/2006/relationships/image" Target="../media/image270.wmf"/><Relationship Id="rId4" Type="http://schemas.openxmlformats.org/officeDocument/2006/relationships/image" Target="../media/image269.w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1.wmf"/></Relationships>
</file>

<file path=ppt/drawings/_rels/vmlDrawing7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wmf"/><Relationship Id="rId2" Type="http://schemas.openxmlformats.org/officeDocument/2006/relationships/image" Target="../media/image275.wmf"/><Relationship Id="rId1" Type="http://schemas.openxmlformats.org/officeDocument/2006/relationships/image" Target="../media/image274.wmf"/><Relationship Id="rId4" Type="http://schemas.openxmlformats.org/officeDocument/2006/relationships/image" Target="../media/image277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5" Type="http://schemas.openxmlformats.org/officeDocument/2006/relationships/image" Target="../media/image62.wmf"/><Relationship Id="rId4" Type="http://schemas.openxmlformats.org/officeDocument/2006/relationships/image" Target="../media/image61.w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1.wmf"/></Relationships>
</file>

<file path=ppt/drawings/_rels/vmlDrawing8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wmf"/><Relationship Id="rId1" Type="http://schemas.openxmlformats.org/officeDocument/2006/relationships/image" Target="../media/image284.wmf"/></Relationships>
</file>

<file path=ppt/drawings/_rels/vmlDrawing8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wmf"/><Relationship Id="rId1" Type="http://schemas.openxmlformats.org/officeDocument/2006/relationships/image" Target="../media/image286.wmf"/></Relationships>
</file>

<file path=ppt/drawings/_rels/vmlDrawing8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wmf"/><Relationship Id="rId1" Type="http://schemas.openxmlformats.org/officeDocument/2006/relationships/image" Target="../media/image288.wmf"/></Relationships>
</file>

<file path=ppt/drawings/_rels/vmlDrawing8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wmf"/><Relationship Id="rId1" Type="http://schemas.openxmlformats.org/officeDocument/2006/relationships/image" Target="../media/image290.wmf"/></Relationships>
</file>

<file path=ppt/drawings/_rels/vmlDrawing8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wmf"/><Relationship Id="rId1" Type="http://schemas.openxmlformats.org/officeDocument/2006/relationships/image" Target="../media/image289.wmf"/></Relationships>
</file>

<file path=ppt/drawings/_rels/vmlDrawing8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wmf"/><Relationship Id="rId2" Type="http://schemas.openxmlformats.org/officeDocument/2006/relationships/image" Target="../media/image291.wmf"/><Relationship Id="rId1" Type="http://schemas.openxmlformats.org/officeDocument/2006/relationships/image" Target="../media/image289.wmf"/></Relationships>
</file>

<file path=ppt/drawings/_rels/vmlDrawing8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wmf"/><Relationship Id="rId1" Type="http://schemas.openxmlformats.org/officeDocument/2006/relationships/image" Target="../media/image293.wmf"/></Relationships>
</file>

<file path=ppt/drawings/_rels/vmlDrawing8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wmf"/><Relationship Id="rId1" Type="http://schemas.openxmlformats.org/officeDocument/2006/relationships/image" Target="../media/image308.wmf"/></Relationships>
</file>

<file path=ppt/drawings/_rels/vmlDrawing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3.wmf"/></Relationships>
</file>

<file path=ppt/drawings/_rels/vmlDrawing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4.wmf"/></Relationships>
</file>

<file path=ppt/drawings/_rels/vmlDrawing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5.wmf"/></Relationships>
</file>

<file path=ppt/drawings/_rels/vmlDrawing9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wmf"/><Relationship Id="rId2" Type="http://schemas.openxmlformats.org/officeDocument/2006/relationships/image" Target="../media/image322.wmf"/><Relationship Id="rId1" Type="http://schemas.openxmlformats.org/officeDocument/2006/relationships/image" Target="../media/image321.wmf"/></Relationships>
</file>

<file path=ppt/drawings/_rels/vmlDrawing9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5.wmf"/><Relationship Id="rId1" Type="http://schemas.openxmlformats.org/officeDocument/2006/relationships/image" Target="../media/image324.wmf"/></Relationships>
</file>

<file path=ppt/drawings/_rels/vmlDrawing9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7.wmf"/><Relationship Id="rId1" Type="http://schemas.openxmlformats.org/officeDocument/2006/relationships/image" Target="../media/image326.wmf"/></Relationships>
</file>

<file path=ppt/drawings/_rels/vmlDrawing9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2.wmf"/><Relationship Id="rId2" Type="http://schemas.openxmlformats.org/officeDocument/2006/relationships/image" Target="../media/image331.wmf"/><Relationship Id="rId1" Type="http://schemas.openxmlformats.org/officeDocument/2006/relationships/image" Target="../media/image330.wmf"/><Relationship Id="rId5" Type="http://schemas.openxmlformats.org/officeDocument/2006/relationships/image" Target="../media/image334.wmf"/><Relationship Id="rId4" Type="http://schemas.openxmlformats.org/officeDocument/2006/relationships/image" Target="../media/image333.wmf"/></Relationships>
</file>

<file path=ppt/drawings/_rels/vmlDrawing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5.wmf"/></Relationships>
</file>

<file path=ppt/drawings/_rels/vmlDrawing9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1.wmf"/><Relationship Id="rId1" Type="http://schemas.openxmlformats.org/officeDocument/2006/relationships/image" Target="../media/image340.wmf"/></Relationships>
</file>

<file path=ppt/drawings/_rels/vmlDrawing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949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949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949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75B74C4A-C796-419A-A237-1690C5F6FA2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820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853" tIns="47927" rIns="95853" bIns="47927" numCol="1" anchor="t" anchorCtr="0" compatLnSpc="1">
            <a:prstTxWarp prst="textNoShape">
              <a:avLst/>
            </a:prstTxWarp>
          </a:bodyPr>
          <a:lstStyle>
            <a:lvl1pPr defTabSz="958850">
              <a:defRPr sz="13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853" tIns="47927" rIns="95853" bIns="47927" numCol="1" anchor="t" anchorCtr="0" compatLnSpc="1">
            <a:prstTxWarp prst="textNoShape">
              <a:avLst/>
            </a:prstTxWarp>
          </a:bodyPr>
          <a:lstStyle>
            <a:lvl1pPr algn="r" defTabSz="958850">
              <a:defRPr sz="13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481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1200" y="4862513"/>
            <a:ext cx="5676900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853" tIns="47927" rIns="95853" bIns="479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853" tIns="47927" rIns="95853" bIns="47927" numCol="1" anchor="b" anchorCtr="0" compatLnSpc="1">
            <a:prstTxWarp prst="textNoShape">
              <a:avLst/>
            </a:prstTxWarp>
          </a:bodyPr>
          <a:lstStyle>
            <a:lvl1pPr defTabSz="958850">
              <a:defRPr sz="13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853" tIns="47927" rIns="95853" bIns="47927" numCol="1" anchor="b" anchorCtr="0" compatLnSpc="1">
            <a:prstTxWarp prst="textNoShape">
              <a:avLst/>
            </a:prstTxWarp>
          </a:bodyPr>
          <a:lstStyle>
            <a:lvl1pPr algn="r" defTabSz="958850">
              <a:defRPr sz="1300" smtClean="0"/>
            </a:lvl1pPr>
          </a:lstStyle>
          <a:p>
            <a:pPr>
              <a:defRPr/>
            </a:pPr>
            <a:fld id="{404521DE-9DDE-4D71-9451-5AE04551FD7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31903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2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2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2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2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2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2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2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2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2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2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2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2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2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2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2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2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2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2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6.xml"/><Relationship Id="rId1" Type="http://schemas.openxmlformats.org/officeDocument/2006/relationships/notesMaster" Target="../notesMasters/notesMaster1.xml"/></Relationships>
</file>

<file path=ppt/notesSlides/_rels/notesSlide2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7.xml"/><Relationship Id="rId1" Type="http://schemas.openxmlformats.org/officeDocument/2006/relationships/notesMaster" Target="../notesMasters/notesMaster1.xml"/></Relationships>
</file>

<file path=ppt/notesSlides/_rels/notesSlide2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.xml"/></Relationships>
</file>

<file path=ppt/notesSlides/_rels/notesSlide2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9.xml"/><Relationship Id="rId1" Type="http://schemas.openxmlformats.org/officeDocument/2006/relationships/notesMaster" Target="../notesMasters/notesMaster1.xml"/></Relationships>
</file>

<file path=ppt/notesSlides/_rels/notesSlide2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0.xml"/><Relationship Id="rId1" Type="http://schemas.openxmlformats.org/officeDocument/2006/relationships/notesMaster" Target="../notesMasters/notesMaster1.xml"/></Relationships>
</file>

<file path=ppt/notesSlides/_rels/notesSlide2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1.xml"/><Relationship Id="rId1" Type="http://schemas.openxmlformats.org/officeDocument/2006/relationships/notesMaster" Target="../notesMasters/notesMaster1.xml"/></Relationships>
</file>

<file path=ppt/notesSlides/_rels/notesSlide2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2.xml"/><Relationship Id="rId1" Type="http://schemas.openxmlformats.org/officeDocument/2006/relationships/notesMaster" Target="../notesMasters/notesMaster1.xml"/></Relationships>
</file>

<file path=ppt/notesSlides/_rels/notesSlide2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3.xml"/><Relationship Id="rId1" Type="http://schemas.openxmlformats.org/officeDocument/2006/relationships/notesMaster" Target="../notesMasters/notesMaster1.xml"/></Relationships>
</file>

<file path=ppt/notesSlides/_rels/notesSlide2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5.xml"/><Relationship Id="rId1" Type="http://schemas.openxmlformats.org/officeDocument/2006/relationships/notesMaster" Target="../notesMasters/notesMaster1.xml"/></Relationships>
</file>

<file path=ppt/notesSlides/_rels/notesSlide2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6.xml"/><Relationship Id="rId1" Type="http://schemas.openxmlformats.org/officeDocument/2006/relationships/notesMaster" Target="../notesMasters/notesMaster1.xml"/></Relationships>
</file>

<file path=ppt/notesSlides/_rels/notesSlide2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_rels/notesSlide2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8.xml"/><Relationship Id="rId1" Type="http://schemas.openxmlformats.org/officeDocument/2006/relationships/notesMaster" Target="../notesMasters/notesMaster1.xml"/></Relationships>
</file>

<file path=ppt/notesSlides/_rels/notesSlide2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9.xml"/><Relationship Id="rId1" Type="http://schemas.openxmlformats.org/officeDocument/2006/relationships/notesMaster" Target="../notesMasters/notesMaster1.xml"/></Relationships>
</file>

<file path=ppt/notesSlides/_rels/notesSlide2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0.xml"/><Relationship Id="rId1" Type="http://schemas.openxmlformats.org/officeDocument/2006/relationships/notesMaster" Target="../notesMasters/notesMaster1.xml"/></Relationships>
</file>

<file path=ppt/notesSlides/_rels/notesSlide2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1.xml"/><Relationship Id="rId1" Type="http://schemas.openxmlformats.org/officeDocument/2006/relationships/notesMaster" Target="../notesMasters/notesMaster1.xml"/></Relationships>
</file>

<file path=ppt/notesSlides/_rels/notesSlide2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2.xml"/><Relationship Id="rId1" Type="http://schemas.openxmlformats.org/officeDocument/2006/relationships/notesMaster" Target="../notesMasters/notesMaster1.xml"/></Relationships>
</file>

<file path=ppt/notesSlides/_rels/notesSlide2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3.xml"/><Relationship Id="rId1" Type="http://schemas.openxmlformats.org/officeDocument/2006/relationships/notesMaster" Target="../notesMasters/notesMaster1.xml"/></Relationships>
</file>

<file path=ppt/notesSlides/_rels/notesSlide2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5.xml"/><Relationship Id="rId1" Type="http://schemas.openxmlformats.org/officeDocument/2006/relationships/notesMaster" Target="../notesMasters/notesMaster1.xml"/></Relationships>
</file>

<file path=ppt/notesSlides/_rels/notesSlide2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6.xml"/><Relationship Id="rId1" Type="http://schemas.openxmlformats.org/officeDocument/2006/relationships/notesMaster" Target="../notesMasters/notesMaster1.xml"/></Relationships>
</file>

<file path=ppt/notesSlides/_rels/notesSlide2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7.xml"/><Relationship Id="rId1" Type="http://schemas.openxmlformats.org/officeDocument/2006/relationships/notesMaster" Target="../notesMasters/notesMaster1.xml"/></Relationships>
</file>

<file path=ppt/notesSlides/_rels/notesSlide2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8.xml"/><Relationship Id="rId1" Type="http://schemas.openxmlformats.org/officeDocument/2006/relationships/notesMaster" Target="../notesMasters/notesMaster1.xml"/></Relationships>
</file>

<file path=ppt/notesSlides/_rels/notesSlide2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9.xml"/><Relationship Id="rId1" Type="http://schemas.openxmlformats.org/officeDocument/2006/relationships/notesMaster" Target="../notesMasters/notesMaster1.xml"/></Relationships>
</file>

<file path=ppt/notesSlides/_rels/notesSlide2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0.xml"/><Relationship Id="rId1" Type="http://schemas.openxmlformats.org/officeDocument/2006/relationships/notesMaster" Target="../notesMasters/notesMaster1.xml"/></Relationships>
</file>

<file path=ppt/notesSlides/_rels/notesSlide2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1.xml"/><Relationship Id="rId1" Type="http://schemas.openxmlformats.org/officeDocument/2006/relationships/notesMaster" Target="../notesMasters/notesMaster1.xml"/></Relationships>
</file>

<file path=ppt/notesSlides/_rels/notesSlide2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2.xml"/><Relationship Id="rId1" Type="http://schemas.openxmlformats.org/officeDocument/2006/relationships/notesMaster" Target="../notesMasters/notesMaster1.xml"/></Relationships>
</file>

<file path=ppt/notesSlides/_rels/notesSlide2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3.xml"/><Relationship Id="rId1" Type="http://schemas.openxmlformats.org/officeDocument/2006/relationships/notesMaster" Target="../notesMasters/notesMaster1.xml"/></Relationships>
</file>

<file path=ppt/notesSlides/_rels/notesSlide2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5.xml"/><Relationship Id="rId1" Type="http://schemas.openxmlformats.org/officeDocument/2006/relationships/notesMaster" Target="../notesMasters/notesMaster1.xml"/></Relationships>
</file>

<file path=ppt/notesSlides/_rels/notesSlide2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6.xml"/><Relationship Id="rId1" Type="http://schemas.openxmlformats.org/officeDocument/2006/relationships/notesMaster" Target="../notesMasters/notesMaster1.xml"/></Relationships>
</file>

<file path=ppt/notesSlides/_rels/notesSlide2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7.xml"/><Relationship Id="rId1" Type="http://schemas.openxmlformats.org/officeDocument/2006/relationships/notesMaster" Target="../notesMasters/notesMaster1.xml"/></Relationships>
</file>

<file path=ppt/notesSlides/_rels/notesSlide2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8.xml"/><Relationship Id="rId1" Type="http://schemas.openxmlformats.org/officeDocument/2006/relationships/notesMaster" Target="../notesMasters/notesMaster1.xml"/></Relationships>
</file>

<file path=ppt/notesSlides/_rels/notesSlide2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9.xml"/><Relationship Id="rId1" Type="http://schemas.openxmlformats.org/officeDocument/2006/relationships/notesMaster" Target="../notesMasters/notesMaster1.xml"/></Relationships>
</file>

<file path=ppt/notesSlides/_rels/notesSlide2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0.xml"/><Relationship Id="rId1" Type="http://schemas.openxmlformats.org/officeDocument/2006/relationships/notesMaster" Target="../notesMasters/notesMaster1.xml"/></Relationships>
</file>

<file path=ppt/notesSlides/_rels/notesSlide2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1.xml"/><Relationship Id="rId1" Type="http://schemas.openxmlformats.org/officeDocument/2006/relationships/notesMaster" Target="../notesMasters/notesMaster1.xml"/></Relationships>
</file>

<file path=ppt/notesSlides/_rels/notesSlide2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2.xml"/><Relationship Id="rId1" Type="http://schemas.openxmlformats.org/officeDocument/2006/relationships/notesMaster" Target="../notesMasters/notesMaster1.xml"/></Relationships>
</file>

<file path=ppt/notesSlides/_rels/notesSlide2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023472-33C3-44DD-8E66-7A2F9A05F6D7}" type="slidenum">
              <a:rPr lang="fr-FR"/>
              <a:pPr/>
              <a:t>1</a:t>
            </a:fld>
            <a:endParaRPr lang="fr-FR"/>
          </a:p>
        </p:txBody>
      </p:sp>
      <p:sp>
        <p:nvSpPr>
          <p:cNvPr id="349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9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D1EC3C-CC3A-4268-941B-282AA96B0387}" type="slidenum">
              <a:rPr lang="fr-FR"/>
              <a:pPr/>
              <a:t>12</a:t>
            </a:fld>
            <a:endParaRPr lang="fr-FR"/>
          </a:p>
        </p:txBody>
      </p:sp>
      <p:sp>
        <p:nvSpPr>
          <p:cNvPr id="380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0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02EADE-525A-470C-8ABC-0762BD5E2079}" type="slidenum">
              <a:rPr lang="fr-FR"/>
              <a:pPr/>
              <a:t>114</a:t>
            </a:fld>
            <a:endParaRPr lang="fr-FR"/>
          </a:p>
        </p:txBody>
      </p:sp>
      <p:sp>
        <p:nvSpPr>
          <p:cNvPr id="515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5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42462E-D39C-44D7-8F1C-3703CF7A2129}" type="slidenum">
              <a:rPr lang="fr-FR"/>
              <a:pPr/>
              <a:t>115</a:t>
            </a:fld>
            <a:endParaRPr lang="fr-FR"/>
          </a:p>
        </p:txBody>
      </p:sp>
      <p:sp>
        <p:nvSpPr>
          <p:cNvPr id="516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6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B2653E-E3E5-4256-B646-48776A107DD2}" type="slidenum">
              <a:rPr lang="fr-FR"/>
              <a:pPr/>
              <a:t>116</a:t>
            </a:fld>
            <a:endParaRPr lang="fr-FR"/>
          </a:p>
        </p:txBody>
      </p:sp>
      <p:sp>
        <p:nvSpPr>
          <p:cNvPr id="517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7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049431-5ADA-4972-9002-1C0B91126513}" type="slidenum">
              <a:rPr lang="fr-FR"/>
              <a:pPr/>
              <a:t>117</a:t>
            </a:fld>
            <a:endParaRPr lang="fr-FR"/>
          </a:p>
        </p:txBody>
      </p:sp>
      <p:sp>
        <p:nvSpPr>
          <p:cNvPr id="518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8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B6600D-680D-4211-8BA4-283234917BF4}" type="slidenum">
              <a:rPr lang="fr-FR"/>
              <a:pPr/>
              <a:t>118</a:t>
            </a:fld>
            <a:endParaRPr lang="fr-FR"/>
          </a:p>
        </p:txBody>
      </p:sp>
      <p:sp>
        <p:nvSpPr>
          <p:cNvPr id="519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9724C7-F28D-46A4-899C-E22A4C1AE64C}" type="slidenum">
              <a:rPr lang="fr-FR"/>
              <a:pPr/>
              <a:t>119</a:t>
            </a:fld>
            <a:endParaRPr lang="fr-FR"/>
          </a:p>
        </p:txBody>
      </p:sp>
      <p:sp>
        <p:nvSpPr>
          <p:cNvPr id="520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0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D7BFF4-6739-454C-8804-3979C464D813}" type="slidenum">
              <a:rPr lang="fr-FR"/>
              <a:pPr/>
              <a:t>120</a:t>
            </a:fld>
            <a:endParaRPr lang="fr-FR"/>
          </a:p>
        </p:txBody>
      </p:sp>
      <p:sp>
        <p:nvSpPr>
          <p:cNvPr id="521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1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FE1E24-6A40-4020-A343-792A70B00BA2}" type="slidenum">
              <a:rPr lang="fr-FR"/>
              <a:pPr/>
              <a:t>121</a:t>
            </a:fld>
            <a:endParaRPr lang="fr-FR"/>
          </a:p>
        </p:txBody>
      </p:sp>
      <p:sp>
        <p:nvSpPr>
          <p:cNvPr id="522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4909DC-2A93-4B2A-B0D6-7C663D52E6D7}" type="slidenum">
              <a:rPr lang="fr-FR"/>
              <a:pPr/>
              <a:t>122</a:t>
            </a:fld>
            <a:endParaRPr lang="fr-FR"/>
          </a:p>
        </p:txBody>
      </p:sp>
      <p:sp>
        <p:nvSpPr>
          <p:cNvPr id="523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3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24E7CE-2C40-409D-BD9C-416E7C46D830}" type="slidenum">
              <a:rPr lang="fr-FR"/>
              <a:pPr/>
              <a:t>123</a:t>
            </a:fld>
            <a:endParaRPr lang="fr-FR"/>
          </a:p>
        </p:txBody>
      </p:sp>
      <p:sp>
        <p:nvSpPr>
          <p:cNvPr id="524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4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4DA76A-9F98-447E-ABE7-C5B2023E2959}" type="slidenum">
              <a:rPr lang="fr-FR"/>
              <a:pPr/>
              <a:t>13</a:t>
            </a:fld>
            <a:endParaRPr lang="fr-FR"/>
          </a:p>
        </p:txBody>
      </p:sp>
      <p:sp>
        <p:nvSpPr>
          <p:cNvPr id="381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1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5BC6ED-507F-48EB-A53E-58181CD9E477}" type="slidenum">
              <a:rPr lang="fr-FR"/>
              <a:pPr/>
              <a:t>124</a:t>
            </a:fld>
            <a:endParaRPr lang="fr-FR"/>
          </a:p>
        </p:txBody>
      </p:sp>
      <p:sp>
        <p:nvSpPr>
          <p:cNvPr id="525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5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1CF53F-E9B3-44FD-9453-A1CB7CA2D767}" type="slidenum">
              <a:rPr lang="fr-FR"/>
              <a:pPr/>
              <a:t>125</a:t>
            </a:fld>
            <a:endParaRPr lang="fr-FR"/>
          </a:p>
        </p:txBody>
      </p:sp>
      <p:sp>
        <p:nvSpPr>
          <p:cNvPr id="526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6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3AD983-6CFA-44AD-A57C-4867A49428A8}" type="slidenum">
              <a:rPr lang="fr-FR"/>
              <a:pPr/>
              <a:t>126</a:t>
            </a:fld>
            <a:endParaRPr lang="fr-FR"/>
          </a:p>
        </p:txBody>
      </p:sp>
      <p:sp>
        <p:nvSpPr>
          <p:cNvPr id="527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7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656E1D-8DF8-45FF-8A30-CBD6581D03F5}" type="slidenum">
              <a:rPr lang="fr-FR"/>
              <a:pPr/>
              <a:t>127</a:t>
            </a:fld>
            <a:endParaRPr lang="fr-FR"/>
          </a:p>
        </p:txBody>
      </p:sp>
      <p:sp>
        <p:nvSpPr>
          <p:cNvPr id="528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8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E115DE-ECCD-4FB9-AAF6-BCFE11EFC4B9}" type="slidenum">
              <a:rPr lang="fr-FR"/>
              <a:pPr/>
              <a:t>128</a:t>
            </a:fld>
            <a:endParaRPr lang="fr-FR"/>
          </a:p>
        </p:txBody>
      </p:sp>
      <p:sp>
        <p:nvSpPr>
          <p:cNvPr id="529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9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6E5E94-99AA-45E2-9A97-BF0228581FA8}" type="slidenum">
              <a:rPr lang="fr-FR"/>
              <a:pPr/>
              <a:t>129</a:t>
            </a:fld>
            <a:endParaRPr lang="fr-FR"/>
          </a:p>
        </p:txBody>
      </p:sp>
      <p:sp>
        <p:nvSpPr>
          <p:cNvPr id="530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0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07E131-FB45-4899-9578-06489FB8C674}" type="slidenum">
              <a:rPr lang="fr-FR"/>
              <a:pPr/>
              <a:t>130</a:t>
            </a:fld>
            <a:endParaRPr lang="fr-FR"/>
          </a:p>
        </p:txBody>
      </p:sp>
      <p:sp>
        <p:nvSpPr>
          <p:cNvPr id="531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1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5DB20B-4B4C-4F6C-AB49-70CD45326607}" type="slidenum">
              <a:rPr lang="fr-FR"/>
              <a:pPr/>
              <a:t>131</a:t>
            </a:fld>
            <a:endParaRPr lang="fr-FR"/>
          </a:p>
        </p:txBody>
      </p:sp>
      <p:sp>
        <p:nvSpPr>
          <p:cNvPr id="532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965E40-07A6-4117-8BCC-C5A8513E04E0}" type="slidenum">
              <a:rPr lang="fr-FR"/>
              <a:pPr/>
              <a:t>132</a:t>
            </a:fld>
            <a:endParaRPr lang="fr-FR"/>
          </a:p>
        </p:txBody>
      </p:sp>
      <p:sp>
        <p:nvSpPr>
          <p:cNvPr id="533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3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87EDB5-B387-43C4-AEDF-3171644384B2}" type="slidenum">
              <a:rPr lang="fr-FR"/>
              <a:pPr/>
              <a:t>133</a:t>
            </a:fld>
            <a:endParaRPr lang="fr-FR"/>
          </a:p>
        </p:txBody>
      </p:sp>
      <p:sp>
        <p:nvSpPr>
          <p:cNvPr id="534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4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A29AEA-FFA5-4930-97C3-B44612D08BD8}" type="slidenum">
              <a:rPr lang="fr-FR"/>
              <a:pPr/>
              <a:t>14</a:t>
            </a:fld>
            <a:endParaRPr lang="fr-FR"/>
          </a:p>
        </p:txBody>
      </p:sp>
      <p:sp>
        <p:nvSpPr>
          <p:cNvPr id="382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2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3FF602-916B-4E7A-8F4D-0EB4EEE0BD0B}" type="slidenum">
              <a:rPr lang="fr-FR"/>
              <a:pPr/>
              <a:t>134</a:t>
            </a:fld>
            <a:endParaRPr lang="fr-FR"/>
          </a:p>
        </p:txBody>
      </p:sp>
      <p:sp>
        <p:nvSpPr>
          <p:cNvPr id="535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5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ECD79C-74F2-42B0-BBB5-A1214235F285}" type="slidenum">
              <a:rPr lang="fr-FR"/>
              <a:pPr/>
              <a:t>135</a:t>
            </a:fld>
            <a:endParaRPr lang="fr-FR"/>
          </a:p>
        </p:txBody>
      </p:sp>
      <p:sp>
        <p:nvSpPr>
          <p:cNvPr id="536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6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4D80AE-C54F-4838-BE9F-C214D3FC0108}" type="slidenum">
              <a:rPr lang="fr-FR"/>
              <a:pPr/>
              <a:t>136</a:t>
            </a:fld>
            <a:endParaRPr lang="fr-FR"/>
          </a:p>
        </p:txBody>
      </p:sp>
      <p:sp>
        <p:nvSpPr>
          <p:cNvPr id="537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7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4C0EB3-E3A0-4C2A-9553-64B3B6807FEC}" type="slidenum">
              <a:rPr lang="fr-FR"/>
              <a:pPr/>
              <a:t>137</a:t>
            </a:fld>
            <a:endParaRPr lang="fr-FR"/>
          </a:p>
        </p:txBody>
      </p:sp>
      <p:sp>
        <p:nvSpPr>
          <p:cNvPr id="538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8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D3671-344E-4457-A6EE-D0BF304332DD}" type="slidenum">
              <a:rPr lang="fr-FR"/>
              <a:pPr/>
              <a:t>138</a:t>
            </a:fld>
            <a:endParaRPr lang="fr-FR"/>
          </a:p>
        </p:txBody>
      </p:sp>
      <p:sp>
        <p:nvSpPr>
          <p:cNvPr id="539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9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9646F0-1026-4212-A97C-5CEF30610F2E}" type="slidenum">
              <a:rPr lang="fr-FR"/>
              <a:pPr/>
              <a:t>139</a:t>
            </a:fld>
            <a:endParaRPr lang="fr-FR"/>
          </a:p>
        </p:txBody>
      </p:sp>
      <p:sp>
        <p:nvSpPr>
          <p:cNvPr id="540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0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A887A9-7C68-4240-9272-6170927443EF}" type="slidenum">
              <a:rPr lang="fr-FR"/>
              <a:pPr/>
              <a:t>140</a:t>
            </a:fld>
            <a:endParaRPr lang="fr-FR"/>
          </a:p>
        </p:txBody>
      </p:sp>
      <p:sp>
        <p:nvSpPr>
          <p:cNvPr id="541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1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CC7D31-ABA8-45CC-B9F2-6A26AFC962D7}" type="slidenum">
              <a:rPr lang="fr-FR"/>
              <a:pPr/>
              <a:t>141</a:t>
            </a:fld>
            <a:endParaRPr lang="fr-FR"/>
          </a:p>
        </p:txBody>
      </p:sp>
      <p:sp>
        <p:nvSpPr>
          <p:cNvPr id="542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AEE19E-DF9B-41CC-B967-2DD2622B444A}" type="slidenum">
              <a:rPr lang="fr-FR"/>
              <a:pPr/>
              <a:t>142</a:t>
            </a:fld>
            <a:endParaRPr lang="fr-FR"/>
          </a:p>
        </p:txBody>
      </p:sp>
      <p:sp>
        <p:nvSpPr>
          <p:cNvPr id="543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3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92CE43-743F-49C2-A469-319CF7890809}" type="slidenum">
              <a:rPr lang="fr-FR"/>
              <a:pPr/>
              <a:t>143</a:t>
            </a:fld>
            <a:endParaRPr lang="fr-FR"/>
          </a:p>
        </p:txBody>
      </p:sp>
      <p:sp>
        <p:nvSpPr>
          <p:cNvPr id="544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4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47046F-B2DE-40CD-B939-3F46E072A4BF}" type="slidenum">
              <a:rPr lang="fr-FR"/>
              <a:pPr/>
              <a:t>16</a:t>
            </a:fld>
            <a:endParaRPr lang="fr-FR"/>
          </a:p>
        </p:txBody>
      </p:sp>
      <p:sp>
        <p:nvSpPr>
          <p:cNvPr id="384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87E0A3-7A95-4D4B-8FC7-FD3D7E2A8EC7}" type="slidenum">
              <a:rPr lang="fr-FR"/>
              <a:pPr/>
              <a:t>144</a:t>
            </a:fld>
            <a:endParaRPr lang="fr-FR"/>
          </a:p>
        </p:txBody>
      </p:sp>
      <p:sp>
        <p:nvSpPr>
          <p:cNvPr id="545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5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F8988E-E9EE-4507-BFA4-835ECDD0A6A8}" type="slidenum">
              <a:rPr lang="fr-FR"/>
              <a:pPr/>
              <a:t>145</a:t>
            </a:fld>
            <a:endParaRPr lang="fr-FR"/>
          </a:p>
        </p:txBody>
      </p:sp>
      <p:sp>
        <p:nvSpPr>
          <p:cNvPr id="546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6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84FE1F-75B6-423A-BDD4-651D8A013A55}" type="slidenum">
              <a:rPr lang="fr-FR"/>
              <a:pPr/>
              <a:t>146</a:t>
            </a:fld>
            <a:endParaRPr lang="fr-FR"/>
          </a:p>
        </p:txBody>
      </p:sp>
      <p:sp>
        <p:nvSpPr>
          <p:cNvPr id="547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7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2C07B3-0B9F-4FB2-A3BC-065EB2BE009F}" type="slidenum">
              <a:rPr lang="fr-FR"/>
              <a:pPr/>
              <a:t>147</a:t>
            </a:fld>
            <a:endParaRPr lang="fr-FR"/>
          </a:p>
        </p:txBody>
      </p:sp>
      <p:sp>
        <p:nvSpPr>
          <p:cNvPr id="548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8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4703AC-3E33-4961-B883-35611686FC9E}" type="slidenum">
              <a:rPr lang="fr-FR"/>
              <a:pPr/>
              <a:t>148</a:t>
            </a:fld>
            <a:endParaRPr lang="fr-FR"/>
          </a:p>
        </p:txBody>
      </p:sp>
      <p:sp>
        <p:nvSpPr>
          <p:cNvPr id="549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9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6DE0F4-7E38-4F5F-B7AB-D71286168B01}" type="slidenum">
              <a:rPr lang="fr-FR"/>
              <a:pPr/>
              <a:t>149</a:t>
            </a:fld>
            <a:endParaRPr lang="fr-FR"/>
          </a:p>
        </p:txBody>
      </p:sp>
      <p:sp>
        <p:nvSpPr>
          <p:cNvPr id="550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0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239D6A-AC48-4425-96A6-423642C72A20}" type="slidenum">
              <a:rPr lang="fr-FR"/>
              <a:pPr/>
              <a:t>150</a:t>
            </a:fld>
            <a:endParaRPr lang="fr-FR"/>
          </a:p>
        </p:txBody>
      </p:sp>
      <p:sp>
        <p:nvSpPr>
          <p:cNvPr id="551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1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C0FDF1-CDF5-4009-A58E-000D8E7790DE}" type="slidenum">
              <a:rPr lang="fr-FR"/>
              <a:pPr/>
              <a:t>151</a:t>
            </a:fld>
            <a:endParaRPr lang="fr-FR"/>
          </a:p>
        </p:txBody>
      </p:sp>
      <p:sp>
        <p:nvSpPr>
          <p:cNvPr id="552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FBCC66-1D1B-4F02-BCD5-274B18428DB2}" type="slidenum">
              <a:rPr lang="fr-FR"/>
              <a:pPr/>
              <a:t>152</a:t>
            </a:fld>
            <a:endParaRPr lang="fr-FR"/>
          </a:p>
        </p:txBody>
      </p:sp>
      <p:sp>
        <p:nvSpPr>
          <p:cNvPr id="553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070A30-92B5-4C56-929C-E898BEBC52E7}" type="slidenum">
              <a:rPr lang="fr-FR"/>
              <a:pPr/>
              <a:t>153</a:t>
            </a:fld>
            <a:endParaRPr lang="fr-FR"/>
          </a:p>
        </p:txBody>
      </p:sp>
      <p:sp>
        <p:nvSpPr>
          <p:cNvPr id="555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5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D90651-482A-4D3E-9B20-73D708CB5BF1}" type="slidenum">
              <a:rPr lang="fr-FR"/>
              <a:pPr/>
              <a:t>17</a:t>
            </a:fld>
            <a:endParaRPr lang="fr-FR"/>
          </a:p>
        </p:txBody>
      </p:sp>
      <p:sp>
        <p:nvSpPr>
          <p:cNvPr id="385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5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860765-4C9F-49FE-BA5B-C0A527628214}" type="slidenum">
              <a:rPr lang="fr-FR"/>
              <a:pPr/>
              <a:t>154</a:t>
            </a:fld>
            <a:endParaRPr lang="fr-FR"/>
          </a:p>
        </p:txBody>
      </p:sp>
      <p:sp>
        <p:nvSpPr>
          <p:cNvPr id="556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6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E25581-FBDE-442F-866E-934006638357}" type="slidenum">
              <a:rPr lang="fr-FR"/>
              <a:pPr/>
              <a:t>155</a:t>
            </a:fld>
            <a:endParaRPr lang="fr-FR"/>
          </a:p>
        </p:txBody>
      </p:sp>
      <p:sp>
        <p:nvSpPr>
          <p:cNvPr id="557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7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EE8127-360B-4D11-BA98-3E0D17B0EAD3}" type="slidenum">
              <a:rPr lang="fr-FR"/>
              <a:pPr/>
              <a:t>156</a:t>
            </a:fld>
            <a:endParaRPr lang="fr-FR"/>
          </a:p>
        </p:txBody>
      </p:sp>
      <p:sp>
        <p:nvSpPr>
          <p:cNvPr id="558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8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A1662A-A0A6-4933-836C-BC2ACD3383CA}" type="slidenum">
              <a:rPr lang="fr-FR"/>
              <a:pPr/>
              <a:t>157</a:t>
            </a:fld>
            <a:endParaRPr lang="fr-FR"/>
          </a:p>
        </p:txBody>
      </p:sp>
      <p:sp>
        <p:nvSpPr>
          <p:cNvPr id="559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9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025321-5FD2-4A6A-9186-3CA8A9F35013}" type="slidenum">
              <a:rPr lang="fr-FR"/>
              <a:pPr/>
              <a:t>158</a:t>
            </a:fld>
            <a:endParaRPr lang="fr-FR"/>
          </a:p>
        </p:txBody>
      </p:sp>
      <p:sp>
        <p:nvSpPr>
          <p:cNvPr id="560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0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B64074-B093-42BF-BE19-3858DAEC2B58}" type="slidenum">
              <a:rPr lang="fr-FR"/>
              <a:pPr/>
              <a:t>159</a:t>
            </a:fld>
            <a:endParaRPr lang="fr-FR"/>
          </a:p>
        </p:txBody>
      </p:sp>
      <p:sp>
        <p:nvSpPr>
          <p:cNvPr id="561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1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C63281-2CBB-41B2-9AEA-8D0F554AD4F0}" type="slidenum">
              <a:rPr lang="fr-FR"/>
              <a:pPr/>
              <a:t>160</a:t>
            </a:fld>
            <a:endParaRPr lang="fr-FR"/>
          </a:p>
        </p:txBody>
      </p:sp>
      <p:sp>
        <p:nvSpPr>
          <p:cNvPr id="562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2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ECD695-B26E-4469-99CF-B18C08E509E1}" type="slidenum">
              <a:rPr lang="fr-FR"/>
              <a:pPr/>
              <a:t>161</a:t>
            </a:fld>
            <a:endParaRPr lang="fr-FR"/>
          </a:p>
        </p:txBody>
      </p:sp>
      <p:sp>
        <p:nvSpPr>
          <p:cNvPr id="563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7BC89F-0A5B-466D-9B89-1C73F1A10257}" type="slidenum">
              <a:rPr lang="fr-FR"/>
              <a:pPr/>
              <a:t>163</a:t>
            </a:fld>
            <a:endParaRPr lang="fr-FR"/>
          </a:p>
        </p:txBody>
      </p:sp>
      <p:sp>
        <p:nvSpPr>
          <p:cNvPr id="564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4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6BFB60-56EB-41CB-8EE3-5EC207E39967}" type="slidenum">
              <a:rPr lang="fr-FR"/>
              <a:pPr/>
              <a:t>164</a:t>
            </a:fld>
            <a:endParaRPr lang="fr-FR"/>
          </a:p>
        </p:txBody>
      </p:sp>
      <p:sp>
        <p:nvSpPr>
          <p:cNvPr id="565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5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203A31-3D36-4347-8843-932D9E32005D}" type="slidenum">
              <a:rPr lang="fr-FR"/>
              <a:pPr/>
              <a:t>18</a:t>
            </a:fld>
            <a:endParaRPr lang="fr-FR"/>
          </a:p>
        </p:txBody>
      </p:sp>
      <p:sp>
        <p:nvSpPr>
          <p:cNvPr id="386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6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270756-65E3-488B-8507-8AF6512C7C28}" type="slidenum">
              <a:rPr lang="fr-FR"/>
              <a:pPr/>
              <a:t>165</a:t>
            </a:fld>
            <a:endParaRPr lang="fr-FR"/>
          </a:p>
        </p:txBody>
      </p:sp>
      <p:sp>
        <p:nvSpPr>
          <p:cNvPr id="566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6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270756-65E3-488B-8507-8AF6512C7C28}" type="slidenum">
              <a:rPr lang="fr-FR"/>
              <a:pPr/>
              <a:t>166</a:t>
            </a:fld>
            <a:endParaRPr lang="fr-FR"/>
          </a:p>
        </p:txBody>
      </p:sp>
      <p:sp>
        <p:nvSpPr>
          <p:cNvPr id="566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6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70F5C7-C949-4D92-9596-DCAF242D3C08}" type="slidenum">
              <a:rPr lang="fr-FR"/>
              <a:pPr/>
              <a:t>167</a:t>
            </a:fld>
            <a:endParaRPr lang="fr-FR"/>
          </a:p>
        </p:txBody>
      </p:sp>
      <p:sp>
        <p:nvSpPr>
          <p:cNvPr id="567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7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0D132A-375D-4959-A4A6-044272CD201D}" type="slidenum">
              <a:rPr lang="fr-FR"/>
              <a:pPr/>
              <a:t>168</a:t>
            </a:fld>
            <a:endParaRPr lang="fr-FR"/>
          </a:p>
        </p:txBody>
      </p:sp>
      <p:sp>
        <p:nvSpPr>
          <p:cNvPr id="568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8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702A4F-6CCF-4747-B8B4-310E0D0BE8B4}" type="slidenum">
              <a:rPr lang="fr-FR"/>
              <a:pPr/>
              <a:t>169</a:t>
            </a:fld>
            <a:endParaRPr lang="fr-FR"/>
          </a:p>
        </p:txBody>
      </p:sp>
      <p:sp>
        <p:nvSpPr>
          <p:cNvPr id="569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9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EC13C1-E17D-4F24-B551-438E95C90A3A}" type="slidenum">
              <a:rPr lang="fr-FR"/>
              <a:pPr/>
              <a:t>170</a:t>
            </a:fld>
            <a:endParaRPr lang="fr-FR"/>
          </a:p>
        </p:txBody>
      </p:sp>
      <p:sp>
        <p:nvSpPr>
          <p:cNvPr id="570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0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9C4AB1-1A9E-424B-9B15-6EAA0C15F174}" type="slidenum">
              <a:rPr lang="fr-FR"/>
              <a:pPr/>
              <a:t>171</a:t>
            </a:fld>
            <a:endParaRPr lang="fr-FR"/>
          </a:p>
        </p:txBody>
      </p:sp>
      <p:sp>
        <p:nvSpPr>
          <p:cNvPr id="571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1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F93C0A-E5B7-4FC3-A887-985ED9361D47}" type="slidenum">
              <a:rPr lang="fr-FR"/>
              <a:pPr/>
              <a:t>172</a:t>
            </a:fld>
            <a:endParaRPr lang="fr-FR"/>
          </a:p>
        </p:txBody>
      </p:sp>
      <p:sp>
        <p:nvSpPr>
          <p:cNvPr id="572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2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D72E88-86D5-4FA4-A927-BAA0040F60F6}" type="slidenum">
              <a:rPr lang="fr-FR"/>
              <a:pPr/>
              <a:t>173</a:t>
            </a:fld>
            <a:endParaRPr lang="fr-FR"/>
          </a:p>
        </p:txBody>
      </p:sp>
      <p:sp>
        <p:nvSpPr>
          <p:cNvPr id="573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86AA9D-DAA7-4346-81A3-7DB9B31C7616}" type="slidenum">
              <a:rPr lang="fr-FR"/>
              <a:pPr/>
              <a:t>174</a:t>
            </a:fld>
            <a:endParaRPr lang="fr-FR"/>
          </a:p>
        </p:txBody>
      </p:sp>
      <p:sp>
        <p:nvSpPr>
          <p:cNvPr id="574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4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18DF7B-AE31-44CA-9878-3B22D55A1455}" type="slidenum">
              <a:rPr lang="fr-FR"/>
              <a:pPr/>
              <a:t>19</a:t>
            </a:fld>
            <a:endParaRPr lang="fr-FR"/>
          </a:p>
        </p:txBody>
      </p:sp>
      <p:sp>
        <p:nvSpPr>
          <p:cNvPr id="387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7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001E55-89DB-4543-9C8A-8BBB72D680DE}" type="slidenum">
              <a:rPr lang="fr-FR"/>
              <a:pPr/>
              <a:t>175</a:t>
            </a:fld>
            <a:endParaRPr lang="fr-FR"/>
          </a:p>
        </p:txBody>
      </p:sp>
      <p:sp>
        <p:nvSpPr>
          <p:cNvPr id="575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5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370664-1CC0-4583-8969-77C780EB09FE}" type="slidenum">
              <a:rPr lang="fr-FR"/>
              <a:pPr/>
              <a:t>176</a:t>
            </a:fld>
            <a:endParaRPr lang="fr-FR"/>
          </a:p>
        </p:txBody>
      </p:sp>
      <p:sp>
        <p:nvSpPr>
          <p:cNvPr id="576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6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CA6D28-23A6-4533-B6D9-FD104E33C2D1}" type="slidenum">
              <a:rPr lang="fr-FR"/>
              <a:pPr/>
              <a:t>177</a:t>
            </a:fld>
            <a:endParaRPr lang="fr-FR"/>
          </a:p>
        </p:txBody>
      </p:sp>
      <p:sp>
        <p:nvSpPr>
          <p:cNvPr id="577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7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916C5B-AB71-4FDF-BFC9-5933BA7F8218}" type="slidenum">
              <a:rPr lang="fr-FR"/>
              <a:pPr/>
              <a:t>178</a:t>
            </a:fld>
            <a:endParaRPr lang="fr-FR"/>
          </a:p>
        </p:txBody>
      </p:sp>
      <p:sp>
        <p:nvSpPr>
          <p:cNvPr id="578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8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96A0E2-AF7A-4665-8F55-147C18E7A48A}" type="slidenum">
              <a:rPr lang="fr-FR"/>
              <a:pPr/>
              <a:t>179</a:t>
            </a:fld>
            <a:endParaRPr lang="fr-FR"/>
          </a:p>
        </p:txBody>
      </p:sp>
      <p:sp>
        <p:nvSpPr>
          <p:cNvPr id="579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9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BA2807-3F8E-427A-BD2C-1AD1F8D22C03}" type="slidenum">
              <a:rPr lang="fr-FR"/>
              <a:pPr/>
              <a:t>180</a:t>
            </a:fld>
            <a:endParaRPr lang="fr-FR"/>
          </a:p>
        </p:txBody>
      </p:sp>
      <p:sp>
        <p:nvSpPr>
          <p:cNvPr id="580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0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0EA9B6-02D5-4A9E-B5CD-96AF1FD39433}" type="slidenum">
              <a:rPr lang="fr-FR"/>
              <a:pPr/>
              <a:t>181</a:t>
            </a:fld>
            <a:endParaRPr lang="fr-FR"/>
          </a:p>
        </p:txBody>
      </p:sp>
      <p:sp>
        <p:nvSpPr>
          <p:cNvPr id="581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1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CD4DA5-D64D-482B-B5C7-254D42C26D5D}" type="slidenum">
              <a:rPr lang="fr-FR"/>
              <a:pPr/>
              <a:t>182</a:t>
            </a:fld>
            <a:endParaRPr lang="fr-FR"/>
          </a:p>
        </p:txBody>
      </p:sp>
      <p:sp>
        <p:nvSpPr>
          <p:cNvPr id="582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2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A00FFD-F96A-48EE-8317-68A8EB68D2A8}" type="slidenum">
              <a:rPr lang="fr-FR"/>
              <a:pPr/>
              <a:t>183</a:t>
            </a:fld>
            <a:endParaRPr lang="fr-FR"/>
          </a:p>
        </p:txBody>
      </p:sp>
      <p:sp>
        <p:nvSpPr>
          <p:cNvPr id="583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A5D8C6-CB94-4635-93C6-15AA855EBD18}" type="slidenum">
              <a:rPr lang="fr-FR"/>
              <a:pPr/>
              <a:t>184</a:t>
            </a:fld>
            <a:endParaRPr lang="fr-FR"/>
          </a:p>
        </p:txBody>
      </p:sp>
      <p:sp>
        <p:nvSpPr>
          <p:cNvPr id="584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4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338730-C422-46B1-B8CE-B15B01D85E38}" type="slidenum">
              <a:rPr lang="fr-FR"/>
              <a:pPr/>
              <a:t>20</a:t>
            </a:fld>
            <a:endParaRPr lang="fr-FR"/>
          </a:p>
        </p:txBody>
      </p:sp>
      <p:sp>
        <p:nvSpPr>
          <p:cNvPr id="388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8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57D322-CA62-41CA-AAA5-F742D5B874A3}" type="slidenum">
              <a:rPr lang="fr-FR"/>
              <a:pPr/>
              <a:t>185</a:t>
            </a:fld>
            <a:endParaRPr lang="fr-FR"/>
          </a:p>
        </p:txBody>
      </p:sp>
      <p:sp>
        <p:nvSpPr>
          <p:cNvPr id="585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112DFA-7440-4E45-A8AA-09444165986A}" type="slidenum">
              <a:rPr lang="fr-FR"/>
              <a:pPr/>
              <a:t>186</a:t>
            </a:fld>
            <a:endParaRPr lang="fr-FR"/>
          </a:p>
        </p:txBody>
      </p:sp>
      <p:sp>
        <p:nvSpPr>
          <p:cNvPr id="586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6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79FD68-49CF-4504-A36B-18040EFABB71}" type="slidenum">
              <a:rPr lang="fr-FR"/>
              <a:pPr/>
              <a:t>187</a:t>
            </a:fld>
            <a:endParaRPr lang="fr-FR"/>
          </a:p>
        </p:txBody>
      </p:sp>
      <p:sp>
        <p:nvSpPr>
          <p:cNvPr id="587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7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6E1525-E623-4D6E-8F02-A8C319F019B9}" type="slidenum">
              <a:rPr lang="fr-FR"/>
              <a:pPr/>
              <a:t>188</a:t>
            </a:fld>
            <a:endParaRPr lang="fr-FR"/>
          </a:p>
        </p:txBody>
      </p:sp>
      <p:sp>
        <p:nvSpPr>
          <p:cNvPr id="588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8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543D8F-CB5A-4C73-8394-EAC714F17F64}" type="slidenum">
              <a:rPr lang="fr-FR"/>
              <a:pPr/>
              <a:t>189</a:t>
            </a:fld>
            <a:endParaRPr lang="fr-FR"/>
          </a:p>
        </p:txBody>
      </p:sp>
      <p:sp>
        <p:nvSpPr>
          <p:cNvPr id="589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9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/>
          </a:p>
        </p:txBody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46D6B5-8334-4083-BC3D-16EDB10FC598}" type="slidenum">
              <a:rPr lang="fr-FR"/>
              <a:pPr/>
              <a:t>190</a:t>
            </a:fld>
            <a:endParaRPr lang="fr-FR"/>
          </a:p>
        </p:txBody>
      </p:sp>
      <p:sp>
        <p:nvSpPr>
          <p:cNvPr id="590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0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1FAF9B-C392-496C-B2FE-19E2FC9945ED}" type="slidenum">
              <a:rPr lang="fr-FR"/>
              <a:pPr/>
              <a:t>191</a:t>
            </a:fld>
            <a:endParaRPr lang="fr-FR"/>
          </a:p>
        </p:txBody>
      </p:sp>
      <p:sp>
        <p:nvSpPr>
          <p:cNvPr id="591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1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311BA5-E592-49FC-BFC5-A0DC821842EB}" type="slidenum">
              <a:rPr lang="fr-FR"/>
              <a:pPr/>
              <a:t>192</a:t>
            </a:fld>
            <a:endParaRPr lang="fr-FR"/>
          </a:p>
        </p:txBody>
      </p:sp>
      <p:sp>
        <p:nvSpPr>
          <p:cNvPr id="592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2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E59B45-1F60-464D-A31F-20E2C91679E4}" type="slidenum">
              <a:rPr lang="fr-FR"/>
              <a:pPr/>
              <a:t>193</a:t>
            </a:fld>
            <a:endParaRPr lang="fr-FR"/>
          </a:p>
        </p:txBody>
      </p:sp>
      <p:sp>
        <p:nvSpPr>
          <p:cNvPr id="593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AF4AAA-0DF4-4498-AEEB-79689C931C4F}" type="slidenum">
              <a:rPr lang="fr-FR"/>
              <a:pPr/>
              <a:t>194</a:t>
            </a:fld>
            <a:endParaRPr lang="fr-FR"/>
          </a:p>
        </p:txBody>
      </p:sp>
      <p:sp>
        <p:nvSpPr>
          <p:cNvPr id="594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4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653AAA-553B-49D2-84E2-3C886B710918}" type="slidenum">
              <a:rPr lang="fr-FR"/>
              <a:pPr/>
              <a:t>21</a:t>
            </a:fld>
            <a:endParaRPr lang="fr-FR"/>
          </a:p>
        </p:txBody>
      </p:sp>
      <p:sp>
        <p:nvSpPr>
          <p:cNvPr id="389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C91C55-A56C-4310-AE99-A5FD5A835873}" type="slidenum">
              <a:rPr lang="fr-FR"/>
              <a:pPr/>
              <a:t>195</a:t>
            </a:fld>
            <a:endParaRPr lang="fr-FR"/>
          </a:p>
        </p:txBody>
      </p:sp>
      <p:sp>
        <p:nvSpPr>
          <p:cNvPr id="595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5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F3B7FB-F679-49FF-8D20-3BC79C1EE178}" type="slidenum">
              <a:rPr lang="fr-FR"/>
              <a:pPr/>
              <a:t>196</a:t>
            </a:fld>
            <a:endParaRPr lang="fr-FR"/>
          </a:p>
        </p:txBody>
      </p:sp>
      <p:sp>
        <p:nvSpPr>
          <p:cNvPr id="596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6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F937BA-2C9A-4D65-A604-3D00BB00F0D8}" type="slidenum">
              <a:rPr lang="fr-FR"/>
              <a:pPr/>
              <a:t>197</a:t>
            </a:fld>
            <a:endParaRPr lang="fr-FR"/>
          </a:p>
        </p:txBody>
      </p:sp>
      <p:sp>
        <p:nvSpPr>
          <p:cNvPr id="598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8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B7C855-A78A-4B73-95A7-59F26215BF2C}" type="slidenum">
              <a:rPr lang="fr-FR"/>
              <a:pPr/>
              <a:t>198</a:t>
            </a:fld>
            <a:endParaRPr lang="fr-FR"/>
          </a:p>
        </p:txBody>
      </p:sp>
      <p:sp>
        <p:nvSpPr>
          <p:cNvPr id="599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9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1888CD-11A9-43E8-8A6D-9367A7DA085E}" type="slidenum">
              <a:rPr lang="fr-FR"/>
              <a:pPr/>
              <a:t>199</a:t>
            </a:fld>
            <a:endParaRPr lang="fr-FR"/>
          </a:p>
        </p:txBody>
      </p:sp>
      <p:sp>
        <p:nvSpPr>
          <p:cNvPr id="613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3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A65855-C006-444F-A9DC-387A3E0BCF40}" type="slidenum">
              <a:rPr lang="fr-FR"/>
              <a:pPr/>
              <a:t>200</a:t>
            </a:fld>
            <a:endParaRPr lang="fr-FR"/>
          </a:p>
        </p:txBody>
      </p:sp>
      <p:sp>
        <p:nvSpPr>
          <p:cNvPr id="614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3E6505-0170-46FF-9DB0-57C390E92EBC}" type="slidenum">
              <a:rPr lang="fr-FR"/>
              <a:pPr/>
              <a:t>201</a:t>
            </a:fld>
            <a:endParaRPr lang="fr-FR"/>
          </a:p>
        </p:txBody>
      </p:sp>
      <p:sp>
        <p:nvSpPr>
          <p:cNvPr id="600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0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C257E5-E4AF-4C54-B770-99B237CD720C}" type="slidenum">
              <a:rPr lang="fr-FR"/>
              <a:pPr/>
              <a:t>202</a:t>
            </a:fld>
            <a:endParaRPr lang="fr-FR"/>
          </a:p>
        </p:txBody>
      </p:sp>
      <p:sp>
        <p:nvSpPr>
          <p:cNvPr id="601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1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F5536E-60D7-49EF-9D58-CBB26D0D49B2}" type="slidenum">
              <a:rPr lang="fr-FR"/>
              <a:pPr/>
              <a:t>203</a:t>
            </a:fld>
            <a:endParaRPr lang="fr-FR"/>
          </a:p>
        </p:txBody>
      </p:sp>
      <p:sp>
        <p:nvSpPr>
          <p:cNvPr id="602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2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BC00D5-95CA-4DFD-B469-81C68D3E7F54}" type="slidenum">
              <a:rPr lang="fr-FR"/>
              <a:pPr/>
              <a:t>204</a:t>
            </a:fld>
            <a:endParaRPr lang="fr-FR"/>
          </a:p>
        </p:txBody>
      </p:sp>
      <p:sp>
        <p:nvSpPr>
          <p:cNvPr id="603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3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E58C08-BDDB-4C2D-8D49-FCFC4B77C424}" type="slidenum">
              <a:rPr lang="fr-FR"/>
              <a:pPr/>
              <a:t>22</a:t>
            </a:fld>
            <a:endParaRPr lang="fr-FR"/>
          </a:p>
        </p:txBody>
      </p:sp>
      <p:sp>
        <p:nvSpPr>
          <p:cNvPr id="390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0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AB945A-024F-4E20-B92F-C0A6C9D88934}" type="slidenum">
              <a:rPr lang="fr-FR"/>
              <a:pPr/>
              <a:t>205</a:t>
            </a:fld>
            <a:endParaRPr lang="fr-FR"/>
          </a:p>
        </p:txBody>
      </p:sp>
      <p:sp>
        <p:nvSpPr>
          <p:cNvPr id="604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7EAFC0-F458-4988-B887-CFEE21EECC97}" type="slidenum">
              <a:rPr lang="fr-FR"/>
              <a:pPr/>
              <a:t>206</a:t>
            </a:fld>
            <a:endParaRPr lang="fr-FR"/>
          </a:p>
        </p:txBody>
      </p:sp>
      <p:sp>
        <p:nvSpPr>
          <p:cNvPr id="608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8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F55848-B050-47EA-949D-D42D4621B0A7}" type="slidenum">
              <a:rPr lang="fr-FR"/>
              <a:pPr/>
              <a:t>207</a:t>
            </a:fld>
            <a:endParaRPr lang="fr-FR"/>
          </a:p>
        </p:txBody>
      </p:sp>
      <p:sp>
        <p:nvSpPr>
          <p:cNvPr id="609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9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A0D34D-3189-44C8-829A-9BEE4012919F}" type="slidenum">
              <a:rPr lang="fr-FR"/>
              <a:pPr/>
              <a:t>208</a:t>
            </a:fld>
            <a:endParaRPr lang="fr-FR"/>
          </a:p>
        </p:txBody>
      </p:sp>
      <p:sp>
        <p:nvSpPr>
          <p:cNvPr id="605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5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CAD6D6-2F01-46A2-BE37-F898526CAECC}" type="slidenum">
              <a:rPr lang="fr-FR"/>
              <a:pPr/>
              <a:t>209</a:t>
            </a:fld>
            <a:endParaRPr lang="fr-FR"/>
          </a:p>
        </p:txBody>
      </p:sp>
      <p:sp>
        <p:nvSpPr>
          <p:cNvPr id="606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6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FE7E00-E645-4BB5-80F6-50BAD6CDA7B8}" type="slidenum">
              <a:rPr lang="fr-FR"/>
              <a:pPr/>
              <a:t>210</a:t>
            </a:fld>
            <a:endParaRPr lang="fr-FR"/>
          </a:p>
        </p:txBody>
      </p:sp>
      <p:sp>
        <p:nvSpPr>
          <p:cNvPr id="607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7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6EBEDB-012B-4972-BA6A-105DA427CF78}" type="slidenum">
              <a:rPr lang="fr-FR"/>
              <a:pPr/>
              <a:t>211</a:t>
            </a:fld>
            <a:endParaRPr lang="fr-FR"/>
          </a:p>
        </p:txBody>
      </p:sp>
      <p:sp>
        <p:nvSpPr>
          <p:cNvPr id="610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0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94F67C-0C93-417E-B10F-3F6B88452B0B}" type="slidenum">
              <a:rPr lang="fr-FR"/>
              <a:pPr/>
              <a:t>212</a:t>
            </a:fld>
            <a:endParaRPr lang="fr-FR"/>
          </a:p>
        </p:txBody>
      </p:sp>
      <p:sp>
        <p:nvSpPr>
          <p:cNvPr id="611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1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A13733-F45C-4F3B-A927-10032D16280B}" type="slidenum">
              <a:rPr lang="fr-FR"/>
              <a:pPr/>
              <a:t>213</a:t>
            </a:fld>
            <a:endParaRPr lang="fr-FR"/>
          </a:p>
        </p:txBody>
      </p:sp>
      <p:sp>
        <p:nvSpPr>
          <p:cNvPr id="612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B06C0D-9679-465C-A432-6CE86C87916E}" type="slidenum">
              <a:rPr lang="fr-FR"/>
              <a:pPr/>
              <a:t>214</a:t>
            </a:fld>
            <a:endParaRPr lang="fr-FR"/>
          </a:p>
        </p:txBody>
      </p:sp>
      <p:sp>
        <p:nvSpPr>
          <p:cNvPr id="615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5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30CDB5-12AF-49E9-823C-E770B10E0130}" type="slidenum">
              <a:rPr lang="fr-FR"/>
              <a:pPr/>
              <a:t>3</a:t>
            </a:fld>
            <a:endParaRPr lang="fr-FR"/>
          </a:p>
        </p:txBody>
      </p:sp>
      <p:sp>
        <p:nvSpPr>
          <p:cNvPr id="350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0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2060D2-CECD-42BC-8416-17B62C5AA67F}" type="slidenum">
              <a:rPr lang="fr-FR"/>
              <a:pPr/>
              <a:t>23</a:t>
            </a:fld>
            <a:endParaRPr lang="fr-FR"/>
          </a:p>
        </p:txBody>
      </p:sp>
      <p:sp>
        <p:nvSpPr>
          <p:cNvPr id="391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1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F15086-AB49-44DA-8449-47A178BFCCA7}" type="slidenum">
              <a:rPr lang="fr-FR"/>
              <a:pPr/>
              <a:t>215</a:t>
            </a:fld>
            <a:endParaRPr lang="fr-FR"/>
          </a:p>
        </p:txBody>
      </p:sp>
      <p:sp>
        <p:nvSpPr>
          <p:cNvPr id="616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6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173A61-A47E-47FA-95FE-40E06D362A9A}" type="slidenum">
              <a:rPr lang="fr-FR"/>
              <a:pPr/>
              <a:t>216</a:t>
            </a:fld>
            <a:endParaRPr lang="fr-FR"/>
          </a:p>
        </p:txBody>
      </p:sp>
      <p:sp>
        <p:nvSpPr>
          <p:cNvPr id="617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7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57C6CC-6C34-4207-8C8D-5F057A781075}" type="slidenum">
              <a:rPr lang="fr-FR"/>
              <a:pPr/>
              <a:t>217</a:t>
            </a:fld>
            <a:endParaRPr lang="fr-FR"/>
          </a:p>
        </p:txBody>
      </p:sp>
      <p:sp>
        <p:nvSpPr>
          <p:cNvPr id="618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8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70C434-03EC-4E7E-8EA3-0F9627D0E244}" type="slidenum">
              <a:rPr lang="fr-FR"/>
              <a:pPr/>
              <a:t>218</a:t>
            </a:fld>
            <a:endParaRPr lang="fr-FR"/>
          </a:p>
        </p:txBody>
      </p:sp>
      <p:sp>
        <p:nvSpPr>
          <p:cNvPr id="619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9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03C6CB-A8CC-47BC-8CB9-DB29D22024DA}" type="slidenum">
              <a:rPr lang="fr-FR"/>
              <a:pPr/>
              <a:t>219</a:t>
            </a:fld>
            <a:endParaRPr lang="fr-FR"/>
          </a:p>
        </p:txBody>
      </p:sp>
      <p:sp>
        <p:nvSpPr>
          <p:cNvPr id="62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60B263-2EA3-4727-89F0-9CE4269136D2}" type="slidenum">
              <a:rPr lang="fr-FR"/>
              <a:pPr/>
              <a:t>220</a:t>
            </a:fld>
            <a:endParaRPr lang="fr-FR"/>
          </a:p>
        </p:txBody>
      </p:sp>
      <p:sp>
        <p:nvSpPr>
          <p:cNvPr id="621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1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F01691-3906-4E97-94F0-CF4EE83BCA04}" type="slidenum">
              <a:rPr lang="fr-FR"/>
              <a:pPr/>
              <a:t>221</a:t>
            </a:fld>
            <a:endParaRPr lang="fr-FR"/>
          </a:p>
        </p:txBody>
      </p:sp>
      <p:sp>
        <p:nvSpPr>
          <p:cNvPr id="622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2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FA9790-EF42-4744-9D02-41EF533CD5FB}" type="slidenum">
              <a:rPr lang="fr-FR"/>
              <a:pPr/>
              <a:t>222</a:t>
            </a:fld>
            <a:endParaRPr lang="fr-FR"/>
          </a:p>
        </p:txBody>
      </p:sp>
      <p:sp>
        <p:nvSpPr>
          <p:cNvPr id="623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3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FAB587-2B82-4FBD-AFBB-BD7C151B9AE4}" type="slidenum">
              <a:rPr lang="fr-FR"/>
              <a:pPr/>
              <a:t>223</a:t>
            </a:fld>
            <a:endParaRPr lang="fr-FR"/>
          </a:p>
        </p:txBody>
      </p:sp>
      <p:sp>
        <p:nvSpPr>
          <p:cNvPr id="624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79DD02-8B71-4A25-A074-4DC1BC009F97}" type="slidenum">
              <a:rPr lang="fr-FR"/>
              <a:pPr/>
              <a:t>224</a:t>
            </a:fld>
            <a:endParaRPr lang="fr-FR"/>
          </a:p>
        </p:txBody>
      </p:sp>
      <p:sp>
        <p:nvSpPr>
          <p:cNvPr id="625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5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DBD833-734F-4E55-92F0-35192EF78AE5}" type="slidenum">
              <a:rPr lang="fr-FR"/>
              <a:pPr/>
              <a:t>25</a:t>
            </a:fld>
            <a:endParaRPr lang="fr-FR"/>
          </a:p>
        </p:txBody>
      </p:sp>
      <p:sp>
        <p:nvSpPr>
          <p:cNvPr id="392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2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B504FD-A889-496D-926C-2A6FE8004A96}" type="slidenum">
              <a:rPr lang="fr-FR"/>
              <a:pPr/>
              <a:t>225</a:t>
            </a:fld>
            <a:endParaRPr lang="fr-FR"/>
          </a:p>
        </p:txBody>
      </p:sp>
      <p:sp>
        <p:nvSpPr>
          <p:cNvPr id="626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6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37D004-2C20-4007-945C-4CC17746B4F7}" type="slidenum">
              <a:rPr lang="fr-FR"/>
              <a:pPr/>
              <a:t>226</a:t>
            </a:fld>
            <a:endParaRPr lang="fr-FR"/>
          </a:p>
        </p:txBody>
      </p:sp>
      <p:sp>
        <p:nvSpPr>
          <p:cNvPr id="627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7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28C4DA-BF9C-4F44-BA79-715E65FF768B}" type="slidenum">
              <a:rPr lang="fr-FR"/>
              <a:pPr/>
              <a:t>227</a:t>
            </a:fld>
            <a:endParaRPr lang="fr-FR"/>
          </a:p>
        </p:txBody>
      </p:sp>
      <p:sp>
        <p:nvSpPr>
          <p:cNvPr id="628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8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85BFA6-4F8E-49C4-A000-5A6557BC200A}" type="slidenum">
              <a:rPr lang="fr-FR"/>
              <a:pPr/>
              <a:t>228</a:t>
            </a:fld>
            <a:endParaRPr lang="fr-FR"/>
          </a:p>
        </p:txBody>
      </p:sp>
      <p:sp>
        <p:nvSpPr>
          <p:cNvPr id="629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9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82CFAF-E620-448B-8FE0-3BC114445676}" type="slidenum">
              <a:rPr lang="fr-FR"/>
              <a:pPr/>
              <a:t>229</a:t>
            </a:fld>
            <a:endParaRPr lang="fr-FR"/>
          </a:p>
        </p:txBody>
      </p:sp>
      <p:sp>
        <p:nvSpPr>
          <p:cNvPr id="630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0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C73B28-38C5-4202-830C-51DDFC70EF38}" type="slidenum">
              <a:rPr lang="fr-FR"/>
              <a:pPr/>
              <a:t>230</a:t>
            </a:fld>
            <a:endParaRPr lang="fr-FR"/>
          </a:p>
        </p:txBody>
      </p:sp>
      <p:sp>
        <p:nvSpPr>
          <p:cNvPr id="631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1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D489E9-60EF-42D9-9A57-DFFEA51A8951}" type="slidenum">
              <a:rPr lang="fr-FR"/>
              <a:pPr/>
              <a:t>231</a:t>
            </a:fld>
            <a:endParaRPr lang="fr-FR"/>
          </a:p>
        </p:txBody>
      </p:sp>
      <p:sp>
        <p:nvSpPr>
          <p:cNvPr id="632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2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5A9095-3BE0-442B-B779-5AB05D163D56}" type="slidenum">
              <a:rPr lang="fr-FR"/>
              <a:pPr/>
              <a:t>232</a:t>
            </a:fld>
            <a:endParaRPr lang="fr-FR"/>
          </a:p>
        </p:txBody>
      </p:sp>
      <p:sp>
        <p:nvSpPr>
          <p:cNvPr id="633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3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52604-F01F-456D-8467-1FB559D8A258}" type="slidenum">
              <a:rPr lang="fr-FR"/>
              <a:pPr/>
              <a:t>233</a:t>
            </a:fld>
            <a:endParaRPr lang="fr-FR"/>
          </a:p>
        </p:txBody>
      </p:sp>
      <p:sp>
        <p:nvSpPr>
          <p:cNvPr id="634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2296F-AFD3-462E-957C-71489F7BC234}" type="slidenum">
              <a:rPr lang="fr-FR"/>
              <a:pPr/>
              <a:t>234</a:t>
            </a:fld>
            <a:endParaRPr lang="fr-FR"/>
          </a:p>
        </p:txBody>
      </p:sp>
      <p:sp>
        <p:nvSpPr>
          <p:cNvPr id="635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5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167695-429F-4055-97A4-EF3E063813A2}" type="slidenum">
              <a:rPr lang="fr-FR"/>
              <a:pPr/>
              <a:t>26</a:t>
            </a:fld>
            <a:endParaRPr lang="fr-FR"/>
          </a:p>
        </p:txBody>
      </p:sp>
      <p:sp>
        <p:nvSpPr>
          <p:cNvPr id="394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4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57D176-D34F-4CD6-9239-5A2F2B1CE476}" type="slidenum">
              <a:rPr lang="fr-FR"/>
              <a:pPr/>
              <a:t>235</a:t>
            </a:fld>
            <a:endParaRPr lang="fr-FR"/>
          </a:p>
        </p:txBody>
      </p:sp>
      <p:sp>
        <p:nvSpPr>
          <p:cNvPr id="636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6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9BA9C9-F4A5-4419-945E-84CCD0991E19}" type="slidenum">
              <a:rPr lang="fr-FR"/>
              <a:pPr/>
              <a:t>236</a:t>
            </a:fld>
            <a:endParaRPr lang="fr-FR"/>
          </a:p>
        </p:txBody>
      </p:sp>
      <p:sp>
        <p:nvSpPr>
          <p:cNvPr id="637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7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4258C6-AAFA-4DF9-B972-25DC974CDDC3}" type="slidenum">
              <a:rPr lang="fr-FR"/>
              <a:pPr/>
              <a:t>237</a:t>
            </a:fld>
            <a:endParaRPr lang="fr-FR"/>
          </a:p>
        </p:txBody>
      </p:sp>
      <p:sp>
        <p:nvSpPr>
          <p:cNvPr id="638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8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F09DD0-3A81-4AA4-AAE8-88C666AAB87E}" type="slidenum">
              <a:rPr lang="fr-FR"/>
              <a:pPr/>
              <a:t>238</a:t>
            </a:fld>
            <a:endParaRPr lang="fr-FR"/>
          </a:p>
        </p:txBody>
      </p:sp>
      <p:sp>
        <p:nvSpPr>
          <p:cNvPr id="640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0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F69D1B-2547-4BF2-943E-5E83D2682F9D}" type="slidenum">
              <a:rPr lang="fr-FR"/>
              <a:pPr/>
              <a:t>239</a:t>
            </a:fld>
            <a:endParaRPr lang="fr-FR"/>
          </a:p>
        </p:txBody>
      </p:sp>
      <p:sp>
        <p:nvSpPr>
          <p:cNvPr id="641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1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DE90B6-7BA7-4C9B-9B8D-5E02E183688C}" type="slidenum">
              <a:rPr lang="fr-FR"/>
              <a:pPr/>
              <a:t>240</a:t>
            </a:fld>
            <a:endParaRPr lang="fr-FR"/>
          </a:p>
        </p:txBody>
      </p:sp>
      <p:sp>
        <p:nvSpPr>
          <p:cNvPr id="642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2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874308-C61F-4139-802D-2E7A6C3D6D00}" type="slidenum">
              <a:rPr lang="fr-FR"/>
              <a:pPr/>
              <a:t>241</a:t>
            </a:fld>
            <a:endParaRPr lang="fr-FR"/>
          </a:p>
        </p:txBody>
      </p:sp>
      <p:sp>
        <p:nvSpPr>
          <p:cNvPr id="643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3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49F4EF-DCCA-4D20-B9EE-91113F15239A}" type="slidenum">
              <a:rPr lang="fr-FR"/>
              <a:pPr/>
              <a:t>242</a:t>
            </a:fld>
            <a:endParaRPr lang="fr-FR"/>
          </a:p>
        </p:txBody>
      </p:sp>
      <p:sp>
        <p:nvSpPr>
          <p:cNvPr id="64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42630C-EE6C-41B0-BE5B-A0F510C3FED4}" type="slidenum">
              <a:rPr lang="fr-FR"/>
              <a:pPr/>
              <a:t>243</a:t>
            </a:fld>
            <a:endParaRPr lang="fr-FR"/>
          </a:p>
        </p:txBody>
      </p:sp>
      <p:sp>
        <p:nvSpPr>
          <p:cNvPr id="64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8A73B7-39D0-42A4-B91C-7F1CA7A241CB}" type="slidenum">
              <a:rPr lang="fr-FR"/>
              <a:pPr/>
              <a:t>244</a:t>
            </a:fld>
            <a:endParaRPr lang="fr-FR"/>
          </a:p>
        </p:txBody>
      </p:sp>
      <p:sp>
        <p:nvSpPr>
          <p:cNvPr id="64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FC01A1-F95B-4A7B-8ABA-42011B237F54}" type="slidenum">
              <a:rPr lang="fr-FR"/>
              <a:pPr/>
              <a:t>27</a:t>
            </a:fld>
            <a:endParaRPr lang="fr-FR"/>
          </a:p>
        </p:txBody>
      </p:sp>
      <p:sp>
        <p:nvSpPr>
          <p:cNvPr id="395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5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653BD0-D335-4599-A625-D3C4D802A308}" type="slidenum">
              <a:rPr lang="fr-FR"/>
              <a:pPr/>
              <a:t>245</a:t>
            </a:fld>
            <a:endParaRPr lang="fr-FR"/>
          </a:p>
        </p:txBody>
      </p:sp>
      <p:sp>
        <p:nvSpPr>
          <p:cNvPr id="64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0F7640-2C72-4403-9A74-2055070EE96A}" type="slidenum">
              <a:rPr lang="fr-FR"/>
              <a:pPr/>
              <a:t>246</a:t>
            </a:fld>
            <a:endParaRPr lang="fr-FR"/>
          </a:p>
        </p:txBody>
      </p:sp>
      <p:sp>
        <p:nvSpPr>
          <p:cNvPr id="64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3CCF15-96E1-4691-93BB-21894E7CC822}" type="slidenum">
              <a:rPr lang="fr-FR"/>
              <a:pPr/>
              <a:t>247</a:t>
            </a:fld>
            <a:endParaRPr lang="fr-FR"/>
          </a:p>
        </p:txBody>
      </p:sp>
      <p:sp>
        <p:nvSpPr>
          <p:cNvPr id="64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372BBE-A53A-474D-A376-8D537878F42E}" type="slidenum">
              <a:rPr lang="fr-FR"/>
              <a:pPr/>
              <a:t>248</a:t>
            </a:fld>
            <a:endParaRPr lang="fr-FR"/>
          </a:p>
        </p:txBody>
      </p:sp>
      <p:sp>
        <p:nvSpPr>
          <p:cNvPr id="65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4B1006-7357-41C8-A79A-4B57CCA0E6B3}" type="slidenum">
              <a:rPr lang="fr-FR"/>
              <a:pPr/>
              <a:t>249</a:t>
            </a:fld>
            <a:endParaRPr lang="fr-FR"/>
          </a:p>
        </p:txBody>
      </p:sp>
      <p:sp>
        <p:nvSpPr>
          <p:cNvPr id="65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5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50DC6A-A823-473E-8CEA-1E90016A740A}" type="slidenum">
              <a:rPr lang="fr-FR"/>
              <a:pPr/>
              <a:t>250</a:t>
            </a:fld>
            <a:endParaRPr lang="fr-FR"/>
          </a:p>
        </p:txBody>
      </p:sp>
      <p:sp>
        <p:nvSpPr>
          <p:cNvPr id="65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8BB789-22C8-4FFC-AC5F-CE1C91AA360F}" type="slidenum">
              <a:rPr lang="fr-FR"/>
              <a:pPr/>
              <a:t>251</a:t>
            </a:fld>
            <a:endParaRPr lang="fr-FR"/>
          </a:p>
        </p:txBody>
      </p:sp>
      <p:sp>
        <p:nvSpPr>
          <p:cNvPr id="65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5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F82A43-F884-43DD-8AFA-ABD1BCAF4919}" type="slidenum">
              <a:rPr lang="fr-FR"/>
              <a:pPr/>
              <a:t>252</a:t>
            </a:fld>
            <a:endParaRPr lang="fr-FR"/>
          </a:p>
        </p:txBody>
      </p:sp>
      <p:sp>
        <p:nvSpPr>
          <p:cNvPr id="65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5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5D898B-76E6-48D6-AEC4-0492F792CFAA}" type="slidenum">
              <a:rPr lang="fr-FR"/>
              <a:pPr/>
              <a:t>253</a:t>
            </a:fld>
            <a:endParaRPr lang="fr-FR"/>
          </a:p>
        </p:txBody>
      </p:sp>
      <p:sp>
        <p:nvSpPr>
          <p:cNvPr id="65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5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E6A01F-2AFB-42F1-9947-2E2307209484}" type="slidenum">
              <a:rPr lang="fr-FR"/>
              <a:pPr/>
              <a:t>254</a:t>
            </a:fld>
            <a:endParaRPr lang="fr-FR"/>
          </a:p>
        </p:txBody>
      </p:sp>
      <p:sp>
        <p:nvSpPr>
          <p:cNvPr id="65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5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BFC74F-4334-4EE5-B496-196DA958CA13}" type="slidenum">
              <a:rPr lang="fr-FR"/>
              <a:pPr/>
              <a:t>29</a:t>
            </a:fld>
            <a:endParaRPr lang="fr-FR"/>
          </a:p>
        </p:txBody>
      </p:sp>
      <p:sp>
        <p:nvSpPr>
          <p:cNvPr id="396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6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9D958-C9AD-4A08-9083-E603A85D28C3}" type="slidenum">
              <a:rPr lang="fr-FR"/>
              <a:pPr/>
              <a:t>255</a:t>
            </a:fld>
            <a:endParaRPr lang="fr-FR"/>
          </a:p>
        </p:txBody>
      </p:sp>
      <p:sp>
        <p:nvSpPr>
          <p:cNvPr id="65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5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D2D186-9532-4D2D-AB4B-92F4F91069CB}" type="slidenum">
              <a:rPr lang="fr-FR"/>
              <a:pPr/>
              <a:t>256</a:t>
            </a:fld>
            <a:endParaRPr lang="fr-FR"/>
          </a:p>
        </p:txBody>
      </p:sp>
      <p:sp>
        <p:nvSpPr>
          <p:cNvPr id="65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5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BF79ED-06D6-4744-884B-7D437044CD52}" type="slidenum">
              <a:rPr lang="fr-FR"/>
              <a:pPr/>
              <a:t>257</a:t>
            </a:fld>
            <a:endParaRPr lang="fr-FR"/>
          </a:p>
        </p:txBody>
      </p:sp>
      <p:sp>
        <p:nvSpPr>
          <p:cNvPr id="65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5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8C2607-E03A-4AA9-8241-186D56BD9943}" type="slidenum">
              <a:rPr lang="fr-FR"/>
              <a:pPr/>
              <a:t>258</a:t>
            </a:fld>
            <a:endParaRPr lang="fr-FR"/>
          </a:p>
        </p:txBody>
      </p:sp>
      <p:sp>
        <p:nvSpPr>
          <p:cNvPr id="66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6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00830A-EB1D-4B3D-B773-29C87EDF09CA}" type="slidenum">
              <a:rPr lang="fr-FR"/>
              <a:pPr/>
              <a:t>259</a:t>
            </a:fld>
            <a:endParaRPr lang="fr-FR"/>
          </a:p>
        </p:txBody>
      </p:sp>
      <p:sp>
        <p:nvSpPr>
          <p:cNvPr id="66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6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166519-B1D8-484A-AD10-14422A2A91F3}" type="slidenum">
              <a:rPr lang="fr-FR"/>
              <a:pPr/>
              <a:t>260</a:t>
            </a:fld>
            <a:endParaRPr lang="fr-FR"/>
          </a:p>
        </p:txBody>
      </p:sp>
      <p:sp>
        <p:nvSpPr>
          <p:cNvPr id="66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6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4A74CA-B29C-485F-8676-2F836852C9F4}" type="slidenum">
              <a:rPr lang="fr-FR"/>
              <a:pPr/>
              <a:t>261</a:t>
            </a:fld>
            <a:endParaRPr lang="fr-FR"/>
          </a:p>
        </p:txBody>
      </p:sp>
      <p:sp>
        <p:nvSpPr>
          <p:cNvPr id="66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9A1463-30BB-440D-9285-56B7CDAF7B30}" type="slidenum">
              <a:rPr lang="fr-FR"/>
              <a:pPr/>
              <a:t>262</a:t>
            </a:fld>
            <a:endParaRPr lang="fr-FR"/>
          </a:p>
        </p:txBody>
      </p:sp>
      <p:sp>
        <p:nvSpPr>
          <p:cNvPr id="66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6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07A9F8-2864-4B81-9C38-59B8E4853918}" type="slidenum">
              <a:rPr lang="fr-FR"/>
              <a:pPr/>
              <a:t>263</a:t>
            </a:fld>
            <a:endParaRPr lang="fr-FR"/>
          </a:p>
        </p:txBody>
      </p:sp>
      <p:sp>
        <p:nvSpPr>
          <p:cNvPr id="66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6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BC2F2D-A0F0-4D83-A07C-44788B2BC66A}" type="slidenum">
              <a:rPr lang="fr-FR"/>
              <a:pPr/>
              <a:t>264</a:t>
            </a:fld>
            <a:endParaRPr lang="fr-FR"/>
          </a:p>
        </p:txBody>
      </p:sp>
      <p:sp>
        <p:nvSpPr>
          <p:cNvPr id="67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7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E044F0-8FD2-4CCF-8C7B-728C2AF1CFB7}" type="slidenum">
              <a:rPr lang="fr-FR"/>
              <a:pPr/>
              <a:t>30</a:t>
            </a:fld>
            <a:endParaRPr lang="fr-FR"/>
          </a:p>
        </p:txBody>
      </p:sp>
      <p:sp>
        <p:nvSpPr>
          <p:cNvPr id="397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7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D31161-FB37-4937-B678-CEE2EE5123AF}" type="slidenum">
              <a:rPr lang="fr-FR"/>
              <a:pPr/>
              <a:t>265</a:t>
            </a:fld>
            <a:endParaRPr lang="fr-FR"/>
          </a:p>
        </p:txBody>
      </p:sp>
      <p:sp>
        <p:nvSpPr>
          <p:cNvPr id="67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7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A59BA0-0879-4AEF-AE00-DC5E418C00A2}" type="slidenum">
              <a:rPr lang="fr-FR"/>
              <a:pPr/>
              <a:t>266</a:t>
            </a:fld>
            <a:endParaRPr lang="fr-FR"/>
          </a:p>
        </p:txBody>
      </p:sp>
      <p:sp>
        <p:nvSpPr>
          <p:cNvPr id="67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65A258-DD03-416D-BF11-02D1D0F6050E}" type="slidenum">
              <a:rPr lang="fr-FR"/>
              <a:pPr/>
              <a:t>267</a:t>
            </a:fld>
            <a:endParaRPr lang="fr-FR"/>
          </a:p>
        </p:txBody>
      </p:sp>
      <p:sp>
        <p:nvSpPr>
          <p:cNvPr id="67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7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E68805-C031-497A-B32F-3B5DCE1B69FD}" type="slidenum">
              <a:rPr lang="fr-FR"/>
              <a:pPr/>
              <a:t>268</a:t>
            </a:fld>
            <a:endParaRPr lang="fr-FR"/>
          </a:p>
        </p:txBody>
      </p:sp>
      <p:sp>
        <p:nvSpPr>
          <p:cNvPr id="67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7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6CD2A8-1C06-40E4-9B49-CB87D917C11C}" type="slidenum">
              <a:rPr lang="fr-FR"/>
              <a:pPr/>
              <a:t>269</a:t>
            </a:fld>
            <a:endParaRPr lang="fr-FR"/>
          </a:p>
        </p:txBody>
      </p:sp>
      <p:sp>
        <p:nvSpPr>
          <p:cNvPr id="67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7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D80A95-595F-4D45-B4E9-4321C0CFF0CC}" type="slidenum">
              <a:rPr lang="fr-FR"/>
              <a:pPr/>
              <a:t>270</a:t>
            </a:fld>
            <a:endParaRPr lang="fr-FR"/>
          </a:p>
        </p:txBody>
      </p:sp>
      <p:sp>
        <p:nvSpPr>
          <p:cNvPr id="67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7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543568-3B48-4442-8C33-389AA4F8744D}" type="slidenum">
              <a:rPr lang="fr-FR"/>
              <a:pPr/>
              <a:t>271</a:t>
            </a:fld>
            <a:endParaRPr lang="fr-FR"/>
          </a:p>
        </p:txBody>
      </p:sp>
      <p:sp>
        <p:nvSpPr>
          <p:cNvPr id="67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7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2C8B8B-910C-41D5-83EA-2FE67C56BBC2}" type="slidenum">
              <a:rPr lang="fr-FR"/>
              <a:pPr/>
              <a:t>272</a:t>
            </a:fld>
            <a:endParaRPr lang="fr-FR"/>
          </a:p>
        </p:txBody>
      </p:sp>
      <p:sp>
        <p:nvSpPr>
          <p:cNvPr id="67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7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122D6F-0BFA-4524-8AA4-289960B1287C}" type="slidenum">
              <a:rPr lang="fr-FR"/>
              <a:pPr/>
              <a:t>273</a:t>
            </a:fld>
            <a:endParaRPr lang="fr-FR"/>
          </a:p>
        </p:txBody>
      </p:sp>
      <p:sp>
        <p:nvSpPr>
          <p:cNvPr id="67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7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CDDA58-DC50-4777-BEE1-86C2E5D2AB60}" type="slidenum">
              <a:rPr lang="fr-FR"/>
              <a:pPr/>
              <a:t>274</a:t>
            </a:fld>
            <a:endParaRPr lang="fr-FR"/>
          </a:p>
        </p:txBody>
      </p:sp>
      <p:sp>
        <p:nvSpPr>
          <p:cNvPr id="68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8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2FE7B0-796C-4C24-B6AF-000584104113}" type="slidenum">
              <a:rPr lang="fr-FR"/>
              <a:pPr/>
              <a:t>31</a:t>
            </a:fld>
            <a:endParaRPr lang="fr-FR"/>
          </a:p>
        </p:txBody>
      </p:sp>
      <p:sp>
        <p:nvSpPr>
          <p:cNvPr id="398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8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DD3F65-8480-4436-BBB1-42BBDD779DEC}" type="slidenum">
              <a:rPr lang="fr-FR"/>
              <a:pPr/>
              <a:t>275</a:t>
            </a:fld>
            <a:endParaRPr lang="fr-FR"/>
          </a:p>
        </p:txBody>
      </p:sp>
      <p:sp>
        <p:nvSpPr>
          <p:cNvPr id="68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8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D3ABC1-9FED-4A68-A459-570F08F5F3CF}" type="slidenum">
              <a:rPr lang="fr-FR"/>
              <a:pPr/>
              <a:t>276</a:t>
            </a:fld>
            <a:endParaRPr lang="fr-FR"/>
          </a:p>
        </p:txBody>
      </p:sp>
      <p:sp>
        <p:nvSpPr>
          <p:cNvPr id="68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28FA2-470E-4F57-BCC7-34957365B99E}" type="slidenum">
              <a:rPr lang="fr-FR"/>
              <a:pPr/>
              <a:t>277</a:t>
            </a:fld>
            <a:endParaRPr lang="fr-FR"/>
          </a:p>
        </p:txBody>
      </p:sp>
      <p:sp>
        <p:nvSpPr>
          <p:cNvPr id="68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E3EA2E-12AA-4A41-8514-6FBF4ECD56B6}" type="slidenum">
              <a:rPr lang="fr-FR"/>
              <a:pPr/>
              <a:t>278</a:t>
            </a:fld>
            <a:endParaRPr lang="fr-FR"/>
          </a:p>
        </p:txBody>
      </p:sp>
      <p:sp>
        <p:nvSpPr>
          <p:cNvPr id="68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77FEF6-4830-4332-BB47-B997BBE5E4B9}" type="slidenum">
              <a:rPr lang="fr-FR"/>
              <a:pPr/>
              <a:t>279</a:t>
            </a:fld>
            <a:endParaRPr lang="fr-FR"/>
          </a:p>
        </p:txBody>
      </p:sp>
      <p:sp>
        <p:nvSpPr>
          <p:cNvPr id="68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8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5432CE-8D17-4551-95F9-3E292DF66C5C}" type="slidenum">
              <a:rPr lang="fr-FR"/>
              <a:pPr/>
              <a:t>280</a:t>
            </a:fld>
            <a:endParaRPr lang="fr-FR"/>
          </a:p>
        </p:txBody>
      </p:sp>
      <p:sp>
        <p:nvSpPr>
          <p:cNvPr id="68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7CB0E3-C529-4B6C-864F-6D2350693FAE}" type="slidenum">
              <a:rPr lang="fr-FR"/>
              <a:pPr/>
              <a:t>281</a:t>
            </a:fld>
            <a:endParaRPr lang="fr-FR"/>
          </a:p>
        </p:txBody>
      </p:sp>
      <p:sp>
        <p:nvSpPr>
          <p:cNvPr id="68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8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3110AE-370B-4FA3-9C16-539ED0735043}" type="slidenum">
              <a:rPr lang="fr-FR"/>
              <a:pPr/>
              <a:t>282</a:t>
            </a:fld>
            <a:endParaRPr lang="fr-FR"/>
          </a:p>
        </p:txBody>
      </p:sp>
      <p:sp>
        <p:nvSpPr>
          <p:cNvPr id="68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3804BF-F809-4465-B87B-365DCEB9DBF7}" type="slidenum">
              <a:rPr lang="fr-FR"/>
              <a:pPr/>
              <a:t>283</a:t>
            </a:fld>
            <a:endParaRPr lang="fr-FR"/>
          </a:p>
        </p:txBody>
      </p:sp>
      <p:sp>
        <p:nvSpPr>
          <p:cNvPr id="69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296884-19A6-4F07-ABED-98E0E09766C4}" type="slidenum">
              <a:rPr lang="fr-FR"/>
              <a:pPr/>
              <a:t>32</a:t>
            </a:fld>
            <a:endParaRPr lang="fr-FR"/>
          </a:p>
        </p:txBody>
      </p:sp>
      <p:sp>
        <p:nvSpPr>
          <p:cNvPr id="399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B58E4A-EA50-4750-B9AF-AD66FDF99953}" type="slidenum">
              <a:rPr lang="fr-FR"/>
              <a:pPr/>
              <a:t>33</a:t>
            </a:fld>
            <a:endParaRPr lang="fr-FR"/>
          </a:p>
        </p:txBody>
      </p:sp>
      <p:sp>
        <p:nvSpPr>
          <p:cNvPr id="400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0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AE05D4-0C9C-48AC-B577-DC7A46C9CC80}" type="slidenum">
              <a:rPr lang="fr-FR"/>
              <a:pPr/>
              <a:t>35</a:t>
            </a:fld>
            <a:endParaRPr lang="fr-FR"/>
          </a:p>
        </p:txBody>
      </p:sp>
      <p:sp>
        <p:nvSpPr>
          <p:cNvPr id="401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1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447E2F-781F-4901-9207-E0DD9FB503F9}" type="slidenum">
              <a:rPr lang="fr-FR"/>
              <a:pPr/>
              <a:t>4</a:t>
            </a:fld>
            <a:endParaRPr lang="fr-FR"/>
          </a:p>
        </p:txBody>
      </p:sp>
      <p:sp>
        <p:nvSpPr>
          <p:cNvPr id="351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1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415271-D8D3-4F9D-BB3D-45EA719202E7}" type="slidenum">
              <a:rPr lang="fr-FR"/>
              <a:pPr/>
              <a:t>36</a:t>
            </a:fld>
            <a:endParaRPr lang="fr-FR"/>
          </a:p>
        </p:txBody>
      </p:sp>
      <p:sp>
        <p:nvSpPr>
          <p:cNvPr id="402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2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A82714-1B60-42A1-9AA8-9F380061AD3F}" type="slidenum">
              <a:rPr lang="fr-FR"/>
              <a:pPr/>
              <a:t>37</a:t>
            </a:fld>
            <a:endParaRPr lang="fr-FR"/>
          </a:p>
        </p:txBody>
      </p:sp>
      <p:sp>
        <p:nvSpPr>
          <p:cNvPr id="403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3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3397FE-A0D1-42CC-82EF-1557AE89346E}" type="slidenum">
              <a:rPr lang="fr-FR"/>
              <a:pPr/>
              <a:t>38</a:t>
            </a:fld>
            <a:endParaRPr lang="fr-FR"/>
          </a:p>
        </p:txBody>
      </p:sp>
      <p:sp>
        <p:nvSpPr>
          <p:cNvPr id="404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4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CD598A-05F3-4487-8E66-6BED8330DA25}" type="slidenum">
              <a:rPr lang="fr-FR"/>
              <a:pPr/>
              <a:t>39</a:t>
            </a:fld>
            <a:endParaRPr lang="fr-FR"/>
          </a:p>
        </p:txBody>
      </p:sp>
      <p:sp>
        <p:nvSpPr>
          <p:cNvPr id="405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5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36A26E-8FCE-46C7-9EDE-2A47E1AAA76D}" type="slidenum">
              <a:rPr lang="fr-FR"/>
              <a:pPr/>
              <a:t>41</a:t>
            </a:fld>
            <a:endParaRPr lang="fr-FR"/>
          </a:p>
        </p:txBody>
      </p:sp>
      <p:sp>
        <p:nvSpPr>
          <p:cNvPr id="406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6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70C0F2-0A73-4E78-93AD-35E6E5B30111}" type="slidenum">
              <a:rPr lang="fr-FR"/>
              <a:pPr/>
              <a:t>42</a:t>
            </a:fld>
            <a:endParaRPr lang="fr-FR"/>
          </a:p>
        </p:txBody>
      </p:sp>
      <p:sp>
        <p:nvSpPr>
          <p:cNvPr id="407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7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77BD14-A465-42E2-89FE-548524A6429D}" type="slidenum">
              <a:rPr lang="fr-FR"/>
              <a:pPr/>
              <a:t>44</a:t>
            </a:fld>
            <a:endParaRPr lang="fr-FR"/>
          </a:p>
        </p:txBody>
      </p:sp>
      <p:sp>
        <p:nvSpPr>
          <p:cNvPr id="417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7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29F3D6-1F12-40CD-B2BF-5B87205D45B4}" type="slidenum">
              <a:rPr lang="fr-FR"/>
              <a:pPr/>
              <a:t>46</a:t>
            </a:fld>
            <a:endParaRPr lang="fr-FR"/>
          </a:p>
        </p:txBody>
      </p:sp>
      <p:sp>
        <p:nvSpPr>
          <p:cNvPr id="418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8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C8D051-4E56-47DE-8D70-E7D80A5DA40E}" type="slidenum">
              <a:rPr lang="fr-FR"/>
              <a:pPr/>
              <a:t>47</a:t>
            </a:fld>
            <a:endParaRPr lang="fr-FR"/>
          </a:p>
        </p:txBody>
      </p:sp>
      <p:sp>
        <p:nvSpPr>
          <p:cNvPr id="453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3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C46BB2-B50B-4C72-8E51-1732A6BC13C1}" type="slidenum">
              <a:rPr lang="fr-FR"/>
              <a:pPr/>
              <a:t>48</a:t>
            </a:fld>
            <a:endParaRPr lang="fr-FR"/>
          </a:p>
        </p:txBody>
      </p:sp>
      <p:sp>
        <p:nvSpPr>
          <p:cNvPr id="454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4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18F8B6-0BAC-4F0B-81B8-FEA0B85639C0}" type="slidenum">
              <a:rPr lang="fr-FR"/>
              <a:pPr/>
              <a:t>5</a:t>
            </a:fld>
            <a:endParaRPr lang="fr-FR"/>
          </a:p>
        </p:txBody>
      </p:sp>
      <p:sp>
        <p:nvSpPr>
          <p:cNvPr id="374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4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324862-72F9-41A0-9329-A16E0CC4A5FF}" type="slidenum">
              <a:rPr lang="fr-FR"/>
              <a:pPr/>
              <a:t>49</a:t>
            </a:fld>
            <a:endParaRPr lang="fr-FR"/>
          </a:p>
        </p:txBody>
      </p:sp>
      <p:sp>
        <p:nvSpPr>
          <p:cNvPr id="455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5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5E5E19-DAE4-4F4D-BB21-346122F94CBB}" type="slidenum">
              <a:rPr lang="fr-FR"/>
              <a:pPr/>
              <a:t>50</a:t>
            </a:fld>
            <a:endParaRPr lang="fr-FR"/>
          </a:p>
        </p:txBody>
      </p:sp>
      <p:sp>
        <p:nvSpPr>
          <p:cNvPr id="456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6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5E5E19-DAE4-4F4D-BB21-346122F94CBB}" type="slidenum">
              <a:rPr lang="fr-FR"/>
              <a:pPr/>
              <a:t>51</a:t>
            </a:fld>
            <a:endParaRPr lang="fr-FR"/>
          </a:p>
        </p:txBody>
      </p:sp>
      <p:sp>
        <p:nvSpPr>
          <p:cNvPr id="456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6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E34987-7DA0-4B41-AF85-15679E76A9F0}" type="slidenum">
              <a:rPr lang="fr-FR"/>
              <a:pPr/>
              <a:t>52</a:t>
            </a:fld>
            <a:endParaRPr lang="fr-FR"/>
          </a:p>
        </p:txBody>
      </p:sp>
      <p:sp>
        <p:nvSpPr>
          <p:cNvPr id="457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7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A5BE9A-6890-460B-BCFE-C8792E054412}" type="slidenum">
              <a:rPr lang="fr-FR"/>
              <a:pPr/>
              <a:t>53</a:t>
            </a:fld>
            <a:endParaRPr lang="fr-FR"/>
          </a:p>
        </p:txBody>
      </p:sp>
      <p:sp>
        <p:nvSpPr>
          <p:cNvPr id="458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8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CF1056-4D6B-4722-B650-7A56DFC470B8}" type="slidenum">
              <a:rPr lang="fr-FR"/>
              <a:pPr/>
              <a:t>55</a:t>
            </a:fld>
            <a:endParaRPr lang="fr-FR"/>
          </a:p>
        </p:txBody>
      </p:sp>
      <p:sp>
        <p:nvSpPr>
          <p:cNvPr id="459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9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11E885-331C-4AC0-AA16-14747B222D20}" type="slidenum">
              <a:rPr lang="fr-FR"/>
              <a:pPr/>
              <a:t>57</a:t>
            </a:fld>
            <a:endParaRPr lang="fr-FR"/>
          </a:p>
        </p:txBody>
      </p:sp>
      <p:sp>
        <p:nvSpPr>
          <p:cNvPr id="460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AB4AD4-0DC6-465B-ABDE-37F0A0333B80}" type="slidenum">
              <a:rPr lang="fr-FR"/>
              <a:pPr/>
              <a:t>59</a:t>
            </a:fld>
            <a:endParaRPr lang="fr-FR"/>
          </a:p>
        </p:txBody>
      </p:sp>
      <p:sp>
        <p:nvSpPr>
          <p:cNvPr id="461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1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F31545-0747-47A4-98BF-D6D4E98106CB}" type="slidenum">
              <a:rPr lang="fr-FR"/>
              <a:pPr/>
              <a:t>60</a:t>
            </a:fld>
            <a:endParaRPr lang="fr-FR"/>
          </a:p>
        </p:txBody>
      </p:sp>
      <p:sp>
        <p:nvSpPr>
          <p:cNvPr id="462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2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F31545-0747-47A4-98BF-D6D4E98106CB}" type="slidenum">
              <a:rPr lang="fr-FR"/>
              <a:pPr/>
              <a:t>62</a:t>
            </a:fld>
            <a:endParaRPr lang="fr-FR"/>
          </a:p>
        </p:txBody>
      </p:sp>
      <p:sp>
        <p:nvSpPr>
          <p:cNvPr id="462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2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CC3793-779D-4999-A438-289F061AF728}" type="slidenum">
              <a:rPr lang="fr-FR"/>
              <a:pPr/>
              <a:t>6</a:t>
            </a:fld>
            <a:endParaRPr lang="fr-FR"/>
          </a:p>
        </p:txBody>
      </p:sp>
      <p:sp>
        <p:nvSpPr>
          <p:cNvPr id="375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5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6B2978-ECF6-4D2B-8F50-089A525A95C2}" type="slidenum">
              <a:rPr lang="fr-FR"/>
              <a:pPr/>
              <a:t>63</a:t>
            </a:fld>
            <a:endParaRPr lang="fr-FR"/>
          </a:p>
        </p:txBody>
      </p:sp>
      <p:sp>
        <p:nvSpPr>
          <p:cNvPr id="463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4B8396-DC61-4A02-9C8D-1A77A5967460}" type="slidenum">
              <a:rPr lang="fr-FR"/>
              <a:pPr/>
              <a:t>64</a:t>
            </a:fld>
            <a:endParaRPr lang="fr-FR"/>
          </a:p>
        </p:txBody>
      </p:sp>
      <p:sp>
        <p:nvSpPr>
          <p:cNvPr id="464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4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EF3AC4-CDE6-47D3-A2A0-EEAC15285B62}" type="slidenum">
              <a:rPr lang="fr-FR"/>
              <a:pPr/>
              <a:t>65</a:t>
            </a:fld>
            <a:endParaRPr lang="fr-FR"/>
          </a:p>
        </p:txBody>
      </p:sp>
      <p:sp>
        <p:nvSpPr>
          <p:cNvPr id="465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5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8EFC85-A0CB-4AD9-B80B-67AAB4459562}" type="slidenum">
              <a:rPr lang="fr-FR"/>
              <a:pPr/>
              <a:t>66</a:t>
            </a:fld>
            <a:endParaRPr lang="fr-FR"/>
          </a:p>
        </p:txBody>
      </p:sp>
      <p:sp>
        <p:nvSpPr>
          <p:cNvPr id="466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6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9E3437-21F5-4DD9-A766-235FB5645092}" type="slidenum">
              <a:rPr lang="fr-FR"/>
              <a:pPr/>
              <a:t>67</a:t>
            </a:fld>
            <a:endParaRPr lang="fr-FR"/>
          </a:p>
        </p:txBody>
      </p:sp>
      <p:sp>
        <p:nvSpPr>
          <p:cNvPr id="467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7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5747C4-9070-4BF8-B524-F2AEAAB6F80D}" type="slidenum">
              <a:rPr lang="fr-FR"/>
              <a:pPr/>
              <a:t>68</a:t>
            </a:fld>
            <a:endParaRPr lang="fr-FR"/>
          </a:p>
        </p:txBody>
      </p:sp>
      <p:sp>
        <p:nvSpPr>
          <p:cNvPr id="468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8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6BDF79-23D8-4698-8187-FAAC44D1C3A5}" type="slidenum">
              <a:rPr lang="fr-FR"/>
              <a:pPr/>
              <a:t>69</a:t>
            </a:fld>
            <a:endParaRPr lang="fr-FR"/>
          </a:p>
        </p:txBody>
      </p:sp>
      <p:sp>
        <p:nvSpPr>
          <p:cNvPr id="470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0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58352D-EBD5-4E9C-85E3-C6FE46090DF2}" type="slidenum">
              <a:rPr lang="fr-FR"/>
              <a:pPr/>
              <a:t>70</a:t>
            </a:fld>
            <a:endParaRPr lang="fr-FR"/>
          </a:p>
        </p:txBody>
      </p:sp>
      <p:sp>
        <p:nvSpPr>
          <p:cNvPr id="471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67777C-D0B4-46CB-8543-9CBA8434C5C0}" type="slidenum">
              <a:rPr lang="fr-FR"/>
              <a:pPr/>
              <a:t>71</a:t>
            </a:fld>
            <a:endParaRPr lang="fr-FR"/>
          </a:p>
        </p:txBody>
      </p:sp>
      <p:sp>
        <p:nvSpPr>
          <p:cNvPr id="472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2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55FC4F-D4D6-4C0C-BF01-620CB22A74DC}" type="slidenum">
              <a:rPr lang="fr-FR"/>
              <a:pPr/>
              <a:t>72</a:t>
            </a:fld>
            <a:endParaRPr lang="fr-FR"/>
          </a:p>
        </p:txBody>
      </p:sp>
      <p:sp>
        <p:nvSpPr>
          <p:cNvPr id="473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3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F970A2-1219-4EE9-AE22-9F02A18F5E5F}" type="slidenum">
              <a:rPr lang="fr-FR"/>
              <a:pPr/>
              <a:t>7</a:t>
            </a:fld>
            <a:endParaRPr lang="fr-FR"/>
          </a:p>
        </p:txBody>
      </p:sp>
      <p:sp>
        <p:nvSpPr>
          <p:cNvPr id="376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6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26461E-DCD6-469D-A925-4924A81C6146}" type="slidenum">
              <a:rPr lang="fr-FR"/>
              <a:pPr/>
              <a:t>73</a:t>
            </a:fld>
            <a:endParaRPr lang="fr-FR"/>
          </a:p>
        </p:txBody>
      </p:sp>
      <p:sp>
        <p:nvSpPr>
          <p:cNvPr id="474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4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FC3C2C-3D67-49F8-A358-97CEC376D255}" type="slidenum">
              <a:rPr lang="fr-FR"/>
              <a:pPr/>
              <a:t>74</a:t>
            </a:fld>
            <a:endParaRPr lang="fr-FR"/>
          </a:p>
        </p:txBody>
      </p:sp>
      <p:sp>
        <p:nvSpPr>
          <p:cNvPr id="475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5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992115-764A-4B40-945B-AC7D5262D128}" type="slidenum">
              <a:rPr lang="fr-FR"/>
              <a:pPr/>
              <a:t>75</a:t>
            </a:fld>
            <a:endParaRPr lang="fr-FR"/>
          </a:p>
        </p:txBody>
      </p:sp>
      <p:sp>
        <p:nvSpPr>
          <p:cNvPr id="476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6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0C370F-4182-4B87-9B58-729E8278A7E1}" type="slidenum">
              <a:rPr lang="fr-FR"/>
              <a:pPr/>
              <a:t>77</a:t>
            </a:fld>
            <a:endParaRPr lang="fr-FR"/>
          </a:p>
        </p:txBody>
      </p:sp>
      <p:sp>
        <p:nvSpPr>
          <p:cNvPr id="477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7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919884-FDE4-4606-9F02-BB0C9BC54E65}" type="slidenum">
              <a:rPr lang="fr-FR"/>
              <a:pPr/>
              <a:t>78</a:t>
            </a:fld>
            <a:endParaRPr lang="fr-FR"/>
          </a:p>
        </p:txBody>
      </p:sp>
      <p:sp>
        <p:nvSpPr>
          <p:cNvPr id="478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8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62F75A-A25F-4125-A23A-2933E04432BB}" type="slidenum">
              <a:rPr lang="fr-FR"/>
              <a:pPr/>
              <a:t>79</a:t>
            </a:fld>
            <a:endParaRPr lang="fr-FR"/>
          </a:p>
        </p:txBody>
      </p:sp>
      <p:sp>
        <p:nvSpPr>
          <p:cNvPr id="479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9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9B2B96-9673-4606-B7A0-CB2E5CEEEAE3}" type="slidenum">
              <a:rPr lang="fr-FR"/>
              <a:pPr/>
              <a:t>80</a:t>
            </a:fld>
            <a:endParaRPr lang="fr-FR"/>
          </a:p>
        </p:txBody>
      </p:sp>
      <p:sp>
        <p:nvSpPr>
          <p:cNvPr id="480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0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5150AD-FA31-48E9-A1C3-86EFE68957AA}" type="slidenum">
              <a:rPr lang="fr-FR"/>
              <a:pPr/>
              <a:t>81</a:t>
            </a:fld>
            <a:endParaRPr lang="fr-FR"/>
          </a:p>
        </p:txBody>
      </p:sp>
      <p:sp>
        <p:nvSpPr>
          <p:cNvPr id="481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EC0707-3352-4E1C-95A0-21CD911EE43C}" type="slidenum">
              <a:rPr lang="fr-FR"/>
              <a:pPr/>
              <a:t>82</a:t>
            </a:fld>
            <a:endParaRPr lang="fr-FR"/>
          </a:p>
        </p:txBody>
      </p:sp>
      <p:sp>
        <p:nvSpPr>
          <p:cNvPr id="482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2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B198A5-1696-4675-945F-75A7043E9291}" type="slidenum">
              <a:rPr lang="fr-FR"/>
              <a:pPr/>
              <a:t>83</a:t>
            </a:fld>
            <a:endParaRPr lang="fr-FR"/>
          </a:p>
        </p:txBody>
      </p:sp>
      <p:sp>
        <p:nvSpPr>
          <p:cNvPr id="483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3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C3A461-9E5E-4319-90B3-44A1E226A6CE}" type="slidenum">
              <a:rPr lang="fr-FR"/>
              <a:pPr/>
              <a:t>8</a:t>
            </a:fld>
            <a:endParaRPr lang="fr-FR"/>
          </a:p>
        </p:txBody>
      </p:sp>
      <p:sp>
        <p:nvSpPr>
          <p:cNvPr id="377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7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E1CE53-54A8-4D9C-886C-0187273E4B91}" type="slidenum">
              <a:rPr lang="fr-FR"/>
              <a:pPr/>
              <a:t>84</a:t>
            </a:fld>
            <a:endParaRPr lang="fr-FR"/>
          </a:p>
        </p:txBody>
      </p:sp>
      <p:sp>
        <p:nvSpPr>
          <p:cNvPr id="484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4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5BBF06-D802-4169-9A5D-3549C037B28F}" type="slidenum">
              <a:rPr lang="fr-FR"/>
              <a:pPr/>
              <a:t>85</a:t>
            </a:fld>
            <a:endParaRPr lang="fr-FR"/>
          </a:p>
        </p:txBody>
      </p:sp>
      <p:sp>
        <p:nvSpPr>
          <p:cNvPr id="485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5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0B4E3B-93C7-4565-B2DE-632079AE7F80}" type="slidenum">
              <a:rPr lang="fr-FR"/>
              <a:pPr/>
              <a:t>86</a:t>
            </a:fld>
            <a:endParaRPr lang="fr-FR"/>
          </a:p>
        </p:txBody>
      </p:sp>
      <p:sp>
        <p:nvSpPr>
          <p:cNvPr id="486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6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114DC9-B36E-412C-AE2B-A83AB09E06C7}" type="slidenum">
              <a:rPr lang="fr-FR"/>
              <a:pPr/>
              <a:t>87</a:t>
            </a:fld>
            <a:endParaRPr lang="fr-FR"/>
          </a:p>
        </p:txBody>
      </p:sp>
      <p:sp>
        <p:nvSpPr>
          <p:cNvPr id="487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7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0452AB-E96D-476E-B0BE-888F0F4C4046}" type="slidenum">
              <a:rPr lang="fr-FR"/>
              <a:pPr/>
              <a:t>88</a:t>
            </a:fld>
            <a:endParaRPr lang="fr-FR"/>
          </a:p>
        </p:txBody>
      </p:sp>
      <p:sp>
        <p:nvSpPr>
          <p:cNvPr id="488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8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BB6338-AF09-46E6-B5DD-D19769F130A2}" type="slidenum">
              <a:rPr lang="fr-FR"/>
              <a:pPr/>
              <a:t>89</a:t>
            </a:fld>
            <a:endParaRPr lang="fr-FR"/>
          </a:p>
        </p:txBody>
      </p:sp>
      <p:sp>
        <p:nvSpPr>
          <p:cNvPr id="489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9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CD54A3-FF00-444E-9CA6-1B4B53272ACB}" type="slidenum">
              <a:rPr lang="fr-FR"/>
              <a:pPr/>
              <a:t>90</a:t>
            </a:fld>
            <a:endParaRPr lang="fr-FR"/>
          </a:p>
        </p:txBody>
      </p:sp>
      <p:sp>
        <p:nvSpPr>
          <p:cNvPr id="490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0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7F4D3D-AB68-4CED-8A15-E871000843EC}" type="slidenum">
              <a:rPr lang="fr-FR"/>
              <a:pPr/>
              <a:t>91</a:t>
            </a:fld>
            <a:endParaRPr lang="fr-FR"/>
          </a:p>
        </p:txBody>
      </p:sp>
      <p:sp>
        <p:nvSpPr>
          <p:cNvPr id="491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8DA962-2E83-4CB2-9F50-6B06FEE1DCDB}" type="slidenum">
              <a:rPr lang="fr-FR"/>
              <a:pPr/>
              <a:t>92</a:t>
            </a:fld>
            <a:endParaRPr lang="fr-FR"/>
          </a:p>
        </p:txBody>
      </p:sp>
      <p:sp>
        <p:nvSpPr>
          <p:cNvPr id="492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2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111155-6B4F-4DC9-87EE-C12FC6C6CCD8}" type="slidenum">
              <a:rPr lang="fr-FR"/>
              <a:pPr/>
              <a:t>93</a:t>
            </a:fld>
            <a:endParaRPr lang="fr-FR"/>
          </a:p>
        </p:txBody>
      </p:sp>
      <p:sp>
        <p:nvSpPr>
          <p:cNvPr id="493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3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D6E67D-BAF2-4E04-9084-6F78584717EF}" type="slidenum">
              <a:rPr lang="fr-FR"/>
              <a:pPr/>
              <a:t>9</a:t>
            </a:fld>
            <a:endParaRPr lang="fr-FR"/>
          </a:p>
        </p:txBody>
      </p:sp>
      <p:sp>
        <p:nvSpPr>
          <p:cNvPr id="378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BA8E9D-9AF7-4356-9AF7-73090999292A}" type="slidenum">
              <a:rPr lang="fr-FR"/>
              <a:pPr/>
              <a:t>94</a:t>
            </a:fld>
            <a:endParaRPr lang="fr-FR"/>
          </a:p>
        </p:txBody>
      </p:sp>
      <p:sp>
        <p:nvSpPr>
          <p:cNvPr id="494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4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6008DF-DD76-4FDC-9B52-BE598011CB2D}" type="slidenum">
              <a:rPr lang="fr-FR"/>
              <a:pPr/>
              <a:t>95</a:t>
            </a:fld>
            <a:endParaRPr lang="fr-FR"/>
          </a:p>
        </p:txBody>
      </p:sp>
      <p:sp>
        <p:nvSpPr>
          <p:cNvPr id="495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5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437827-EE7B-45DB-9B81-66FE228C2C04}" type="slidenum">
              <a:rPr lang="fr-FR"/>
              <a:pPr/>
              <a:t>96</a:t>
            </a:fld>
            <a:endParaRPr lang="fr-FR"/>
          </a:p>
        </p:txBody>
      </p:sp>
      <p:sp>
        <p:nvSpPr>
          <p:cNvPr id="496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6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168BA7-2D84-4FEB-A973-D0692FC5742E}" type="slidenum">
              <a:rPr lang="fr-FR"/>
              <a:pPr/>
              <a:t>97</a:t>
            </a:fld>
            <a:endParaRPr lang="fr-FR"/>
          </a:p>
        </p:txBody>
      </p:sp>
      <p:sp>
        <p:nvSpPr>
          <p:cNvPr id="497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7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57DD15-E49F-42EF-B1CF-E324E88D6200}" type="slidenum">
              <a:rPr lang="fr-FR"/>
              <a:pPr/>
              <a:t>98</a:t>
            </a:fld>
            <a:endParaRPr lang="fr-FR"/>
          </a:p>
        </p:txBody>
      </p:sp>
      <p:sp>
        <p:nvSpPr>
          <p:cNvPr id="498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8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F20B85-D359-4688-8D61-A6F3FC1897EF}" type="slidenum">
              <a:rPr lang="fr-FR"/>
              <a:pPr/>
              <a:t>99</a:t>
            </a:fld>
            <a:endParaRPr lang="fr-FR"/>
          </a:p>
        </p:txBody>
      </p:sp>
      <p:sp>
        <p:nvSpPr>
          <p:cNvPr id="499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9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0565A9-158B-4A16-8692-DB1DDBC9442C}" type="slidenum">
              <a:rPr lang="fr-FR"/>
              <a:pPr/>
              <a:t>100</a:t>
            </a:fld>
            <a:endParaRPr lang="fr-FR"/>
          </a:p>
        </p:txBody>
      </p:sp>
      <p:sp>
        <p:nvSpPr>
          <p:cNvPr id="500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0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39E47D-D08E-4D6A-941F-F511080FCE39}" type="slidenum">
              <a:rPr lang="fr-FR"/>
              <a:pPr/>
              <a:t>101</a:t>
            </a:fld>
            <a:endParaRPr lang="fr-FR"/>
          </a:p>
        </p:txBody>
      </p:sp>
      <p:sp>
        <p:nvSpPr>
          <p:cNvPr id="501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0F64E1-6425-4E3E-90A0-73C16149C0EB}" type="slidenum">
              <a:rPr lang="fr-FR"/>
              <a:pPr/>
              <a:t>102</a:t>
            </a:fld>
            <a:endParaRPr lang="fr-FR"/>
          </a:p>
        </p:txBody>
      </p:sp>
      <p:sp>
        <p:nvSpPr>
          <p:cNvPr id="502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2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197E9A-1CBB-45A5-9339-68C4565D566F}" type="slidenum">
              <a:rPr lang="fr-FR"/>
              <a:pPr/>
              <a:t>103</a:t>
            </a:fld>
            <a:endParaRPr lang="fr-FR"/>
          </a:p>
        </p:txBody>
      </p:sp>
      <p:sp>
        <p:nvSpPr>
          <p:cNvPr id="503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3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4B0CEA-DA73-4375-AAC8-D77D1DE0C207}" type="slidenum">
              <a:rPr lang="fr-FR"/>
              <a:pPr/>
              <a:t>11</a:t>
            </a:fld>
            <a:endParaRPr lang="fr-FR"/>
          </a:p>
        </p:txBody>
      </p:sp>
      <p:sp>
        <p:nvSpPr>
          <p:cNvPr id="379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9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76DAE8-1169-48AC-96F4-4FA5FD9A8DA0}" type="slidenum">
              <a:rPr lang="fr-FR"/>
              <a:pPr/>
              <a:t>104</a:t>
            </a:fld>
            <a:endParaRPr lang="fr-FR"/>
          </a:p>
        </p:txBody>
      </p:sp>
      <p:sp>
        <p:nvSpPr>
          <p:cNvPr id="504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4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9AC5D9-8BA6-4EF8-81C3-93F83B2ED287}" type="slidenum">
              <a:rPr lang="fr-FR"/>
              <a:pPr/>
              <a:t>105</a:t>
            </a:fld>
            <a:endParaRPr lang="fr-FR"/>
          </a:p>
        </p:txBody>
      </p:sp>
      <p:sp>
        <p:nvSpPr>
          <p:cNvPr id="505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5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96BDA3-391B-4148-8A04-BAD44A16AB8C}" type="slidenum">
              <a:rPr lang="fr-FR"/>
              <a:pPr/>
              <a:t>106</a:t>
            </a:fld>
            <a:endParaRPr lang="fr-FR"/>
          </a:p>
        </p:txBody>
      </p:sp>
      <p:sp>
        <p:nvSpPr>
          <p:cNvPr id="506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6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9EBAAC-1B47-4674-8C0A-F22A7FD8D9A8}" type="slidenum">
              <a:rPr lang="fr-FR"/>
              <a:pPr/>
              <a:t>107</a:t>
            </a:fld>
            <a:endParaRPr lang="fr-FR"/>
          </a:p>
        </p:txBody>
      </p:sp>
      <p:sp>
        <p:nvSpPr>
          <p:cNvPr id="507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7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E42A11-C38F-433B-B793-174EEE48FB25}" type="slidenum">
              <a:rPr lang="fr-FR"/>
              <a:pPr/>
              <a:t>108</a:t>
            </a:fld>
            <a:endParaRPr lang="fr-FR"/>
          </a:p>
        </p:txBody>
      </p:sp>
      <p:sp>
        <p:nvSpPr>
          <p:cNvPr id="508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8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A151FD-0A9F-4F21-B95E-85845BA8D161}" type="slidenum">
              <a:rPr lang="fr-FR"/>
              <a:pPr/>
              <a:t>109</a:t>
            </a:fld>
            <a:endParaRPr lang="fr-FR"/>
          </a:p>
        </p:txBody>
      </p:sp>
      <p:sp>
        <p:nvSpPr>
          <p:cNvPr id="509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9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12FE57-BA80-4D02-96CD-668DE6CE892E}" type="slidenum">
              <a:rPr lang="fr-FR"/>
              <a:pPr/>
              <a:t>110</a:t>
            </a:fld>
            <a:endParaRPr lang="fr-FR"/>
          </a:p>
        </p:txBody>
      </p:sp>
      <p:sp>
        <p:nvSpPr>
          <p:cNvPr id="510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0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965613-F14E-4AE4-899D-628ADC1967C9}" type="slidenum">
              <a:rPr lang="fr-FR"/>
              <a:pPr/>
              <a:t>111</a:t>
            </a:fld>
            <a:endParaRPr lang="fr-FR"/>
          </a:p>
        </p:txBody>
      </p:sp>
      <p:sp>
        <p:nvSpPr>
          <p:cNvPr id="512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C388A3-2F34-4513-9CCC-AA0546C17713}" type="slidenum">
              <a:rPr lang="fr-FR"/>
              <a:pPr/>
              <a:t>112</a:t>
            </a:fld>
            <a:endParaRPr lang="fr-FR"/>
          </a:p>
        </p:txBody>
      </p:sp>
      <p:sp>
        <p:nvSpPr>
          <p:cNvPr id="513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3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AF76CE-45C7-40E5-A84E-DE1307D44CCF}" type="slidenum">
              <a:rPr lang="fr-FR"/>
              <a:pPr/>
              <a:t>113</a:t>
            </a:fld>
            <a:endParaRPr lang="fr-FR"/>
          </a:p>
        </p:txBody>
      </p:sp>
      <p:sp>
        <p:nvSpPr>
          <p:cNvPr id="514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4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ACCAD-3565-471D-A82C-8F0627F4B6D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798E07-9918-42D8-BADC-288229A1398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7473C4-C7A3-4B0E-A3AC-311A31AA7FE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D327EB-6532-4891-A600-7155699865D6}" type="slidenum">
              <a:rPr lang="fr-FR" altLang="en-US" smtClean="0"/>
              <a:pPr>
                <a:defRPr/>
              </a:pPr>
              <a:t>‹N°›</a:t>
            </a:fld>
            <a:endParaRPr lang="fr-FR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B8C051-838A-46DA-80D5-CFAB2D49E208}" type="slidenum">
              <a:rPr lang="fr-FR" altLang="en-US" smtClean="0"/>
              <a:pPr>
                <a:defRPr/>
              </a:pPr>
              <a:t>‹N°›</a:t>
            </a:fld>
            <a:endParaRPr lang="fr-FR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F7E39A-1483-4221-8AF0-E847D8025803}" type="slidenum">
              <a:rPr lang="fr-FR" altLang="en-US" smtClean="0"/>
              <a:pPr>
                <a:defRPr/>
              </a:pPr>
              <a:t>‹N°›</a:t>
            </a:fld>
            <a:endParaRPr lang="fr-FR" alt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628437-D0D9-409A-ACE3-A9BFF5D153B5}" type="slidenum">
              <a:rPr lang="fr-FR" altLang="en-US" smtClean="0"/>
              <a:pPr>
                <a:defRPr/>
              </a:pPr>
              <a:t>‹N°›</a:t>
            </a:fld>
            <a:endParaRPr lang="fr-FR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148230-A245-41E2-B5B1-B9E36247F78E}" type="slidenum">
              <a:rPr lang="fr-FR" altLang="en-US" smtClean="0"/>
              <a:pPr>
                <a:defRPr/>
              </a:pPr>
              <a:t>‹N°›</a:t>
            </a:fld>
            <a:endParaRPr lang="fr-FR" alt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C3EE1C-AEF9-4157-B25E-A6A06F117245}" type="slidenum">
              <a:rPr lang="fr-FR" altLang="en-US" smtClean="0"/>
              <a:pPr>
                <a:defRPr/>
              </a:pPr>
              <a:t>‹N°›</a:t>
            </a:fld>
            <a:endParaRPr lang="fr-FR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56C261-1891-40AD-BCA1-312E0B15BA59}" type="slidenum">
              <a:rPr lang="fr-FR" altLang="en-US" smtClean="0"/>
              <a:pPr>
                <a:defRPr/>
              </a:pPr>
              <a:t>‹N°›</a:t>
            </a:fld>
            <a:endParaRPr lang="fr-FR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30F80C-AFD4-483E-9DDB-C7BE2A6A8CD2}" type="slidenum">
              <a:rPr lang="fr-FR" altLang="en-US" smtClean="0"/>
              <a:pPr>
                <a:defRPr/>
              </a:pPr>
              <a:t>‹N°›</a:t>
            </a:fld>
            <a:endParaRPr lang="fr-FR" alt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05A4B-67A8-4871-8276-59CF66F080E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A9AFFD-7845-4E4C-B425-024668B7E177}" type="slidenum">
              <a:rPr lang="fr-FR" altLang="en-US" smtClean="0"/>
              <a:pPr>
                <a:defRPr/>
              </a:pPr>
              <a:t>‹N°›</a:t>
            </a:fld>
            <a:endParaRPr lang="fr-FR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8C7FC5-CA95-42D9-9D20-E4F086A34591}" type="slidenum">
              <a:rPr lang="fr-FR" altLang="en-US" smtClean="0"/>
              <a:pPr>
                <a:defRPr/>
              </a:pPr>
              <a:t>‹N°›</a:t>
            </a:fld>
            <a:endParaRPr lang="fr-FR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C38538-3F1D-4C34-B398-A3D4F69AE9AB}" type="slidenum">
              <a:rPr lang="fr-FR" altLang="en-US" smtClean="0"/>
              <a:pPr>
                <a:defRPr/>
              </a:pPr>
              <a:t>‹N°›</a:t>
            </a:fld>
            <a:endParaRPr lang="fr-FR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re. Image de la bibliothèqu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'image de la bibliothèque 2"/>
          <p:cNvSpPr>
            <a:spLocks noGrp="1"/>
          </p:cNvSpPr>
          <p:nvPr>
            <p:ph type="clipArt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4EDD8-118B-4DDA-90AA-E50A2BC14030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EA58D-04BE-4D62-BFD0-717F5AB79C3D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re. Texte et image de la bibliothè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'image de la bibliothèque 3"/>
          <p:cNvSpPr>
            <a:spLocks noGrp="1"/>
          </p:cNvSpPr>
          <p:nvPr>
            <p:ph type="clipArt"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D1CF2-E3F4-4372-9743-2AC4ABD61A48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D89544-E5B8-4194-888F-A2582E4E057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793B9-EF20-403E-B231-23D3E509C9F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70D36-F28D-48A5-8433-F15862E4E29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B32F8-DD5B-40CC-AD5A-47EEB6DC7A3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4A030E-7F8E-4498-A0D1-CB4A70CF5E0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1D739-157C-4697-AD5A-30359C24135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873625-68AB-43AA-996C-552DFA5A6C7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DF9DCDCE-94F0-4B63-AAA3-B7C49839D4D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B64BEAE-281B-47C7-94F7-106C4B6496F2}" type="slidenum">
              <a:rPr lang="fr-FR" altLang="en-US" smtClean="0"/>
              <a:pPr>
                <a:defRPr/>
              </a:pPr>
              <a:t>‹N°›</a:t>
            </a:fld>
            <a:endParaRPr lang="fr-F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7" Type="http://schemas.openxmlformats.org/officeDocument/2006/relationships/image" Target="../media/image166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3.vml"/><Relationship Id="rId6" Type="http://schemas.openxmlformats.org/officeDocument/2006/relationships/oleObject" Target="../embeddings/oleObject109.bin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2.bin"/><Relationship Id="rId3" Type="http://schemas.openxmlformats.org/officeDocument/2006/relationships/notesSlide" Target="../notesSlides/notesSlide93.xml"/><Relationship Id="rId7" Type="http://schemas.openxmlformats.org/officeDocument/2006/relationships/image" Target="../media/image170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4.vml"/><Relationship Id="rId6" Type="http://schemas.openxmlformats.org/officeDocument/2006/relationships/oleObject" Target="../embeddings/oleObject111.bin"/><Relationship Id="rId5" Type="http://schemas.openxmlformats.org/officeDocument/2006/relationships/image" Target="../media/image169.wmf"/><Relationship Id="rId4" Type="http://schemas.openxmlformats.org/officeDocument/2006/relationships/oleObject" Target="../embeddings/oleObject110.bin"/><Relationship Id="rId9" Type="http://schemas.openxmlformats.org/officeDocument/2006/relationships/image" Target="../media/image171.wmf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4.xml"/><Relationship Id="rId7" Type="http://schemas.openxmlformats.org/officeDocument/2006/relationships/image" Target="../media/image173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5.vml"/><Relationship Id="rId6" Type="http://schemas.openxmlformats.org/officeDocument/2006/relationships/oleObject" Target="../embeddings/oleObject114.bin"/><Relationship Id="rId5" Type="http://schemas.openxmlformats.org/officeDocument/2006/relationships/image" Target="../media/image172.wmf"/><Relationship Id="rId4" Type="http://schemas.openxmlformats.org/officeDocument/2006/relationships/oleObject" Target="../embeddings/oleObject113.bin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7.bin"/><Relationship Id="rId3" Type="http://schemas.openxmlformats.org/officeDocument/2006/relationships/notesSlide" Target="../notesSlides/notesSlide95.xml"/><Relationship Id="rId7" Type="http://schemas.openxmlformats.org/officeDocument/2006/relationships/image" Target="../media/image175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6.vml"/><Relationship Id="rId6" Type="http://schemas.openxmlformats.org/officeDocument/2006/relationships/oleObject" Target="../embeddings/oleObject116.bin"/><Relationship Id="rId11" Type="http://schemas.openxmlformats.org/officeDocument/2006/relationships/image" Target="../media/image177.wmf"/><Relationship Id="rId5" Type="http://schemas.openxmlformats.org/officeDocument/2006/relationships/image" Target="../media/image174.wmf"/><Relationship Id="rId10" Type="http://schemas.openxmlformats.org/officeDocument/2006/relationships/oleObject" Target="../embeddings/oleObject118.bin"/><Relationship Id="rId4" Type="http://schemas.openxmlformats.org/officeDocument/2006/relationships/oleObject" Target="../embeddings/oleObject115.bin"/><Relationship Id="rId9" Type="http://schemas.openxmlformats.org/officeDocument/2006/relationships/image" Target="../media/image176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6.xml"/><Relationship Id="rId7" Type="http://schemas.openxmlformats.org/officeDocument/2006/relationships/image" Target="../media/image179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7.vml"/><Relationship Id="rId6" Type="http://schemas.openxmlformats.org/officeDocument/2006/relationships/oleObject" Target="../embeddings/oleObject120.bin"/><Relationship Id="rId5" Type="http://schemas.openxmlformats.org/officeDocument/2006/relationships/image" Target="../media/image178.wmf"/><Relationship Id="rId4" Type="http://schemas.openxmlformats.org/officeDocument/2006/relationships/oleObject" Target="../embeddings/oleObject119.bin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7.xml"/><Relationship Id="rId7" Type="http://schemas.openxmlformats.org/officeDocument/2006/relationships/image" Target="../media/image181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8.vml"/><Relationship Id="rId6" Type="http://schemas.openxmlformats.org/officeDocument/2006/relationships/oleObject" Target="../embeddings/oleObject122.bin"/><Relationship Id="rId5" Type="http://schemas.openxmlformats.org/officeDocument/2006/relationships/image" Target="../media/image180.wmf"/><Relationship Id="rId4" Type="http://schemas.openxmlformats.org/officeDocument/2006/relationships/oleObject" Target="../embeddings/oleObject121.bin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8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9.vml"/><Relationship Id="rId5" Type="http://schemas.openxmlformats.org/officeDocument/2006/relationships/image" Target="../media/image182.wmf"/><Relationship Id="rId4" Type="http://schemas.openxmlformats.org/officeDocument/2006/relationships/oleObject" Target="../embeddings/oleObject123.bin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4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8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1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0.vml"/><Relationship Id="rId5" Type="http://schemas.openxmlformats.org/officeDocument/2006/relationships/image" Target="../media/image186.wmf"/><Relationship Id="rId4" Type="http://schemas.openxmlformats.org/officeDocument/2006/relationships/oleObject" Target="../embeddings/oleObject124.bin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7.bin"/><Relationship Id="rId3" Type="http://schemas.openxmlformats.org/officeDocument/2006/relationships/notesSlide" Target="../notesSlides/notesSlide102.xml"/><Relationship Id="rId7" Type="http://schemas.openxmlformats.org/officeDocument/2006/relationships/image" Target="../media/image188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1.vml"/><Relationship Id="rId6" Type="http://schemas.openxmlformats.org/officeDocument/2006/relationships/oleObject" Target="../embeddings/oleObject126.bin"/><Relationship Id="rId5" Type="http://schemas.openxmlformats.org/officeDocument/2006/relationships/image" Target="../media/image187.wmf"/><Relationship Id="rId4" Type="http://schemas.openxmlformats.org/officeDocument/2006/relationships/oleObject" Target="../embeddings/oleObject125.bin"/><Relationship Id="rId9" Type="http://schemas.openxmlformats.org/officeDocument/2006/relationships/image" Target="../media/image189.wmf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3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2.vml"/><Relationship Id="rId5" Type="http://schemas.openxmlformats.org/officeDocument/2006/relationships/image" Target="../media/image190.wmf"/><Relationship Id="rId4" Type="http://schemas.openxmlformats.org/officeDocument/2006/relationships/oleObject" Target="../embeddings/oleObject128.bin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4.xml"/><Relationship Id="rId7" Type="http://schemas.openxmlformats.org/officeDocument/2006/relationships/image" Target="../media/image192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3.vml"/><Relationship Id="rId6" Type="http://schemas.openxmlformats.org/officeDocument/2006/relationships/oleObject" Target="../embeddings/oleObject130.bin"/><Relationship Id="rId5" Type="http://schemas.openxmlformats.org/officeDocument/2006/relationships/image" Target="../media/image191.wmf"/><Relationship Id="rId4" Type="http://schemas.openxmlformats.org/officeDocument/2006/relationships/oleObject" Target="../embeddings/oleObject129.bin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wmf"/><Relationship Id="rId3" Type="http://schemas.openxmlformats.org/officeDocument/2006/relationships/notesSlide" Target="../notesSlides/notesSlide105.xml"/><Relationship Id="rId7" Type="http://schemas.openxmlformats.org/officeDocument/2006/relationships/oleObject" Target="../embeddings/oleObject132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54.vml"/><Relationship Id="rId6" Type="http://schemas.openxmlformats.org/officeDocument/2006/relationships/image" Target="../media/image195.png"/><Relationship Id="rId5" Type="http://schemas.openxmlformats.org/officeDocument/2006/relationships/image" Target="../media/image193.wmf"/><Relationship Id="rId4" Type="http://schemas.openxmlformats.org/officeDocument/2006/relationships/oleObject" Target="../embeddings/oleObject131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wmf"/><Relationship Id="rId3" Type="http://schemas.openxmlformats.org/officeDocument/2006/relationships/notesSlide" Target="../notesSlides/notesSlide106.xml"/><Relationship Id="rId7" Type="http://schemas.openxmlformats.org/officeDocument/2006/relationships/oleObject" Target="../embeddings/oleObject13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5.vml"/><Relationship Id="rId6" Type="http://schemas.openxmlformats.org/officeDocument/2006/relationships/image" Target="../media/image199.jpeg"/><Relationship Id="rId11" Type="http://schemas.openxmlformats.org/officeDocument/2006/relationships/image" Target="../media/image198.wmf"/><Relationship Id="rId5" Type="http://schemas.openxmlformats.org/officeDocument/2006/relationships/image" Target="../media/image196.wmf"/><Relationship Id="rId10" Type="http://schemas.openxmlformats.org/officeDocument/2006/relationships/oleObject" Target="../embeddings/oleObject135.bin"/><Relationship Id="rId4" Type="http://schemas.openxmlformats.org/officeDocument/2006/relationships/oleObject" Target="../embeddings/oleObject133.bin"/><Relationship Id="rId9" Type="http://schemas.openxmlformats.org/officeDocument/2006/relationships/image" Target="../media/image200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7.xml"/><Relationship Id="rId7" Type="http://schemas.openxmlformats.org/officeDocument/2006/relationships/image" Target="../media/image201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6.vml"/><Relationship Id="rId6" Type="http://schemas.openxmlformats.org/officeDocument/2006/relationships/oleObject" Target="../embeddings/oleObject136.bin"/><Relationship Id="rId5" Type="http://schemas.openxmlformats.org/officeDocument/2006/relationships/image" Target="../media/image199.jpeg"/><Relationship Id="rId4" Type="http://schemas.openxmlformats.org/officeDocument/2006/relationships/image" Target="../media/image202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8.xml"/><Relationship Id="rId7" Type="http://schemas.openxmlformats.org/officeDocument/2006/relationships/image" Target="../media/image203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7.vml"/><Relationship Id="rId6" Type="http://schemas.openxmlformats.org/officeDocument/2006/relationships/oleObject" Target="../embeddings/oleObject137.bin"/><Relationship Id="rId5" Type="http://schemas.openxmlformats.org/officeDocument/2006/relationships/image" Target="../media/image205.png"/><Relationship Id="rId4" Type="http://schemas.openxmlformats.org/officeDocument/2006/relationships/image" Target="../media/image204.png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0.bin"/><Relationship Id="rId13" Type="http://schemas.openxmlformats.org/officeDocument/2006/relationships/image" Target="../media/image209.wmf"/><Relationship Id="rId18" Type="http://schemas.openxmlformats.org/officeDocument/2006/relationships/oleObject" Target="../embeddings/oleObject145.bin"/><Relationship Id="rId3" Type="http://schemas.openxmlformats.org/officeDocument/2006/relationships/notesSlide" Target="../notesSlides/notesSlide109.xml"/><Relationship Id="rId21" Type="http://schemas.openxmlformats.org/officeDocument/2006/relationships/image" Target="../media/image213.wmf"/><Relationship Id="rId7" Type="http://schemas.openxmlformats.org/officeDocument/2006/relationships/image" Target="../media/image206.wmf"/><Relationship Id="rId12" Type="http://schemas.openxmlformats.org/officeDocument/2006/relationships/oleObject" Target="../embeddings/oleObject142.bin"/><Relationship Id="rId17" Type="http://schemas.openxmlformats.org/officeDocument/2006/relationships/image" Target="../media/image211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144.bin"/><Relationship Id="rId20" Type="http://schemas.openxmlformats.org/officeDocument/2006/relationships/oleObject" Target="../embeddings/oleObject146.bin"/><Relationship Id="rId1" Type="http://schemas.openxmlformats.org/officeDocument/2006/relationships/vmlDrawing" Target="../drawings/vmlDrawing58.vml"/><Relationship Id="rId6" Type="http://schemas.openxmlformats.org/officeDocument/2006/relationships/oleObject" Target="../embeddings/oleObject139.bin"/><Relationship Id="rId11" Type="http://schemas.openxmlformats.org/officeDocument/2006/relationships/image" Target="../media/image208.wmf"/><Relationship Id="rId5" Type="http://schemas.openxmlformats.org/officeDocument/2006/relationships/image" Target="../media/image84.wmf"/><Relationship Id="rId15" Type="http://schemas.openxmlformats.org/officeDocument/2006/relationships/image" Target="../media/image210.wmf"/><Relationship Id="rId10" Type="http://schemas.openxmlformats.org/officeDocument/2006/relationships/oleObject" Target="../embeddings/oleObject141.bin"/><Relationship Id="rId19" Type="http://schemas.openxmlformats.org/officeDocument/2006/relationships/image" Target="../media/image212.wmf"/><Relationship Id="rId4" Type="http://schemas.openxmlformats.org/officeDocument/2006/relationships/oleObject" Target="../embeddings/oleObject138.bin"/><Relationship Id="rId9" Type="http://schemas.openxmlformats.org/officeDocument/2006/relationships/image" Target="../media/image207.wmf"/><Relationship Id="rId14" Type="http://schemas.openxmlformats.org/officeDocument/2006/relationships/oleObject" Target="../embeddings/oleObject143.bin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9.bin"/><Relationship Id="rId13" Type="http://schemas.openxmlformats.org/officeDocument/2006/relationships/image" Target="../media/image218.wmf"/><Relationship Id="rId3" Type="http://schemas.openxmlformats.org/officeDocument/2006/relationships/notesSlide" Target="../notesSlides/notesSlide110.xml"/><Relationship Id="rId7" Type="http://schemas.openxmlformats.org/officeDocument/2006/relationships/image" Target="../media/image215.wmf"/><Relationship Id="rId12" Type="http://schemas.openxmlformats.org/officeDocument/2006/relationships/oleObject" Target="../embeddings/oleObject15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9.vml"/><Relationship Id="rId6" Type="http://schemas.openxmlformats.org/officeDocument/2006/relationships/oleObject" Target="../embeddings/oleObject148.bin"/><Relationship Id="rId11" Type="http://schemas.openxmlformats.org/officeDocument/2006/relationships/image" Target="../media/image217.wmf"/><Relationship Id="rId5" Type="http://schemas.openxmlformats.org/officeDocument/2006/relationships/image" Target="../media/image214.wmf"/><Relationship Id="rId10" Type="http://schemas.openxmlformats.org/officeDocument/2006/relationships/oleObject" Target="../embeddings/oleObject150.bin"/><Relationship Id="rId4" Type="http://schemas.openxmlformats.org/officeDocument/2006/relationships/oleObject" Target="../embeddings/oleObject147.bin"/><Relationship Id="rId9" Type="http://schemas.openxmlformats.org/officeDocument/2006/relationships/image" Target="../media/image216.wmf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wmf"/><Relationship Id="rId3" Type="http://schemas.openxmlformats.org/officeDocument/2006/relationships/notesSlide" Target="../notesSlides/notesSlide111.xml"/><Relationship Id="rId7" Type="http://schemas.openxmlformats.org/officeDocument/2006/relationships/oleObject" Target="../embeddings/oleObject15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0.vml"/><Relationship Id="rId6" Type="http://schemas.openxmlformats.org/officeDocument/2006/relationships/image" Target="../media/image219.wmf"/><Relationship Id="rId5" Type="http://schemas.openxmlformats.org/officeDocument/2006/relationships/oleObject" Target="../embeddings/oleObject152.bin"/><Relationship Id="rId4" Type="http://schemas.openxmlformats.org/officeDocument/2006/relationships/image" Target="../media/image221.png"/><Relationship Id="rId9" Type="http://schemas.openxmlformats.org/officeDocument/2006/relationships/image" Target="../media/image222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2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1.vml"/><Relationship Id="rId5" Type="http://schemas.openxmlformats.org/officeDocument/2006/relationships/image" Target="../media/image223.wmf"/><Relationship Id="rId4" Type="http://schemas.openxmlformats.org/officeDocument/2006/relationships/oleObject" Target="../embeddings/oleObject154.bin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6.bin"/><Relationship Id="rId3" Type="http://schemas.openxmlformats.org/officeDocument/2006/relationships/notesSlide" Target="../notesSlides/notesSlide113.xml"/><Relationship Id="rId7" Type="http://schemas.openxmlformats.org/officeDocument/2006/relationships/image" Target="../media/image227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2.vml"/><Relationship Id="rId6" Type="http://schemas.openxmlformats.org/officeDocument/2006/relationships/image" Target="../media/image224.wmf"/><Relationship Id="rId5" Type="http://schemas.openxmlformats.org/officeDocument/2006/relationships/oleObject" Target="../embeddings/oleObject155.bin"/><Relationship Id="rId4" Type="http://schemas.openxmlformats.org/officeDocument/2006/relationships/image" Target="../media/image226.png"/><Relationship Id="rId9" Type="http://schemas.openxmlformats.org/officeDocument/2006/relationships/image" Target="../media/image225.wmf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3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5.xml"/><Relationship Id="rId7" Type="http://schemas.openxmlformats.org/officeDocument/2006/relationships/image" Target="../media/image228.gi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3.vml"/><Relationship Id="rId6" Type="http://schemas.openxmlformats.org/officeDocument/2006/relationships/image" Target="../media/image151.wmf"/><Relationship Id="rId5" Type="http://schemas.openxmlformats.org/officeDocument/2006/relationships/oleObject" Target="../embeddings/oleObject157.bin"/><Relationship Id="rId4" Type="http://schemas.openxmlformats.org/officeDocument/2006/relationships/image" Target="../media/image1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jpeg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wmf"/><Relationship Id="rId3" Type="http://schemas.openxmlformats.org/officeDocument/2006/relationships/notesSlide" Target="../notesSlides/notesSlide116.xml"/><Relationship Id="rId7" Type="http://schemas.openxmlformats.org/officeDocument/2006/relationships/oleObject" Target="../embeddings/oleObject15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4.vml"/><Relationship Id="rId6" Type="http://schemas.openxmlformats.org/officeDocument/2006/relationships/image" Target="../media/image229.wmf"/><Relationship Id="rId5" Type="http://schemas.openxmlformats.org/officeDocument/2006/relationships/oleObject" Target="../embeddings/oleObject158.bin"/><Relationship Id="rId10" Type="http://schemas.openxmlformats.org/officeDocument/2006/relationships/image" Target="../media/image231.wmf"/><Relationship Id="rId4" Type="http://schemas.openxmlformats.org/officeDocument/2006/relationships/image" Target="../media/image232.png"/><Relationship Id="rId9" Type="http://schemas.openxmlformats.org/officeDocument/2006/relationships/oleObject" Target="../embeddings/oleObject160.bin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wmf"/><Relationship Id="rId3" Type="http://schemas.openxmlformats.org/officeDocument/2006/relationships/notesSlide" Target="../notesSlides/notesSlide117.xml"/><Relationship Id="rId7" Type="http://schemas.openxmlformats.org/officeDocument/2006/relationships/oleObject" Target="../embeddings/oleObject16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5.vml"/><Relationship Id="rId6" Type="http://schemas.openxmlformats.org/officeDocument/2006/relationships/image" Target="../media/image233.wmf"/><Relationship Id="rId5" Type="http://schemas.openxmlformats.org/officeDocument/2006/relationships/oleObject" Target="../embeddings/oleObject161.bin"/><Relationship Id="rId10" Type="http://schemas.openxmlformats.org/officeDocument/2006/relationships/image" Target="../media/image230.wmf"/><Relationship Id="rId4" Type="http://schemas.openxmlformats.org/officeDocument/2006/relationships/image" Target="../media/image235.png"/><Relationship Id="rId9" Type="http://schemas.openxmlformats.org/officeDocument/2006/relationships/oleObject" Target="../embeddings/oleObject163.bin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6.bin"/><Relationship Id="rId3" Type="http://schemas.openxmlformats.org/officeDocument/2006/relationships/notesSlide" Target="../notesSlides/notesSlide118.xml"/><Relationship Id="rId7" Type="http://schemas.openxmlformats.org/officeDocument/2006/relationships/image" Target="../media/image237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6.vml"/><Relationship Id="rId6" Type="http://schemas.openxmlformats.org/officeDocument/2006/relationships/oleObject" Target="../embeddings/oleObject165.bin"/><Relationship Id="rId11" Type="http://schemas.openxmlformats.org/officeDocument/2006/relationships/image" Target="../media/image239.wmf"/><Relationship Id="rId5" Type="http://schemas.openxmlformats.org/officeDocument/2006/relationships/image" Target="../media/image236.wmf"/><Relationship Id="rId10" Type="http://schemas.openxmlformats.org/officeDocument/2006/relationships/oleObject" Target="../embeddings/oleObject167.bin"/><Relationship Id="rId4" Type="http://schemas.openxmlformats.org/officeDocument/2006/relationships/oleObject" Target="../embeddings/oleObject164.bin"/><Relationship Id="rId9" Type="http://schemas.openxmlformats.org/officeDocument/2006/relationships/image" Target="../media/image238.wmf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wmf"/><Relationship Id="rId3" Type="http://schemas.openxmlformats.org/officeDocument/2006/relationships/notesSlide" Target="../notesSlides/notesSlide119.xml"/><Relationship Id="rId7" Type="http://schemas.openxmlformats.org/officeDocument/2006/relationships/oleObject" Target="../embeddings/oleObject16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7.vml"/><Relationship Id="rId6" Type="http://schemas.openxmlformats.org/officeDocument/2006/relationships/image" Target="../media/image240.wmf"/><Relationship Id="rId5" Type="http://schemas.openxmlformats.org/officeDocument/2006/relationships/oleObject" Target="../embeddings/oleObject168.bin"/><Relationship Id="rId4" Type="http://schemas.openxmlformats.org/officeDocument/2006/relationships/image" Target="../media/image242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4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6.png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3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4.xml"/><Relationship Id="rId7" Type="http://schemas.openxmlformats.org/officeDocument/2006/relationships/image" Target="../media/image248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8.vml"/><Relationship Id="rId6" Type="http://schemas.openxmlformats.org/officeDocument/2006/relationships/oleObject" Target="../embeddings/oleObject171.bin"/><Relationship Id="rId5" Type="http://schemas.openxmlformats.org/officeDocument/2006/relationships/image" Target="../media/image247.wmf"/><Relationship Id="rId4" Type="http://schemas.openxmlformats.org/officeDocument/2006/relationships/oleObject" Target="../embeddings/oleObject170.bin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wmf"/><Relationship Id="rId3" Type="http://schemas.openxmlformats.org/officeDocument/2006/relationships/notesSlide" Target="../notesSlides/notesSlide125.xml"/><Relationship Id="rId7" Type="http://schemas.openxmlformats.org/officeDocument/2006/relationships/oleObject" Target="../embeddings/oleObject17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9.vml"/><Relationship Id="rId6" Type="http://schemas.openxmlformats.org/officeDocument/2006/relationships/image" Target="../media/image249.wmf"/><Relationship Id="rId5" Type="http://schemas.openxmlformats.org/officeDocument/2006/relationships/oleObject" Target="../embeddings/oleObject172.bin"/><Relationship Id="rId4" Type="http://schemas.openxmlformats.org/officeDocument/2006/relationships/image" Target="../media/image2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3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7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0.vml"/><Relationship Id="rId6" Type="http://schemas.openxmlformats.org/officeDocument/2006/relationships/image" Target="../media/image252.wmf"/><Relationship Id="rId5" Type="http://schemas.openxmlformats.org/officeDocument/2006/relationships/oleObject" Target="../embeddings/oleObject174.bin"/><Relationship Id="rId4" Type="http://schemas.openxmlformats.org/officeDocument/2006/relationships/image" Target="../media/image253.png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png"/><Relationship Id="rId3" Type="http://schemas.openxmlformats.org/officeDocument/2006/relationships/notesSlide" Target="../notesSlides/notesSlide128.xml"/><Relationship Id="rId7" Type="http://schemas.openxmlformats.org/officeDocument/2006/relationships/image" Target="../media/image255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1.vml"/><Relationship Id="rId6" Type="http://schemas.openxmlformats.org/officeDocument/2006/relationships/oleObject" Target="../embeddings/oleObject176.bin"/><Relationship Id="rId5" Type="http://schemas.openxmlformats.org/officeDocument/2006/relationships/image" Target="../media/image254.wmf"/><Relationship Id="rId4" Type="http://schemas.openxmlformats.org/officeDocument/2006/relationships/oleObject" Target="../embeddings/oleObject175.bin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wmf"/><Relationship Id="rId3" Type="http://schemas.openxmlformats.org/officeDocument/2006/relationships/notesSlide" Target="../notesSlides/notesSlide129.xml"/><Relationship Id="rId7" Type="http://schemas.openxmlformats.org/officeDocument/2006/relationships/oleObject" Target="../embeddings/oleObject17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2.vml"/><Relationship Id="rId6" Type="http://schemas.openxmlformats.org/officeDocument/2006/relationships/image" Target="../media/image256.wmf"/><Relationship Id="rId5" Type="http://schemas.openxmlformats.org/officeDocument/2006/relationships/oleObject" Target="../embeddings/oleObject177.bin"/><Relationship Id="rId10" Type="http://schemas.openxmlformats.org/officeDocument/2006/relationships/image" Target="../media/image258.wmf"/><Relationship Id="rId4" Type="http://schemas.openxmlformats.org/officeDocument/2006/relationships/image" Target="../media/image253.png"/><Relationship Id="rId9" Type="http://schemas.openxmlformats.org/officeDocument/2006/relationships/oleObject" Target="../embeddings/oleObject179.bin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wmf"/><Relationship Id="rId3" Type="http://schemas.openxmlformats.org/officeDocument/2006/relationships/notesSlide" Target="../notesSlides/notesSlide130.xml"/><Relationship Id="rId7" Type="http://schemas.openxmlformats.org/officeDocument/2006/relationships/oleObject" Target="../embeddings/oleObject18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3.vml"/><Relationship Id="rId6" Type="http://schemas.openxmlformats.org/officeDocument/2006/relationships/image" Target="../media/image259.wmf"/><Relationship Id="rId5" Type="http://schemas.openxmlformats.org/officeDocument/2006/relationships/oleObject" Target="../embeddings/oleObject180.bin"/><Relationship Id="rId4" Type="http://schemas.openxmlformats.org/officeDocument/2006/relationships/image" Target="../media/image253.png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4.bin"/><Relationship Id="rId3" Type="http://schemas.openxmlformats.org/officeDocument/2006/relationships/notesSlide" Target="../notesSlides/notesSlide131.xml"/><Relationship Id="rId7" Type="http://schemas.openxmlformats.org/officeDocument/2006/relationships/image" Target="../media/image262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4.vml"/><Relationship Id="rId6" Type="http://schemas.openxmlformats.org/officeDocument/2006/relationships/oleObject" Target="../embeddings/oleObject183.bin"/><Relationship Id="rId5" Type="http://schemas.openxmlformats.org/officeDocument/2006/relationships/image" Target="../media/image261.wmf"/><Relationship Id="rId4" Type="http://schemas.openxmlformats.org/officeDocument/2006/relationships/oleObject" Target="../embeddings/oleObject182.bin"/><Relationship Id="rId9" Type="http://schemas.openxmlformats.org/officeDocument/2006/relationships/image" Target="../media/image263.wmf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3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3.xml"/><Relationship Id="rId7" Type="http://schemas.openxmlformats.org/officeDocument/2006/relationships/image" Target="../media/image265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5.vml"/><Relationship Id="rId6" Type="http://schemas.openxmlformats.org/officeDocument/2006/relationships/oleObject" Target="../embeddings/oleObject186.bin"/><Relationship Id="rId5" Type="http://schemas.openxmlformats.org/officeDocument/2006/relationships/image" Target="../media/image264.wmf"/><Relationship Id="rId4" Type="http://schemas.openxmlformats.org/officeDocument/2006/relationships/oleObject" Target="../embeddings/oleObject185.bin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4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6.vml"/><Relationship Id="rId6" Type="http://schemas.openxmlformats.org/officeDocument/2006/relationships/image" Target="../media/image265.wmf"/><Relationship Id="rId5" Type="http://schemas.openxmlformats.org/officeDocument/2006/relationships/oleObject" Target="../embeddings/oleObject187.bin"/><Relationship Id="rId4" Type="http://schemas.openxmlformats.org/officeDocument/2006/relationships/image" Target="../media/image253.png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7.wmf"/><Relationship Id="rId13" Type="http://schemas.openxmlformats.org/officeDocument/2006/relationships/oleObject" Target="../embeddings/oleObject192.bin"/><Relationship Id="rId3" Type="http://schemas.openxmlformats.org/officeDocument/2006/relationships/notesSlide" Target="../notesSlides/notesSlide135.xml"/><Relationship Id="rId7" Type="http://schemas.openxmlformats.org/officeDocument/2006/relationships/oleObject" Target="../embeddings/oleObject189.bin"/><Relationship Id="rId12" Type="http://schemas.openxmlformats.org/officeDocument/2006/relationships/image" Target="../media/image269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7.vml"/><Relationship Id="rId6" Type="http://schemas.openxmlformats.org/officeDocument/2006/relationships/image" Target="../media/image266.wmf"/><Relationship Id="rId11" Type="http://schemas.openxmlformats.org/officeDocument/2006/relationships/oleObject" Target="../embeddings/oleObject191.bin"/><Relationship Id="rId5" Type="http://schemas.openxmlformats.org/officeDocument/2006/relationships/oleObject" Target="../embeddings/oleObject188.bin"/><Relationship Id="rId10" Type="http://schemas.openxmlformats.org/officeDocument/2006/relationships/image" Target="../media/image268.wmf"/><Relationship Id="rId4" Type="http://schemas.openxmlformats.org/officeDocument/2006/relationships/image" Target="../media/image253.png"/><Relationship Id="rId9" Type="http://schemas.openxmlformats.org/officeDocument/2006/relationships/oleObject" Target="../embeddings/oleObject190.bin"/><Relationship Id="rId14" Type="http://schemas.openxmlformats.org/officeDocument/2006/relationships/image" Target="../media/image270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6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8.vml"/><Relationship Id="rId6" Type="http://schemas.openxmlformats.org/officeDocument/2006/relationships/image" Target="../media/image271.wmf"/><Relationship Id="rId5" Type="http://schemas.openxmlformats.org/officeDocument/2006/relationships/oleObject" Target="../embeddings/oleObject193.bin"/><Relationship Id="rId4" Type="http://schemas.openxmlformats.org/officeDocument/2006/relationships/image" Target="../media/image253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3.jpeg"/><Relationship Id="rId4" Type="http://schemas.openxmlformats.org/officeDocument/2006/relationships/image" Target="../media/image272.jpeg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6.bin"/><Relationship Id="rId3" Type="http://schemas.openxmlformats.org/officeDocument/2006/relationships/notesSlide" Target="../notesSlides/notesSlide138.xml"/><Relationship Id="rId7" Type="http://schemas.openxmlformats.org/officeDocument/2006/relationships/image" Target="../media/image275.wmf"/><Relationship Id="rId12" Type="http://schemas.openxmlformats.org/officeDocument/2006/relationships/image" Target="../media/image277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9.vml"/><Relationship Id="rId6" Type="http://schemas.openxmlformats.org/officeDocument/2006/relationships/oleObject" Target="../embeddings/oleObject195.bin"/><Relationship Id="rId11" Type="http://schemas.openxmlformats.org/officeDocument/2006/relationships/oleObject" Target="../embeddings/oleObject197.bin"/><Relationship Id="rId5" Type="http://schemas.openxmlformats.org/officeDocument/2006/relationships/image" Target="../media/image274.wmf"/><Relationship Id="rId10" Type="http://schemas.openxmlformats.org/officeDocument/2006/relationships/image" Target="../media/image253.png"/><Relationship Id="rId4" Type="http://schemas.openxmlformats.org/officeDocument/2006/relationships/oleObject" Target="../embeddings/oleObject194.bin"/><Relationship Id="rId9" Type="http://schemas.openxmlformats.org/officeDocument/2006/relationships/image" Target="../media/image276.wmf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jpe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80.jpeg"/><Relationship Id="rId4" Type="http://schemas.openxmlformats.org/officeDocument/2006/relationships/image" Target="../media/image279.jpe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0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0.vml"/><Relationship Id="rId5" Type="http://schemas.openxmlformats.org/officeDocument/2006/relationships/image" Target="../media/image281.wmf"/><Relationship Id="rId4" Type="http://schemas.openxmlformats.org/officeDocument/2006/relationships/oleObject" Target="../embeddings/oleObject198.bin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13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13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3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6.xml"/><Relationship Id="rId7" Type="http://schemas.openxmlformats.org/officeDocument/2006/relationships/image" Target="../media/image285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1.vml"/><Relationship Id="rId6" Type="http://schemas.openxmlformats.org/officeDocument/2006/relationships/oleObject" Target="../embeddings/oleObject200.bin"/><Relationship Id="rId5" Type="http://schemas.openxmlformats.org/officeDocument/2006/relationships/image" Target="../media/image284.wmf"/><Relationship Id="rId4" Type="http://schemas.openxmlformats.org/officeDocument/2006/relationships/oleObject" Target="../embeddings/oleObject199.bin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7.xml"/><Relationship Id="rId7" Type="http://schemas.openxmlformats.org/officeDocument/2006/relationships/image" Target="../media/image287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2.vml"/><Relationship Id="rId6" Type="http://schemas.openxmlformats.org/officeDocument/2006/relationships/oleObject" Target="../embeddings/oleObject202.bin"/><Relationship Id="rId5" Type="http://schemas.openxmlformats.org/officeDocument/2006/relationships/image" Target="../media/image286.wmf"/><Relationship Id="rId4" Type="http://schemas.openxmlformats.org/officeDocument/2006/relationships/oleObject" Target="../embeddings/oleObject201.bin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8.xml"/><Relationship Id="rId7" Type="http://schemas.openxmlformats.org/officeDocument/2006/relationships/image" Target="../media/image289.wmf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83.vml"/><Relationship Id="rId6" Type="http://schemas.openxmlformats.org/officeDocument/2006/relationships/oleObject" Target="../embeddings/oleObject204.bin"/><Relationship Id="rId5" Type="http://schemas.openxmlformats.org/officeDocument/2006/relationships/image" Target="../media/image288.wmf"/><Relationship Id="rId4" Type="http://schemas.openxmlformats.org/officeDocument/2006/relationships/oleObject" Target="../embeddings/oleObject203.bin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9.xml"/><Relationship Id="rId7" Type="http://schemas.openxmlformats.org/officeDocument/2006/relationships/image" Target="../media/image289.wmf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84.vml"/><Relationship Id="rId6" Type="http://schemas.openxmlformats.org/officeDocument/2006/relationships/oleObject" Target="../embeddings/oleObject206.bin"/><Relationship Id="rId5" Type="http://schemas.openxmlformats.org/officeDocument/2006/relationships/image" Target="../media/image290.wmf"/><Relationship Id="rId4" Type="http://schemas.openxmlformats.org/officeDocument/2006/relationships/oleObject" Target="../embeddings/oleObject205.bin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0.xml"/><Relationship Id="rId7" Type="http://schemas.openxmlformats.org/officeDocument/2006/relationships/image" Target="../media/image291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5.vml"/><Relationship Id="rId6" Type="http://schemas.openxmlformats.org/officeDocument/2006/relationships/oleObject" Target="../embeddings/oleObject208.bin"/><Relationship Id="rId5" Type="http://schemas.openxmlformats.org/officeDocument/2006/relationships/image" Target="../media/image289.wmf"/><Relationship Id="rId4" Type="http://schemas.openxmlformats.org/officeDocument/2006/relationships/oleObject" Target="../embeddings/oleObject207.bin"/></Relationships>
</file>

<file path=ppt/slides/_rels/slide16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1.bin"/><Relationship Id="rId3" Type="http://schemas.openxmlformats.org/officeDocument/2006/relationships/notesSlide" Target="../notesSlides/notesSlide151.xml"/><Relationship Id="rId7" Type="http://schemas.openxmlformats.org/officeDocument/2006/relationships/image" Target="../media/image291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6.vml"/><Relationship Id="rId6" Type="http://schemas.openxmlformats.org/officeDocument/2006/relationships/oleObject" Target="../embeddings/oleObject210.bin"/><Relationship Id="rId5" Type="http://schemas.openxmlformats.org/officeDocument/2006/relationships/image" Target="../media/image289.wmf"/><Relationship Id="rId4" Type="http://schemas.openxmlformats.org/officeDocument/2006/relationships/oleObject" Target="../embeddings/oleObject209.bin"/><Relationship Id="rId9" Type="http://schemas.openxmlformats.org/officeDocument/2006/relationships/image" Target="../media/image292.wmf"/></Relationships>
</file>

<file path=ppt/slides/_rels/slide1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3.wmf"/><Relationship Id="rId3" Type="http://schemas.openxmlformats.org/officeDocument/2006/relationships/notesSlide" Target="../notesSlides/notesSlide152.xml"/><Relationship Id="rId7" Type="http://schemas.openxmlformats.org/officeDocument/2006/relationships/oleObject" Target="../embeddings/oleObject21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7.vml"/><Relationship Id="rId6" Type="http://schemas.openxmlformats.org/officeDocument/2006/relationships/image" Target="../media/image297.png"/><Relationship Id="rId5" Type="http://schemas.openxmlformats.org/officeDocument/2006/relationships/image" Target="../media/image296.png"/><Relationship Id="rId10" Type="http://schemas.openxmlformats.org/officeDocument/2006/relationships/image" Target="../media/image294.wmf"/><Relationship Id="rId4" Type="http://schemas.openxmlformats.org/officeDocument/2006/relationships/image" Target="../media/image295.png"/><Relationship Id="rId9" Type="http://schemas.openxmlformats.org/officeDocument/2006/relationships/oleObject" Target="../embeddings/oleObject213.bin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7" Type="http://schemas.openxmlformats.org/officeDocument/2006/relationships/image" Target="../media/image302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1.png"/><Relationship Id="rId5" Type="http://schemas.openxmlformats.org/officeDocument/2006/relationships/image" Target="../media/image300.png"/><Relationship Id="rId4" Type="http://schemas.openxmlformats.org/officeDocument/2006/relationships/image" Target="../media/image299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jpeg"/><Relationship Id="rId7" Type="http://schemas.openxmlformats.org/officeDocument/2006/relationships/image" Target="../media/image302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1.png"/><Relationship Id="rId5" Type="http://schemas.openxmlformats.org/officeDocument/2006/relationships/image" Target="../media/image300.png"/><Relationship Id="rId4" Type="http://schemas.openxmlformats.org/officeDocument/2006/relationships/image" Target="../media/image29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jpe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06.png"/><Relationship Id="rId4" Type="http://schemas.openxmlformats.org/officeDocument/2006/relationships/image" Target="../media/image305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jpe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1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1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1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13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0.xml"/><Relationship Id="rId7" Type="http://schemas.openxmlformats.org/officeDocument/2006/relationships/image" Target="../media/image309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8.vml"/><Relationship Id="rId6" Type="http://schemas.openxmlformats.org/officeDocument/2006/relationships/oleObject" Target="../embeddings/oleObject215.bin"/><Relationship Id="rId5" Type="http://schemas.openxmlformats.org/officeDocument/2006/relationships/image" Target="../media/image308.wmf"/><Relationship Id="rId4" Type="http://schemas.openxmlformats.org/officeDocument/2006/relationships/oleObject" Target="../embeddings/oleObject214.bin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jpe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11.jpe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2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9.vml"/><Relationship Id="rId5" Type="http://schemas.openxmlformats.org/officeDocument/2006/relationships/image" Target="../media/image312.wmf"/><Relationship Id="rId4" Type="http://schemas.openxmlformats.org/officeDocument/2006/relationships/oleObject" Target="../embeddings/oleObject216.bin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3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90.vml"/><Relationship Id="rId5" Type="http://schemas.openxmlformats.org/officeDocument/2006/relationships/image" Target="../media/image313.wmf"/><Relationship Id="rId4" Type="http://schemas.openxmlformats.org/officeDocument/2006/relationships/oleObject" Target="../embeddings/oleObject217.bin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4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91.vml"/><Relationship Id="rId5" Type="http://schemas.openxmlformats.org/officeDocument/2006/relationships/image" Target="../media/image314.wmf"/><Relationship Id="rId4" Type="http://schemas.openxmlformats.org/officeDocument/2006/relationships/oleObject" Target="../embeddings/oleObject218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5.xml"/><Relationship Id="rId7" Type="http://schemas.openxmlformats.org/officeDocument/2006/relationships/image" Target="../media/image315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92.vml"/><Relationship Id="rId6" Type="http://schemas.openxmlformats.org/officeDocument/2006/relationships/oleObject" Target="../embeddings/oleObject219.bin"/><Relationship Id="rId5" Type="http://schemas.openxmlformats.org/officeDocument/2006/relationships/image" Target="../media/image317.jpeg"/><Relationship Id="rId4" Type="http://schemas.openxmlformats.org/officeDocument/2006/relationships/image" Target="../media/image316.jpe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pn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25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pn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17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13.xml"/></Relationships>
</file>

<file path=ppt/slides/_rels/slide18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2.bin"/><Relationship Id="rId3" Type="http://schemas.openxmlformats.org/officeDocument/2006/relationships/notesSlide" Target="../notesSlides/notesSlide169.xml"/><Relationship Id="rId7" Type="http://schemas.openxmlformats.org/officeDocument/2006/relationships/image" Target="../media/image322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93.vml"/><Relationship Id="rId6" Type="http://schemas.openxmlformats.org/officeDocument/2006/relationships/oleObject" Target="../embeddings/oleObject221.bin"/><Relationship Id="rId5" Type="http://schemas.openxmlformats.org/officeDocument/2006/relationships/image" Target="../media/image321.wmf"/><Relationship Id="rId4" Type="http://schemas.openxmlformats.org/officeDocument/2006/relationships/oleObject" Target="../embeddings/oleObject220.bin"/><Relationship Id="rId9" Type="http://schemas.openxmlformats.org/officeDocument/2006/relationships/image" Target="../media/image323.wmf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0.xml"/><Relationship Id="rId7" Type="http://schemas.openxmlformats.org/officeDocument/2006/relationships/image" Target="../media/image325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94.vml"/><Relationship Id="rId6" Type="http://schemas.openxmlformats.org/officeDocument/2006/relationships/oleObject" Target="../embeddings/oleObject224.bin"/><Relationship Id="rId5" Type="http://schemas.openxmlformats.org/officeDocument/2006/relationships/image" Target="../media/image324.wmf"/><Relationship Id="rId4" Type="http://schemas.openxmlformats.org/officeDocument/2006/relationships/oleObject" Target="../embeddings/oleObject223.bin"/></Relationships>
</file>

<file path=ppt/slides/_rels/slide1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8.jpeg"/><Relationship Id="rId3" Type="http://schemas.openxmlformats.org/officeDocument/2006/relationships/notesSlide" Target="../notesSlides/notesSlide171.xml"/><Relationship Id="rId7" Type="http://schemas.openxmlformats.org/officeDocument/2006/relationships/image" Target="../media/image327.w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95.vml"/><Relationship Id="rId6" Type="http://schemas.openxmlformats.org/officeDocument/2006/relationships/oleObject" Target="../embeddings/oleObject226.bin"/><Relationship Id="rId5" Type="http://schemas.openxmlformats.org/officeDocument/2006/relationships/image" Target="../media/image326.wmf"/><Relationship Id="rId4" Type="http://schemas.openxmlformats.org/officeDocument/2006/relationships/oleObject" Target="../embeddings/oleObject225.bin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13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25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jpe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13.xml"/></Relationships>
</file>

<file path=ppt/slides/_rels/slide19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9.bin"/><Relationship Id="rId13" Type="http://schemas.openxmlformats.org/officeDocument/2006/relationships/image" Target="../media/image334.wmf"/><Relationship Id="rId3" Type="http://schemas.openxmlformats.org/officeDocument/2006/relationships/notesSlide" Target="../notesSlides/notesSlide176.xml"/><Relationship Id="rId7" Type="http://schemas.openxmlformats.org/officeDocument/2006/relationships/image" Target="../media/image331.wmf"/><Relationship Id="rId12" Type="http://schemas.openxmlformats.org/officeDocument/2006/relationships/oleObject" Target="../embeddings/oleObject23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96.vml"/><Relationship Id="rId6" Type="http://schemas.openxmlformats.org/officeDocument/2006/relationships/oleObject" Target="../embeddings/oleObject228.bin"/><Relationship Id="rId11" Type="http://schemas.openxmlformats.org/officeDocument/2006/relationships/image" Target="../media/image333.wmf"/><Relationship Id="rId5" Type="http://schemas.openxmlformats.org/officeDocument/2006/relationships/image" Target="../media/image330.wmf"/><Relationship Id="rId10" Type="http://schemas.openxmlformats.org/officeDocument/2006/relationships/oleObject" Target="../embeddings/oleObject230.bin"/><Relationship Id="rId4" Type="http://schemas.openxmlformats.org/officeDocument/2006/relationships/oleObject" Target="../embeddings/oleObject227.bin"/><Relationship Id="rId9" Type="http://schemas.openxmlformats.org/officeDocument/2006/relationships/image" Target="../media/image332.wmf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7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97.vml"/><Relationship Id="rId5" Type="http://schemas.openxmlformats.org/officeDocument/2006/relationships/image" Target="../media/image335.wmf"/><Relationship Id="rId4" Type="http://schemas.openxmlformats.org/officeDocument/2006/relationships/oleObject" Target="../embeddings/oleObject232.bin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13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jpe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37.jpe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8.jpe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13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jpe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38.jpeg"/></Relationships>
</file>

<file path=ppt/slides/_rels/slide1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1.wmf"/><Relationship Id="rId3" Type="http://schemas.openxmlformats.org/officeDocument/2006/relationships/notesSlide" Target="../notesSlides/notesSlide182.xml"/><Relationship Id="rId7" Type="http://schemas.openxmlformats.org/officeDocument/2006/relationships/oleObject" Target="../embeddings/oleObject234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98.vml"/><Relationship Id="rId6" Type="http://schemas.openxmlformats.org/officeDocument/2006/relationships/image" Target="../media/image340.wmf"/><Relationship Id="rId5" Type="http://schemas.openxmlformats.org/officeDocument/2006/relationships/oleObject" Target="../embeddings/oleObject233.bin"/><Relationship Id="rId4" Type="http://schemas.openxmlformats.org/officeDocument/2006/relationships/image" Target="../media/image342.pn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3.xml"/><Relationship Id="rId7" Type="http://schemas.openxmlformats.org/officeDocument/2006/relationships/image" Target="../media/image343.wmf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99.vml"/><Relationship Id="rId6" Type="http://schemas.openxmlformats.org/officeDocument/2006/relationships/oleObject" Target="../embeddings/oleObject235.bin"/><Relationship Id="rId5" Type="http://schemas.openxmlformats.org/officeDocument/2006/relationships/image" Target="../media/image345.jpeg"/><Relationship Id="rId4" Type="http://schemas.openxmlformats.org/officeDocument/2006/relationships/image" Target="../media/image344.jpe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png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7.png"/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17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6.xml"/><Relationship Id="rId7" Type="http://schemas.openxmlformats.org/officeDocument/2006/relationships/image" Target="../media/image349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00.vml"/><Relationship Id="rId6" Type="http://schemas.openxmlformats.org/officeDocument/2006/relationships/oleObject" Target="../embeddings/oleObject237.bin"/><Relationship Id="rId5" Type="http://schemas.openxmlformats.org/officeDocument/2006/relationships/image" Target="../media/image348.wmf"/><Relationship Id="rId4" Type="http://schemas.openxmlformats.org/officeDocument/2006/relationships/oleObject" Target="../embeddings/oleObject236.bin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7.xml"/><Relationship Id="rId7" Type="http://schemas.openxmlformats.org/officeDocument/2006/relationships/image" Target="../media/image351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01.vml"/><Relationship Id="rId6" Type="http://schemas.openxmlformats.org/officeDocument/2006/relationships/oleObject" Target="../embeddings/oleObject239.bin"/><Relationship Id="rId5" Type="http://schemas.openxmlformats.org/officeDocument/2006/relationships/image" Target="../media/image350.wmf"/><Relationship Id="rId4" Type="http://schemas.openxmlformats.org/officeDocument/2006/relationships/oleObject" Target="../embeddings/oleObject238.bin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8.xml"/><Relationship Id="rId7" Type="http://schemas.openxmlformats.org/officeDocument/2006/relationships/image" Target="../media/image353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02.vml"/><Relationship Id="rId6" Type="http://schemas.openxmlformats.org/officeDocument/2006/relationships/oleObject" Target="../embeddings/oleObject241.bin"/><Relationship Id="rId5" Type="http://schemas.openxmlformats.org/officeDocument/2006/relationships/image" Target="../media/image352.wmf"/><Relationship Id="rId4" Type="http://schemas.openxmlformats.org/officeDocument/2006/relationships/oleObject" Target="../embeddings/oleObject240.bin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9.xml"/><Relationship Id="rId7" Type="http://schemas.openxmlformats.org/officeDocument/2006/relationships/image" Target="../media/image355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03.vml"/><Relationship Id="rId6" Type="http://schemas.openxmlformats.org/officeDocument/2006/relationships/oleObject" Target="../embeddings/oleObject243.bin"/><Relationship Id="rId5" Type="http://schemas.openxmlformats.org/officeDocument/2006/relationships/image" Target="../media/image354.wmf"/><Relationship Id="rId4" Type="http://schemas.openxmlformats.org/officeDocument/2006/relationships/oleObject" Target="../embeddings/oleObject242.bin"/></Relationships>
</file>

<file path=ppt/slides/_rels/slide20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6.bin"/><Relationship Id="rId3" Type="http://schemas.openxmlformats.org/officeDocument/2006/relationships/notesSlide" Target="../notesSlides/notesSlide190.xml"/><Relationship Id="rId7" Type="http://schemas.openxmlformats.org/officeDocument/2006/relationships/image" Target="../media/image357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04.vml"/><Relationship Id="rId6" Type="http://schemas.openxmlformats.org/officeDocument/2006/relationships/oleObject" Target="../embeddings/oleObject245.bin"/><Relationship Id="rId5" Type="http://schemas.openxmlformats.org/officeDocument/2006/relationships/image" Target="../media/image356.wmf"/><Relationship Id="rId4" Type="http://schemas.openxmlformats.org/officeDocument/2006/relationships/oleObject" Target="../embeddings/oleObject244.bin"/><Relationship Id="rId9" Type="http://schemas.openxmlformats.org/officeDocument/2006/relationships/image" Target="../media/image358.wmf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13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9.png"/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60.png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3.xml"/><Relationship Id="rId7" Type="http://schemas.openxmlformats.org/officeDocument/2006/relationships/image" Target="../media/image362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05.vml"/><Relationship Id="rId6" Type="http://schemas.openxmlformats.org/officeDocument/2006/relationships/oleObject" Target="../embeddings/oleObject248.bin"/><Relationship Id="rId5" Type="http://schemas.openxmlformats.org/officeDocument/2006/relationships/image" Target="../media/image361.wmf"/><Relationship Id="rId4" Type="http://schemas.openxmlformats.org/officeDocument/2006/relationships/oleObject" Target="../embeddings/oleObject247.bin"/></Relationships>
</file>

<file path=ppt/slides/_rels/slide20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1.bin"/><Relationship Id="rId13" Type="http://schemas.openxmlformats.org/officeDocument/2006/relationships/image" Target="../media/image367.wmf"/><Relationship Id="rId3" Type="http://schemas.openxmlformats.org/officeDocument/2006/relationships/notesSlide" Target="../notesSlides/notesSlide194.xml"/><Relationship Id="rId7" Type="http://schemas.openxmlformats.org/officeDocument/2006/relationships/image" Target="../media/image364.wmf"/><Relationship Id="rId12" Type="http://schemas.openxmlformats.org/officeDocument/2006/relationships/oleObject" Target="../embeddings/oleObject25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06.vml"/><Relationship Id="rId6" Type="http://schemas.openxmlformats.org/officeDocument/2006/relationships/oleObject" Target="../embeddings/oleObject250.bin"/><Relationship Id="rId11" Type="http://schemas.openxmlformats.org/officeDocument/2006/relationships/image" Target="../media/image366.wmf"/><Relationship Id="rId5" Type="http://schemas.openxmlformats.org/officeDocument/2006/relationships/image" Target="../media/image363.wmf"/><Relationship Id="rId10" Type="http://schemas.openxmlformats.org/officeDocument/2006/relationships/oleObject" Target="../embeddings/oleObject252.bin"/><Relationship Id="rId4" Type="http://schemas.openxmlformats.org/officeDocument/2006/relationships/oleObject" Target="../embeddings/oleObject249.bin"/><Relationship Id="rId9" Type="http://schemas.openxmlformats.org/officeDocument/2006/relationships/image" Target="../media/image365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5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07.vml"/><Relationship Id="rId5" Type="http://schemas.openxmlformats.org/officeDocument/2006/relationships/image" Target="../media/image368.wmf"/><Relationship Id="rId4" Type="http://schemas.openxmlformats.org/officeDocument/2006/relationships/oleObject" Target="../embeddings/oleObject254.bin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6.xml"/><Relationship Id="rId7" Type="http://schemas.openxmlformats.org/officeDocument/2006/relationships/image" Target="../media/image370.w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08.vml"/><Relationship Id="rId6" Type="http://schemas.openxmlformats.org/officeDocument/2006/relationships/oleObject" Target="../embeddings/oleObject256.bin"/><Relationship Id="rId5" Type="http://schemas.openxmlformats.org/officeDocument/2006/relationships/image" Target="../media/image369.wmf"/><Relationship Id="rId4" Type="http://schemas.openxmlformats.org/officeDocument/2006/relationships/oleObject" Target="../embeddings/oleObject255.bin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1.jpeg"/><Relationship Id="rId2" Type="http://schemas.openxmlformats.org/officeDocument/2006/relationships/notesSlide" Target="../notesSlides/notesSlide19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2.jpeg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3.jpeg"/><Relationship Id="rId2" Type="http://schemas.openxmlformats.org/officeDocument/2006/relationships/notesSlide" Target="../notesSlides/notesSlide198.xml"/><Relationship Id="rId1" Type="http://schemas.openxmlformats.org/officeDocument/2006/relationships/slideLayout" Target="../slideLayouts/slideLayout13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4.jpeg"/><Relationship Id="rId2" Type="http://schemas.openxmlformats.org/officeDocument/2006/relationships/notesSlide" Target="../notesSlides/notesSlide199.xml"/><Relationship Id="rId1" Type="http://schemas.openxmlformats.org/officeDocument/2006/relationships/slideLayout" Target="../slideLayouts/slideLayout17.xml"/></Relationships>
</file>

<file path=ppt/slides/_rels/slide2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9.bin"/><Relationship Id="rId3" Type="http://schemas.openxmlformats.org/officeDocument/2006/relationships/notesSlide" Target="../notesSlides/notesSlide200.xml"/><Relationship Id="rId7" Type="http://schemas.openxmlformats.org/officeDocument/2006/relationships/image" Target="../media/image376.w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09.vml"/><Relationship Id="rId6" Type="http://schemas.openxmlformats.org/officeDocument/2006/relationships/oleObject" Target="../embeddings/oleObject258.bin"/><Relationship Id="rId11" Type="http://schemas.openxmlformats.org/officeDocument/2006/relationships/image" Target="../media/image378.wmf"/><Relationship Id="rId5" Type="http://schemas.openxmlformats.org/officeDocument/2006/relationships/image" Target="../media/image375.wmf"/><Relationship Id="rId10" Type="http://schemas.openxmlformats.org/officeDocument/2006/relationships/oleObject" Target="../embeddings/oleObject260.bin"/><Relationship Id="rId4" Type="http://schemas.openxmlformats.org/officeDocument/2006/relationships/oleObject" Target="../embeddings/oleObject257.bin"/><Relationship Id="rId9" Type="http://schemas.openxmlformats.org/officeDocument/2006/relationships/image" Target="../media/image377.wmf"/></Relationships>
</file>

<file path=ppt/slides/_rels/slide2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3.bin"/><Relationship Id="rId3" Type="http://schemas.openxmlformats.org/officeDocument/2006/relationships/notesSlide" Target="../notesSlides/notesSlide201.xml"/><Relationship Id="rId7" Type="http://schemas.openxmlformats.org/officeDocument/2006/relationships/image" Target="../media/image380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10.vml"/><Relationship Id="rId6" Type="http://schemas.openxmlformats.org/officeDocument/2006/relationships/oleObject" Target="../embeddings/oleObject262.bin"/><Relationship Id="rId5" Type="http://schemas.openxmlformats.org/officeDocument/2006/relationships/image" Target="../media/image379.wmf"/><Relationship Id="rId4" Type="http://schemas.openxmlformats.org/officeDocument/2006/relationships/oleObject" Target="../embeddings/oleObject261.bin"/><Relationship Id="rId9" Type="http://schemas.openxmlformats.org/officeDocument/2006/relationships/image" Target="../media/image381.wmf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2.xml"/><Relationship Id="rId7" Type="http://schemas.openxmlformats.org/officeDocument/2006/relationships/image" Target="../media/image383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11.vml"/><Relationship Id="rId6" Type="http://schemas.openxmlformats.org/officeDocument/2006/relationships/oleObject" Target="../embeddings/oleObject265.bin"/><Relationship Id="rId5" Type="http://schemas.openxmlformats.org/officeDocument/2006/relationships/image" Target="../media/image382.wmf"/><Relationship Id="rId4" Type="http://schemas.openxmlformats.org/officeDocument/2006/relationships/oleObject" Target="../embeddings/oleObject264.bin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3.xml"/><Relationship Id="rId1" Type="http://schemas.openxmlformats.org/officeDocument/2006/relationships/slideLayout" Target="../slideLayouts/slideLayout12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4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8.bin"/><Relationship Id="rId3" Type="http://schemas.openxmlformats.org/officeDocument/2006/relationships/notesSlide" Target="../notesSlides/notesSlide205.xml"/><Relationship Id="rId7" Type="http://schemas.openxmlformats.org/officeDocument/2006/relationships/image" Target="../media/image385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12.vml"/><Relationship Id="rId6" Type="http://schemas.openxmlformats.org/officeDocument/2006/relationships/oleObject" Target="../embeddings/oleObject267.bin"/><Relationship Id="rId5" Type="http://schemas.openxmlformats.org/officeDocument/2006/relationships/image" Target="../media/image384.wmf"/><Relationship Id="rId4" Type="http://schemas.openxmlformats.org/officeDocument/2006/relationships/oleObject" Target="../embeddings/oleObject266.bin"/><Relationship Id="rId9" Type="http://schemas.openxmlformats.org/officeDocument/2006/relationships/image" Target="../media/image386.wmf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7.jpeg"/><Relationship Id="rId2" Type="http://schemas.openxmlformats.org/officeDocument/2006/relationships/notesSlide" Target="../notesSlides/notesSlide20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89.jpeg"/><Relationship Id="rId4" Type="http://schemas.openxmlformats.org/officeDocument/2006/relationships/image" Target="../media/image388.jpeg"/></Relationships>
</file>

<file path=ppt/slides/_rels/slide2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1.bin"/><Relationship Id="rId13" Type="http://schemas.openxmlformats.org/officeDocument/2006/relationships/image" Target="../media/image394.wmf"/><Relationship Id="rId3" Type="http://schemas.openxmlformats.org/officeDocument/2006/relationships/notesSlide" Target="../notesSlides/notesSlide207.xml"/><Relationship Id="rId7" Type="http://schemas.openxmlformats.org/officeDocument/2006/relationships/image" Target="../media/image391.wmf"/><Relationship Id="rId12" Type="http://schemas.openxmlformats.org/officeDocument/2006/relationships/oleObject" Target="../embeddings/oleObject27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13.vml"/><Relationship Id="rId6" Type="http://schemas.openxmlformats.org/officeDocument/2006/relationships/oleObject" Target="../embeddings/oleObject270.bin"/><Relationship Id="rId11" Type="http://schemas.openxmlformats.org/officeDocument/2006/relationships/image" Target="../media/image393.wmf"/><Relationship Id="rId5" Type="http://schemas.openxmlformats.org/officeDocument/2006/relationships/image" Target="../media/image390.wmf"/><Relationship Id="rId10" Type="http://schemas.openxmlformats.org/officeDocument/2006/relationships/oleObject" Target="../embeddings/oleObject272.bin"/><Relationship Id="rId4" Type="http://schemas.openxmlformats.org/officeDocument/2006/relationships/oleObject" Target="../embeddings/oleObject269.bin"/><Relationship Id="rId9" Type="http://schemas.openxmlformats.org/officeDocument/2006/relationships/image" Target="../media/image392.wmf"/></Relationships>
</file>

<file path=ppt/slides/_rels/slide2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6.bin"/><Relationship Id="rId3" Type="http://schemas.openxmlformats.org/officeDocument/2006/relationships/notesSlide" Target="../notesSlides/notesSlide208.xml"/><Relationship Id="rId7" Type="http://schemas.openxmlformats.org/officeDocument/2006/relationships/image" Target="../media/image396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14.vml"/><Relationship Id="rId6" Type="http://schemas.openxmlformats.org/officeDocument/2006/relationships/oleObject" Target="../embeddings/oleObject275.bin"/><Relationship Id="rId5" Type="http://schemas.openxmlformats.org/officeDocument/2006/relationships/image" Target="../media/image395.wmf"/><Relationship Id="rId4" Type="http://schemas.openxmlformats.org/officeDocument/2006/relationships/oleObject" Target="../embeddings/oleObject274.bin"/><Relationship Id="rId9" Type="http://schemas.openxmlformats.org/officeDocument/2006/relationships/image" Target="../media/image397.wmf"/></Relationships>
</file>

<file path=ppt/slides/_rels/slide2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9.bin"/><Relationship Id="rId3" Type="http://schemas.openxmlformats.org/officeDocument/2006/relationships/notesSlide" Target="../notesSlides/notesSlide209.xml"/><Relationship Id="rId7" Type="http://schemas.openxmlformats.org/officeDocument/2006/relationships/image" Target="../media/image399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15.vml"/><Relationship Id="rId6" Type="http://schemas.openxmlformats.org/officeDocument/2006/relationships/oleObject" Target="../embeddings/oleObject278.bin"/><Relationship Id="rId11" Type="http://schemas.openxmlformats.org/officeDocument/2006/relationships/image" Target="../media/image395.wmf"/><Relationship Id="rId5" Type="http://schemas.openxmlformats.org/officeDocument/2006/relationships/image" Target="../media/image398.wmf"/><Relationship Id="rId10" Type="http://schemas.openxmlformats.org/officeDocument/2006/relationships/oleObject" Target="../embeddings/oleObject280.bin"/><Relationship Id="rId4" Type="http://schemas.openxmlformats.org/officeDocument/2006/relationships/oleObject" Target="../embeddings/oleObject277.bin"/><Relationship Id="rId9" Type="http://schemas.openxmlformats.org/officeDocument/2006/relationships/image" Target="../media/image400.wmf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1.png"/><Relationship Id="rId2" Type="http://schemas.openxmlformats.org/officeDocument/2006/relationships/notesSlide" Target="../notesSlides/notesSlide210.xml"/><Relationship Id="rId1" Type="http://schemas.openxmlformats.org/officeDocument/2006/relationships/slideLayout" Target="../slideLayouts/slideLayout17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png"/><Relationship Id="rId2" Type="http://schemas.openxmlformats.org/officeDocument/2006/relationships/notesSlide" Target="../notesSlides/notesSlide211.xml"/><Relationship Id="rId1" Type="http://schemas.openxmlformats.org/officeDocument/2006/relationships/slideLayout" Target="../slideLayouts/slideLayout17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3.png"/><Relationship Id="rId2" Type="http://schemas.openxmlformats.org/officeDocument/2006/relationships/notesSlide" Target="../notesSlides/notesSlide212.xml"/><Relationship Id="rId1" Type="http://schemas.openxmlformats.org/officeDocument/2006/relationships/slideLayout" Target="../slideLayouts/slideLayout17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3.xml"/><Relationship Id="rId7" Type="http://schemas.openxmlformats.org/officeDocument/2006/relationships/image" Target="../media/image405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16.vml"/><Relationship Id="rId6" Type="http://schemas.openxmlformats.org/officeDocument/2006/relationships/oleObject" Target="../embeddings/oleObject282.bin"/><Relationship Id="rId5" Type="http://schemas.openxmlformats.org/officeDocument/2006/relationships/image" Target="../media/image404.wmf"/><Relationship Id="rId4" Type="http://schemas.openxmlformats.org/officeDocument/2006/relationships/oleObject" Target="../embeddings/oleObject281.bin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6.jpeg"/><Relationship Id="rId2" Type="http://schemas.openxmlformats.org/officeDocument/2006/relationships/notesSlide" Target="../notesSlides/notesSlide21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0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5.bin"/><Relationship Id="rId3" Type="http://schemas.openxmlformats.org/officeDocument/2006/relationships/notesSlide" Target="../notesSlides/notesSlide215.xml"/><Relationship Id="rId7" Type="http://schemas.openxmlformats.org/officeDocument/2006/relationships/image" Target="../media/image409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17.vml"/><Relationship Id="rId6" Type="http://schemas.openxmlformats.org/officeDocument/2006/relationships/oleObject" Target="../embeddings/oleObject284.bin"/><Relationship Id="rId5" Type="http://schemas.openxmlformats.org/officeDocument/2006/relationships/image" Target="../media/image408.wmf"/><Relationship Id="rId4" Type="http://schemas.openxmlformats.org/officeDocument/2006/relationships/oleObject" Target="../embeddings/oleObject283.bin"/><Relationship Id="rId9" Type="http://schemas.openxmlformats.org/officeDocument/2006/relationships/image" Target="../media/image410.wmf"/></Relationships>
</file>

<file path=ppt/slides/_rels/slide2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8.bin"/><Relationship Id="rId3" Type="http://schemas.openxmlformats.org/officeDocument/2006/relationships/notesSlide" Target="../notesSlides/notesSlide216.xml"/><Relationship Id="rId7" Type="http://schemas.openxmlformats.org/officeDocument/2006/relationships/image" Target="../media/image412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18.vml"/><Relationship Id="rId6" Type="http://schemas.openxmlformats.org/officeDocument/2006/relationships/oleObject" Target="../embeddings/oleObject287.bin"/><Relationship Id="rId5" Type="http://schemas.openxmlformats.org/officeDocument/2006/relationships/image" Target="../media/image411.wmf"/><Relationship Id="rId4" Type="http://schemas.openxmlformats.org/officeDocument/2006/relationships/oleObject" Target="../embeddings/oleObject286.bin"/><Relationship Id="rId9" Type="http://schemas.openxmlformats.org/officeDocument/2006/relationships/image" Target="../media/image413.wmf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7.xml"/><Relationship Id="rId1" Type="http://schemas.openxmlformats.org/officeDocument/2006/relationships/slideLayout" Target="../slideLayouts/slideLayout13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4.jpeg"/><Relationship Id="rId2" Type="http://schemas.openxmlformats.org/officeDocument/2006/relationships/notesSlide" Target="../notesSlides/notesSlide2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5.jpeg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6.jpeg"/><Relationship Id="rId2" Type="http://schemas.openxmlformats.org/officeDocument/2006/relationships/notesSlide" Target="../notesSlides/notesSlide219.xml"/><Relationship Id="rId1" Type="http://schemas.openxmlformats.org/officeDocument/2006/relationships/slideLayout" Target="../slideLayouts/slideLayout1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0.xml"/><Relationship Id="rId1" Type="http://schemas.openxmlformats.org/officeDocument/2006/relationships/slideLayout" Target="../slideLayouts/slideLayout13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7.png"/><Relationship Id="rId2" Type="http://schemas.openxmlformats.org/officeDocument/2006/relationships/notesSlide" Target="../notesSlides/notesSlide221.xml"/><Relationship Id="rId1" Type="http://schemas.openxmlformats.org/officeDocument/2006/relationships/slideLayout" Target="../slideLayouts/slideLayout25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8.jpeg"/><Relationship Id="rId2" Type="http://schemas.openxmlformats.org/officeDocument/2006/relationships/notesSlide" Target="../notesSlides/notesSlide22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9.jpeg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3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19.vml"/><Relationship Id="rId5" Type="http://schemas.openxmlformats.org/officeDocument/2006/relationships/image" Target="../media/image420.wmf"/><Relationship Id="rId4" Type="http://schemas.openxmlformats.org/officeDocument/2006/relationships/oleObject" Target="../embeddings/oleObject289.bin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4.xml"/><Relationship Id="rId7" Type="http://schemas.openxmlformats.org/officeDocument/2006/relationships/image" Target="../media/image422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20.vml"/><Relationship Id="rId6" Type="http://schemas.openxmlformats.org/officeDocument/2006/relationships/oleObject" Target="../embeddings/oleObject291.bin"/><Relationship Id="rId5" Type="http://schemas.openxmlformats.org/officeDocument/2006/relationships/image" Target="../media/image421.wmf"/><Relationship Id="rId4" Type="http://schemas.openxmlformats.org/officeDocument/2006/relationships/oleObject" Target="../embeddings/oleObject290.bin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5.xml"/><Relationship Id="rId7" Type="http://schemas.openxmlformats.org/officeDocument/2006/relationships/image" Target="../media/image424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21.vml"/><Relationship Id="rId6" Type="http://schemas.openxmlformats.org/officeDocument/2006/relationships/oleObject" Target="../embeddings/oleObject293.bin"/><Relationship Id="rId5" Type="http://schemas.openxmlformats.org/officeDocument/2006/relationships/image" Target="../media/image423.wmf"/><Relationship Id="rId4" Type="http://schemas.openxmlformats.org/officeDocument/2006/relationships/oleObject" Target="../embeddings/oleObject292.bin"/></Relationships>
</file>

<file path=ppt/slides/_rels/slide2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6.wmf"/><Relationship Id="rId3" Type="http://schemas.openxmlformats.org/officeDocument/2006/relationships/notesSlide" Target="../notesSlides/notesSlide226.xml"/><Relationship Id="rId7" Type="http://schemas.openxmlformats.org/officeDocument/2006/relationships/oleObject" Target="../embeddings/oleObject29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22.vml"/><Relationship Id="rId6" Type="http://schemas.openxmlformats.org/officeDocument/2006/relationships/image" Target="../media/image425.wmf"/><Relationship Id="rId5" Type="http://schemas.openxmlformats.org/officeDocument/2006/relationships/oleObject" Target="../embeddings/oleObject294.bin"/><Relationship Id="rId10" Type="http://schemas.openxmlformats.org/officeDocument/2006/relationships/image" Target="../media/image427.wmf"/><Relationship Id="rId4" Type="http://schemas.openxmlformats.org/officeDocument/2006/relationships/image" Target="../media/image428.png"/><Relationship Id="rId9" Type="http://schemas.openxmlformats.org/officeDocument/2006/relationships/oleObject" Target="../embeddings/oleObject296.bin"/></Relationships>
</file>

<file path=ppt/slides/_rels/slide2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9.bin"/><Relationship Id="rId3" Type="http://schemas.openxmlformats.org/officeDocument/2006/relationships/notesSlide" Target="../notesSlides/notesSlide227.xml"/><Relationship Id="rId7" Type="http://schemas.openxmlformats.org/officeDocument/2006/relationships/image" Target="../media/image430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23.vml"/><Relationship Id="rId6" Type="http://schemas.openxmlformats.org/officeDocument/2006/relationships/oleObject" Target="../embeddings/oleObject298.bin"/><Relationship Id="rId5" Type="http://schemas.openxmlformats.org/officeDocument/2006/relationships/image" Target="../media/image429.wmf"/><Relationship Id="rId4" Type="http://schemas.openxmlformats.org/officeDocument/2006/relationships/oleObject" Target="../embeddings/oleObject297.bin"/><Relationship Id="rId9" Type="http://schemas.openxmlformats.org/officeDocument/2006/relationships/image" Target="../media/image431.wmf"/></Relationships>
</file>

<file path=ppt/slides/_rels/slide2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3.wmf"/><Relationship Id="rId13" Type="http://schemas.openxmlformats.org/officeDocument/2006/relationships/oleObject" Target="../embeddings/oleObject304.bin"/><Relationship Id="rId3" Type="http://schemas.openxmlformats.org/officeDocument/2006/relationships/notesSlide" Target="../notesSlides/notesSlide228.xml"/><Relationship Id="rId7" Type="http://schemas.openxmlformats.org/officeDocument/2006/relationships/oleObject" Target="../embeddings/oleObject301.bin"/><Relationship Id="rId12" Type="http://schemas.openxmlformats.org/officeDocument/2006/relationships/image" Target="../media/image435.wmf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24.vml"/><Relationship Id="rId6" Type="http://schemas.openxmlformats.org/officeDocument/2006/relationships/image" Target="../media/image432.wmf"/><Relationship Id="rId11" Type="http://schemas.openxmlformats.org/officeDocument/2006/relationships/oleObject" Target="../embeddings/oleObject303.bin"/><Relationship Id="rId5" Type="http://schemas.openxmlformats.org/officeDocument/2006/relationships/oleObject" Target="../embeddings/oleObject300.bin"/><Relationship Id="rId10" Type="http://schemas.openxmlformats.org/officeDocument/2006/relationships/image" Target="../media/image434.wmf"/><Relationship Id="rId4" Type="http://schemas.openxmlformats.org/officeDocument/2006/relationships/image" Target="../media/image437.png"/><Relationship Id="rId9" Type="http://schemas.openxmlformats.org/officeDocument/2006/relationships/oleObject" Target="../embeddings/oleObject302.bin"/><Relationship Id="rId14" Type="http://schemas.openxmlformats.org/officeDocument/2006/relationships/image" Target="../media/image436.wmf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9.xml"/><Relationship Id="rId7" Type="http://schemas.openxmlformats.org/officeDocument/2006/relationships/image" Target="../media/image439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25.vml"/><Relationship Id="rId6" Type="http://schemas.openxmlformats.org/officeDocument/2006/relationships/oleObject" Target="../embeddings/oleObject306.bin"/><Relationship Id="rId5" Type="http://schemas.openxmlformats.org/officeDocument/2006/relationships/image" Target="../media/image438.wmf"/><Relationship Id="rId4" Type="http://schemas.openxmlformats.org/officeDocument/2006/relationships/oleObject" Target="../embeddings/oleObject305.bin"/></Relationships>
</file>

<file path=ppt/slides/_rels/slide2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9.bin"/><Relationship Id="rId3" Type="http://schemas.openxmlformats.org/officeDocument/2006/relationships/notesSlide" Target="../notesSlides/notesSlide230.xml"/><Relationship Id="rId7" Type="http://schemas.openxmlformats.org/officeDocument/2006/relationships/image" Target="../media/image441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26.vml"/><Relationship Id="rId6" Type="http://schemas.openxmlformats.org/officeDocument/2006/relationships/oleObject" Target="../embeddings/oleObject308.bin"/><Relationship Id="rId5" Type="http://schemas.openxmlformats.org/officeDocument/2006/relationships/image" Target="../media/image440.wmf"/><Relationship Id="rId4" Type="http://schemas.openxmlformats.org/officeDocument/2006/relationships/oleObject" Target="../embeddings/oleObject307.bin"/><Relationship Id="rId9" Type="http://schemas.openxmlformats.org/officeDocument/2006/relationships/image" Target="../media/image442.wmf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1.xml"/><Relationship Id="rId7" Type="http://schemas.openxmlformats.org/officeDocument/2006/relationships/image" Target="../media/image444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27.vml"/><Relationship Id="rId6" Type="http://schemas.openxmlformats.org/officeDocument/2006/relationships/oleObject" Target="../embeddings/oleObject311.bin"/><Relationship Id="rId5" Type="http://schemas.openxmlformats.org/officeDocument/2006/relationships/image" Target="../media/image443.wmf"/><Relationship Id="rId4" Type="http://schemas.openxmlformats.org/officeDocument/2006/relationships/oleObject" Target="../embeddings/oleObject310.bin"/></Relationships>
</file>

<file path=ppt/slides/_rels/slide2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4.bin"/><Relationship Id="rId13" Type="http://schemas.openxmlformats.org/officeDocument/2006/relationships/image" Target="../media/image449.wmf"/><Relationship Id="rId3" Type="http://schemas.openxmlformats.org/officeDocument/2006/relationships/notesSlide" Target="../notesSlides/notesSlide232.xml"/><Relationship Id="rId7" Type="http://schemas.openxmlformats.org/officeDocument/2006/relationships/image" Target="../media/image446.wmf"/><Relationship Id="rId12" Type="http://schemas.openxmlformats.org/officeDocument/2006/relationships/oleObject" Target="../embeddings/oleObject31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28.vml"/><Relationship Id="rId6" Type="http://schemas.openxmlformats.org/officeDocument/2006/relationships/oleObject" Target="../embeddings/oleObject313.bin"/><Relationship Id="rId11" Type="http://schemas.openxmlformats.org/officeDocument/2006/relationships/image" Target="../media/image448.wmf"/><Relationship Id="rId5" Type="http://schemas.openxmlformats.org/officeDocument/2006/relationships/image" Target="../media/image445.wmf"/><Relationship Id="rId15" Type="http://schemas.openxmlformats.org/officeDocument/2006/relationships/image" Target="../media/image450.wmf"/><Relationship Id="rId10" Type="http://schemas.openxmlformats.org/officeDocument/2006/relationships/oleObject" Target="../embeddings/oleObject315.bin"/><Relationship Id="rId4" Type="http://schemas.openxmlformats.org/officeDocument/2006/relationships/oleObject" Target="../embeddings/oleObject312.bin"/><Relationship Id="rId9" Type="http://schemas.openxmlformats.org/officeDocument/2006/relationships/image" Target="../media/image447.wmf"/><Relationship Id="rId14" Type="http://schemas.openxmlformats.org/officeDocument/2006/relationships/oleObject" Target="../embeddings/oleObject317.bin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3.xml"/><Relationship Id="rId1" Type="http://schemas.openxmlformats.org/officeDocument/2006/relationships/slideLayout" Target="../slideLayouts/slideLayout12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1.jpeg"/><Relationship Id="rId2" Type="http://schemas.openxmlformats.org/officeDocument/2006/relationships/notesSlide" Target="../notesSlides/notesSlide23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53.png"/><Relationship Id="rId4" Type="http://schemas.openxmlformats.org/officeDocument/2006/relationships/image" Target="../media/image452.jpeg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4.png"/><Relationship Id="rId2" Type="http://schemas.openxmlformats.org/officeDocument/2006/relationships/notesSlide" Target="../notesSlides/notesSlide236.xml"/><Relationship Id="rId1" Type="http://schemas.openxmlformats.org/officeDocument/2006/relationships/slideLayout" Target="../slideLayouts/slideLayout17.xml"/></Relationships>
</file>

<file path=ppt/slides/_rels/slide25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0.bin"/><Relationship Id="rId13" Type="http://schemas.openxmlformats.org/officeDocument/2006/relationships/image" Target="../media/image459.wmf"/><Relationship Id="rId3" Type="http://schemas.openxmlformats.org/officeDocument/2006/relationships/notesSlide" Target="../notesSlides/notesSlide237.xml"/><Relationship Id="rId7" Type="http://schemas.openxmlformats.org/officeDocument/2006/relationships/image" Target="../media/image456.wmf"/><Relationship Id="rId12" Type="http://schemas.openxmlformats.org/officeDocument/2006/relationships/oleObject" Target="../embeddings/oleObject322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29.vml"/><Relationship Id="rId6" Type="http://schemas.openxmlformats.org/officeDocument/2006/relationships/oleObject" Target="../embeddings/oleObject319.bin"/><Relationship Id="rId11" Type="http://schemas.openxmlformats.org/officeDocument/2006/relationships/image" Target="../media/image458.wmf"/><Relationship Id="rId5" Type="http://schemas.openxmlformats.org/officeDocument/2006/relationships/image" Target="../media/image455.wmf"/><Relationship Id="rId15" Type="http://schemas.openxmlformats.org/officeDocument/2006/relationships/image" Target="../media/image460.wmf"/><Relationship Id="rId10" Type="http://schemas.openxmlformats.org/officeDocument/2006/relationships/oleObject" Target="../embeddings/oleObject321.bin"/><Relationship Id="rId4" Type="http://schemas.openxmlformats.org/officeDocument/2006/relationships/oleObject" Target="../embeddings/oleObject318.bin"/><Relationship Id="rId9" Type="http://schemas.openxmlformats.org/officeDocument/2006/relationships/image" Target="../media/image457.wmf"/><Relationship Id="rId14" Type="http://schemas.openxmlformats.org/officeDocument/2006/relationships/oleObject" Target="../embeddings/oleObject323.bin"/></Relationships>
</file>

<file path=ppt/slides/_rels/slide25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6.bin"/><Relationship Id="rId13" Type="http://schemas.openxmlformats.org/officeDocument/2006/relationships/image" Target="../media/image465.wmf"/><Relationship Id="rId3" Type="http://schemas.openxmlformats.org/officeDocument/2006/relationships/notesSlide" Target="../notesSlides/notesSlide238.xml"/><Relationship Id="rId7" Type="http://schemas.openxmlformats.org/officeDocument/2006/relationships/image" Target="../media/image462.wmf"/><Relationship Id="rId12" Type="http://schemas.openxmlformats.org/officeDocument/2006/relationships/oleObject" Target="../embeddings/oleObject328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30.vml"/><Relationship Id="rId6" Type="http://schemas.openxmlformats.org/officeDocument/2006/relationships/oleObject" Target="../embeddings/oleObject325.bin"/><Relationship Id="rId11" Type="http://schemas.openxmlformats.org/officeDocument/2006/relationships/image" Target="../media/image464.wmf"/><Relationship Id="rId5" Type="http://schemas.openxmlformats.org/officeDocument/2006/relationships/image" Target="../media/image461.wmf"/><Relationship Id="rId10" Type="http://schemas.openxmlformats.org/officeDocument/2006/relationships/oleObject" Target="../embeddings/oleObject327.bin"/><Relationship Id="rId4" Type="http://schemas.openxmlformats.org/officeDocument/2006/relationships/oleObject" Target="../embeddings/oleObject324.bin"/><Relationship Id="rId9" Type="http://schemas.openxmlformats.org/officeDocument/2006/relationships/image" Target="../media/image463.wmf"/><Relationship Id="rId14" Type="http://schemas.openxmlformats.org/officeDocument/2006/relationships/image" Target="../media/image466.png"/></Relationships>
</file>

<file path=ppt/slides/_rels/slide2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1.bin"/><Relationship Id="rId3" Type="http://schemas.openxmlformats.org/officeDocument/2006/relationships/notesSlide" Target="../notesSlides/notesSlide239.xml"/><Relationship Id="rId7" Type="http://schemas.openxmlformats.org/officeDocument/2006/relationships/image" Target="../media/image468.wmf"/><Relationship Id="rId12" Type="http://schemas.openxmlformats.org/officeDocument/2006/relationships/image" Target="../media/image466.png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31.vml"/><Relationship Id="rId6" Type="http://schemas.openxmlformats.org/officeDocument/2006/relationships/oleObject" Target="../embeddings/oleObject330.bin"/><Relationship Id="rId11" Type="http://schemas.openxmlformats.org/officeDocument/2006/relationships/image" Target="../media/image470.wmf"/><Relationship Id="rId5" Type="http://schemas.openxmlformats.org/officeDocument/2006/relationships/image" Target="../media/image467.wmf"/><Relationship Id="rId10" Type="http://schemas.openxmlformats.org/officeDocument/2006/relationships/oleObject" Target="../embeddings/oleObject332.bin"/><Relationship Id="rId4" Type="http://schemas.openxmlformats.org/officeDocument/2006/relationships/oleObject" Target="../embeddings/oleObject329.bin"/><Relationship Id="rId9" Type="http://schemas.openxmlformats.org/officeDocument/2006/relationships/image" Target="../media/image469.wmf"/></Relationships>
</file>

<file path=ppt/slides/_rels/slide25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5.bin"/><Relationship Id="rId13" Type="http://schemas.openxmlformats.org/officeDocument/2006/relationships/image" Target="../media/image475.wmf"/><Relationship Id="rId3" Type="http://schemas.openxmlformats.org/officeDocument/2006/relationships/notesSlide" Target="../notesSlides/notesSlide240.xml"/><Relationship Id="rId7" Type="http://schemas.openxmlformats.org/officeDocument/2006/relationships/image" Target="../media/image472.wmf"/><Relationship Id="rId12" Type="http://schemas.openxmlformats.org/officeDocument/2006/relationships/oleObject" Target="../embeddings/oleObject337.bin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466.png"/><Relationship Id="rId1" Type="http://schemas.openxmlformats.org/officeDocument/2006/relationships/vmlDrawing" Target="../drawings/vmlDrawing132.vml"/><Relationship Id="rId6" Type="http://schemas.openxmlformats.org/officeDocument/2006/relationships/oleObject" Target="../embeddings/oleObject334.bin"/><Relationship Id="rId11" Type="http://schemas.openxmlformats.org/officeDocument/2006/relationships/image" Target="../media/image474.wmf"/><Relationship Id="rId5" Type="http://schemas.openxmlformats.org/officeDocument/2006/relationships/image" Target="../media/image471.wmf"/><Relationship Id="rId15" Type="http://schemas.openxmlformats.org/officeDocument/2006/relationships/image" Target="../media/image476.wmf"/><Relationship Id="rId10" Type="http://schemas.openxmlformats.org/officeDocument/2006/relationships/oleObject" Target="../embeddings/oleObject336.bin"/><Relationship Id="rId4" Type="http://schemas.openxmlformats.org/officeDocument/2006/relationships/oleObject" Target="../embeddings/oleObject333.bin"/><Relationship Id="rId9" Type="http://schemas.openxmlformats.org/officeDocument/2006/relationships/image" Target="../media/image473.wmf"/><Relationship Id="rId14" Type="http://schemas.openxmlformats.org/officeDocument/2006/relationships/oleObject" Target="../embeddings/oleObject338.bin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1.xml"/><Relationship Id="rId1" Type="http://schemas.openxmlformats.org/officeDocument/2006/relationships/slideLayout" Target="../slideLayouts/slideLayout17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2.xml"/><Relationship Id="rId1" Type="http://schemas.openxmlformats.org/officeDocument/2006/relationships/slideLayout" Target="../slideLayouts/slideLayout13.xml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3.xml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33.vml"/><Relationship Id="rId5" Type="http://schemas.openxmlformats.org/officeDocument/2006/relationships/image" Target="../media/image458.wmf"/><Relationship Id="rId4" Type="http://schemas.openxmlformats.org/officeDocument/2006/relationships/oleObject" Target="../embeddings/oleObject339.bin"/></Relationships>
</file>

<file path=ppt/slides/_rels/slide25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2.bin"/><Relationship Id="rId13" Type="http://schemas.openxmlformats.org/officeDocument/2006/relationships/image" Target="../media/image481.wmf"/><Relationship Id="rId3" Type="http://schemas.openxmlformats.org/officeDocument/2006/relationships/notesSlide" Target="../notesSlides/notesSlide244.xml"/><Relationship Id="rId7" Type="http://schemas.openxmlformats.org/officeDocument/2006/relationships/image" Target="../media/image478.wmf"/><Relationship Id="rId12" Type="http://schemas.openxmlformats.org/officeDocument/2006/relationships/oleObject" Target="../embeddings/oleObject34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34.vml"/><Relationship Id="rId6" Type="http://schemas.openxmlformats.org/officeDocument/2006/relationships/oleObject" Target="../embeddings/oleObject341.bin"/><Relationship Id="rId11" Type="http://schemas.openxmlformats.org/officeDocument/2006/relationships/image" Target="../media/image480.wmf"/><Relationship Id="rId5" Type="http://schemas.openxmlformats.org/officeDocument/2006/relationships/image" Target="../media/image477.wmf"/><Relationship Id="rId15" Type="http://schemas.openxmlformats.org/officeDocument/2006/relationships/image" Target="../media/image482.wmf"/><Relationship Id="rId10" Type="http://schemas.openxmlformats.org/officeDocument/2006/relationships/oleObject" Target="../embeddings/oleObject343.bin"/><Relationship Id="rId4" Type="http://schemas.openxmlformats.org/officeDocument/2006/relationships/oleObject" Target="../embeddings/oleObject340.bin"/><Relationship Id="rId9" Type="http://schemas.openxmlformats.org/officeDocument/2006/relationships/image" Target="../media/image479.wmf"/><Relationship Id="rId14" Type="http://schemas.openxmlformats.org/officeDocument/2006/relationships/oleObject" Target="../embeddings/oleObject345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jpeg"/><Relationship Id="rId5" Type="http://schemas.openxmlformats.org/officeDocument/2006/relationships/image" Target="../media/image14.wmf"/><Relationship Id="rId4" Type="http://schemas.openxmlformats.org/officeDocument/2006/relationships/oleObject" Target="../embeddings/oleObject2.bin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5.xml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35.vml"/><Relationship Id="rId5" Type="http://schemas.openxmlformats.org/officeDocument/2006/relationships/image" Target="../media/image483.wmf"/><Relationship Id="rId4" Type="http://schemas.openxmlformats.org/officeDocument/2006/relationships/oleObject" Target="file:///C:\Documents%20and%20Settings\Lorenz\Mes%20documents\A_Polytech\ORIGIN\UNTITLED.ORG!Plot1" TargetMode="Externa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4.jpeg"/><Relationship Id="rId2" Type="http://schemas.openxmlformats.org/officeDocument/2006/relationships/notesSlide" Target="../notesSlides/notesSlide24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85.jpeg"/></Relationships>
</file>

<file path=ppt/slides/_rels/slide2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8.png"/><Relationship Id="rId3" Type="http://schemas.openxmlformats.org/officeDocument/2006/relationships/notesSlide" Target="../notesSlides/notesSlide247.xml"/><Relationship Id="rId7" Type="http://schemas.openxmlformats.org/officeDocument/2006/relationships/image" Target="../media/image487.wmf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36.vml"/><Relationship Id="rId6" Type="http://schemas.openxmlformats.org/officeDocument/2006/relationships/oleObject" Target="../embeddings/oleObject347.bin"/><Relationship Id="rId5" Type="http://schemas.openxmlformats.org/officeDocument/2006/relationships/image" Target="../media/image486.wmf"/><Relationship Id="rId4" Type="http://schemas.openxmlformats.org/officeDocument/2006/relationships/oleObject" Target="../embeddings/oleObject346.bin"/></Relationships>
</file>

<file path=ppt/slides/_rels/slide26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0.bin"/><Relationship Id="rId13" Type="http://schemas.openxmlformats.org/officeDocument/2006/relationships/image" Target="../media/image493.wmf"/><Relationship Id="rId18" Type="http://schemas.openxmlformats.org/officeDocument/2006/relationships/oleObject" Target="../embeddings/oleObject355.bin"/><Relationship Id="rId3" Type="http://schemas.openxmlformats.org/officeDocument/2006/relationships/notesSlide" Target="../notesSlides/notesSlide248.xml"/><Relationship Id="rId7" Type="http://schemas.openxmlformats.org/officeDocument/2006/relationships/image" Target="../media/image490.wmf"/><Relationship Id="rId12" Type="http://schemas.openxmlformats.org/officeDocument/2006/relationships/oleObject" Target="../embeddings/oleObject352.bin"/><Relationship Id="rId17" Type="http://schemas.openxmlformats.org/officeDocument/2006/relationships/image" Target="../media/image495.wmf"/><Relationship Id="rId2" Type="http://schemas.openxmlformats.org/officeDocument/2006/relationships/slideLayout" Target="../slideLayouts/slideLayout15.xml"/><Relationship Id="rId16" Type="http://schemas.openxmlformats.org/officeDocument/2006/relationships/oleObject" Target="../embeddings/oleObject354.bin"/><Relationship Id="rId1" Type="http://schemas.openxmlformats.org/officeDocument/2006/relationships/vmlDrawing" Target="../drawings/vmlDrawing137.vml"/><Relationship Id="rId6" Type="http://schemas.openxmlformats.org/officeDocument/2006/relationships/oleObject" Target="../embeddings/oleObject349.bin"/><Relationship Id="rId11" Type="http://schemas.openxmlformats.org/officeDocument/2006/relationships/image" Target="../media/image492.wmf"/><Relationship Id="rId5" Type="http://schemas.openxmlformats.org/officeDocument/2006/relationships/image" Target="../media/image489.wmf"/><Relationship Id="rId15" Type="http://schemas.openxmlformats.org/officeDocument/2006/relationships/image" Target="../media/image494.wmf"/><Relationship Id="rId10" Type="http://schemas.openxmlformats.org/officeDocument/2006/relationships/oleObject" Target="../embeddings/oleObject351.bin"/><Relationship Id="rId19" Type="http://schemas.openxmlformats.org/officeDocument/2006/relationships/image" Target="../media/image496.wmf"/><Relationship Id="rId4" Type="http://schemas.openxmlformats.org/officeDocument/2006/relationships/oleObject" Target="../embeddings/oleObject348.bin"/><Relationship Id="rId9" Type="http://schemas.openxmlformats.org/officeDocument/2006/relationships/image" Target="../media/image491.wmf"/><Relationship Id="rId14" Type="http://schemas.openxmlformats.org/officeDocument/2006/relationships/oleObject" Target="../embeddings/oleObject353.bin"/></Relationships>
</file>

<file path=ppt/slides/_rels/slide26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8.bin"/><Relationship Id="rId3" Type="http://schemas.openxmlformats.org/officeDocument/2006/relationships/notesSlide" Target="../notesSlides/notesSlide249.xml"/><Relationship Id="rId7" Type="http://schemas.openxmlformats.org/officeDocument/2006/relationships/image" Target="../media/image498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38.vml"/><Relationship Id="rId6" Type="http://schemas.openxmlformats.org/officeDocument/2006/relationships/oleObject" Target="../embeddings/oleObject357.bin"/><Relationship Id="rId11" Type="http://schemas.openxmlformats.org/officeDocument/2006/relationships/image" Target="../media/image500.wmf"/><Relationship Id="rId5" Type="http://schemas.openxmlformats.org/officeDocument/2006/relationships/image" Target="../media/image497.wmf"/><Relationship Id="rId10" Type="http://schemas.openxmlformats.org/officeDocument/2006/relationships/oleObject" Target="../embeddings/oleObject359.bin"/><Relationship Id="rId4" Type="http://schemas.openxmlformats.org/officeDocument/2006/relationships/oleObject" Target="../embeddings/oleObject356.bin"/><Relationship Id="rId9" Type="http://schemas.openxmlformats.org/officeDocument/2006/relationships/image" Target="../media/image499.wmf"/></Relationships>
</file>

<file path=ppt/slides/_rels/slide2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2.wmf"/><Relationship Id="rId3" Type="http://schemas.openxmlformats.org/officeDocument/2006/relationships/notesSlide" Target="../notesSlides/notesSlide250.xml"/><Relationship Id="rId7" Type="http://schemas.openxmlformats.org/officeDocument/2006/relationships/oleObject" Target="../embeddings/oleObject361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39.vml"/><Relationship Id="rId6" Type="http://schemas.openxmlformats.org/officeDocument/2006/relationships/image" Target="../media/image501.wmf"/><Relationship Id="rId5" Type="http://schemas.openxmlformats.org/officeDocument/2006/relationships/oleObject" Target="../embeddings/oleObject360.bin"/><Relationship Id="rId10" Type="http://schemas.openxmlformats.org/officeDocument/2006/relationships/image" Target="../media/image503.wmf"/><Relationship Id="rId4" Type="http://schemas.openxmlformats.org/officeDocument/2006/relationships/image" Target="../media/image504.png"/><Relationship Id="rId9" Type="http://schemas.openxmlformats.org/officeDocument/2006/relationships/oleObject" Target="../embeddings/oleObject362.bin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5.jpeg"/><Relationship Id="rId2" Type="http://schemas.openxmlformats.org/officeDocument/2006/relationships/notesSlide" Target="../notesSlides/notesSlide25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06.jpeg"/></Relationships>
</file>

<file path=ppt/slides/_rels/slide26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5.bin"/><Relationship Id="rId3" Type="http://schemas.openxmlformats.org/officeDocument/2006/relationships/notesSlide" Target="../notesSlides/notesSlide252.xml"/><Relationship Id="rId7" Type="http://schemas.openxmlformats.org/officeDocument/2006/relationships/image" Target="../media/image508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40.vml"/><Relationship Id="rId6" Type="http://schemas.openxmlformats.org/officeDocument/2006/relationships/oleObject" Target="../embeddings/oleObject364.bin"/><Relationship Id="rId11" Type="http://schemas.openxmlformats.org/officeDocument/2006/relationships/image" Target="../media/image510.wmf"/><Relationship Id="rId5" Type="http://schemas.openxmlformats.org/officeDocument/2006/relationships/image" Target="../media/image507.wmf"/><Relationship Id="rId10" Type="http://schemas.openxmlformats.org/officeDocument/2006/relationships/oleObject" Target="../embeddings/oleObject366.bin"/><Relationship Id="rId4" Type="http://schemas.openxmlformats.org/officeDocument/2006/relationships/oleObject" Target="../embeddings/oleObject363.bin"/><Relationship Id="rId9" Type="http://schemas.openxmlformats.org/officeDocument/2006/relationships/image" Target="../media/image509.wmf"/></Relationships>
</file>

<file path=ppt/slides/_rels/slide26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9.bin"/><Relationship Id="rId3" Type="http://schemas.openxmlformats.org/officeDocument/2006/relationships/notesSlide" Target="../notesSlides/notesSlide253.xml"/><Relationship Id="rId7" Type="http://schemas.openxmlformats.org/officeDocument/2006/relationships/image" Target="../media/image512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41.vml"/><Relationship Id="rId6" Type="http://schemas.openxmlformats.org/officeDocument/2006/relationships/oleObject" Target="../embeddings/oleObject368.bin"/><Relationship Id="rId11" Type="http://schemas.openxmlformats.org/officeDocument/2006/relationships/image" Target="../media/image514.wmf"/><Relationship Id="rId5" Type="http://schemas.openxmlformats.org/officeDocument/2006/relationships/image" Target="../media/image511.wmf"/><Relationship Id="rId10" Type="http://schemas.openxmlformats.org/officeDocument/2006/relationships/oleObject" Target="../embeddings/oleObject370.bin"/><Relationship Id="rId4" Type="http://schemas.openxmlformats.org/officeDocument/2006/relationships/oleObject" Target="../embeddings/oleObject367.bin"/><Relationship Id="rId9" Type="http://schemas.openxmlformats.org/officeDocument/2006/relationships/image" Target="../media/image513.wmf"/></Relationships>
</file>

<file path=ppt/slides/_rels/slide26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3.bin"/><Relationship Id="rId3" Type="http://schemas.openxmlformats.org/officeDocument/2006/relationships/notesSlide" Target="../notesSlides/notesSlide254.xml"/><Relationship Id="rId7" Type="http://schemas.openxmlformats.org/officeDocument/2006/relationships/image" Target="../media/image516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42.vml"/><Relationship Id="rId6" Type="http://schemas.openxmlformats.org/officeDocument/2006/relationships/oleObject" Target="../embeddings/oleObject372.bin"/><Relationship Id="rId11" Type="http://schemas.openxmlformats.org/officeDocument/2006/relationships/image" Target="../media/image518.wmf"/><Relationship Id="rId5" Type="http://schemas.openxmlformats.org/officeDocument/2006/relationships/image" Target="../media/image515.wmf"/><Relationship Id="rId10" Type="http://schemas.openxmlformats.org/officeDocument/2006/relationships/oleObject" Target="../embeddings/oleObject374.bin"/><Relationship Id="rId4" Type="http://schemas.openxmlformats.org/officeDocument/2006/relationships/oleObject" Target="../embeddings/oleObject371.bin"/><Relationship Id="rId9" Type="http://schemas.openxmlformats.org/officeDocument/2006/relationships/image" Target="../media/image517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20.wmf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7.wmf"/><Relationship Id="rId12" Type="http://schemas.openxmlformats.org/officeDocument/2006/relationships/oleObject" Target="../embeddings/oleObject7.bin"/><Relationship Id="rId17" Type="http://schemas.openxmlformats.org/officeDocument/2006/relationships/image" Target="../media/image22.wmf"/><Relationship Id="rId2" Type="http://schemas.openxmlformats.org/officeDocument/2006/relationships/slideLayout" Target="../slideLayouts/slideLayout23.xml"/><Relationship Id="rId16" Type="http://schemas.openxmlformats.org/officeDocument/2006/relationships/oleObject" Target="../embeddings/oleObject9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9.wmf"/><Relationship Id="rId5" Type="http://schemas.openxmlformats.org/officeDocument/2006/relationships/image" Target="../media/image16.wmf"/><Relationship Id="rId15" Type="http://schemas.openxmlformats.org/officeDocument/2006/relationships/image" Target="../media/image21.w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18.wmf"/><Relationship Id="rId14" Type="http://schemas.openxmlformats.org/officeDocument/2006/relationships/oleObject" Target="../embeddings/oleObject8.bin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5.xml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43.vml"/><Relationship Id="rId6" Type="http://schemas.openxmlformats.org/officeDocument/2006/relationships/image" Target="../media/image519.wmf"/><Relationship Id="rId5" Type="http://schemas.openxmlformats.org/officeDocument/2006/relationships/oleObject" Target="../embeddings/oleObject375.bin"/><Relationship Id="rId4" Type="http://schemas.openxmlformats.org/officeDocument/2006/relationships/image" Target="../media/image520.png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6.xml"/><Relationship Id="rId1" Type="http://schemas.openxmlformats.org/officeDocument/2006/relationships/slideLayout" Target="../slideLayouts/slideLayout13.xml"/></Relationships>
</file>

<file path=ppt/slides/_rels/slide27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8.bin"/><Relationship Id="rId3" Type="http://schemas.openxmlformats.org/officeDocument/2006/relationships/notesSlide" Target="../notesSlides/notesSlide257.xml"/><Relationship Id="rId7" Type="http://schemas.openxmlformats.org/officeDocument/2006/relationships/image" Target="../media/image522.wmf"/><Relationship Id="rId12" Type="http://schemas.openxmlformats.org/officeDocument/2006/relationships/image" Target="../media/image525.jpe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44.vml"/><Relationship Id="rId6" Type="http://schemas.openxmlformats.org/officeDocument/2006/relationships/oleObject" Target="../embeddings/oleObject377.bin"/><Relationship Id="rId11" Type="http://schemas.openxmlformats.org/officeDocument/2006/relationships/image" Target="../media/image524.wmf"/><Relationship Id="rId5" Type="http://schemas.openxmlformats.org/officeDocument/2006/relationships/image" Target="../media/image521.wmf"/><Relationship Id="rId10" Type="http://schemas.openxmlformats.org/officeDocument/2006/relationships/oleObject" Target="../embeddings/oleObject379.bin"/><Relationship Id="rId4" Type="http://schemas.openxmlformats.org/officeDocument/2006/relationships/oleObject" Target="../embeddings/oleObject376.bin"/><Relationship Id="rId9" Type="http://schemas.openxmlformats.org/officeDocument/2006/relationships/image" Target="../media/image523.wmf"/></Relationships>
</file>

<file path=ppt/slides/_rels/slide27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2.bin"/><Relationship Id="rId3" Type="http://schemas.openxmlformats.org/officeDocument/2006/relationships/notesSlide" Target="../notesSlides/notesSlide258.xml"/><Relationship Id="rId7" Type="http://schemas.openxmlformats.org/officeDocument/2006/relationships/image" Target="../media/image527.wmf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45.vml"/><Relationship Id="rId6" Type="http://schemas.openxmlformats.org/officeDocument/2006/relationships/oleObject" Target="../embeddings/oleObject381.bin"/><Relationship Id="rId5" Type="http://schemas.openxmlformats.org/officeDocument/2006/relationships/image" Target="../media/image526.wmf"/><Relationship Id="rId10" Type="http://schemas.openxmlformats.org/officeDocument/2006/relationships/image" Target="../media/image529.jpeg"/><Relationship Id="rId4" Type="http://schemas.openxmlformats.org/officeDocument/2006/relationships/oleObject" Target="../embeddings/oleObject380.bin"/><Relationship Id="rId9" Type="http://schemas.openxmlformats.org/officeDocument/2006/relationships/image" Target="../media/image528.wmf"/></Relationships>
</file>

<file path=ppt/slides/_rels/slide27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5.bin"/><Relationship Id="rId3" Type="http://schemas.openxmlformats.org/officeDocument/2006/relationships/notesSlide" Target="../notesSlides/notesSlide259.xml"/><Relationship Id="rId7" Type="http://schemas.openxmlformats.org/officeDocument/2006/relationships/image" Target="../media/image531.wmf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46.vml"/><Relationship Id="rId6" Type="http://schemas.openxmlformats.org/officeDocument/2006/relationships/oleObject" Target="../embeddings/oleObject384.bin"/><Relationship Id="rId11" Type="http://schemas.openxmlformats.org/officeDocument/2006/relationships/image" Target="../media/image533.wmf"/><Relationship Id="rId5" Type="http://schemas.openxmlformats.org/officeDocument/2006/relationships/image" Target="../media/image530.wmf"/><Relationship Id="rId10" Type="http://schemas.openxmlformats.org/officeDocument/2006/relationships/oleObject" Target="../embeddings/oleObject386.bin"/><Relationship Id="rId4" Type="http://schemas.openxmlformats.org/officeDocument/2006/relationships/oleObject" Target="../embeddings/oleObject383.bin"/><Relationship Id="rId9" Type="http://schemas.openxmlformats.org/officeDocument/2006/relationships/image" Target="../media/image532.wmf"/></Relationships>
</file>

<file path=ppt/slides/_rels/slide27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9.bin"/><Relationship Id="rId3" Type="http://schemas.openxmlformats.org/officeDocument/2006/relationships/notesSlide" Target="../notesSlides/notesSlide260.xml"/><Relationship Id="rId7" Type="http://schemas.openxmlformats.org/officeDocument/2006/relationships/image" Target="../media/image535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47.vml"/><Relationship Id="rId6" Type="http://schemas.openxmlformats.org/officeDocument/2006/relationships/oleObject" Target="../embeddings/oleObject388.bin"/><Relationship Id="rId5" Type="http://schemas.openxmlformats.org/officeDocument/2006/relationships/image" Target="../media/image534.wmf"/><Relationship Id="rId4" Type="http://schemas.openxmlformats.org/officeDocument/2006/relationships/oleObject" Target="../embeddings/oleObject387.bin"/><Relationship Id="rId9" Type="http://schemas.openxmlformats.org/officeDocument/2006/relationships/image" Target="../media/image536.wmf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9.jpeg"/><Relationship Id="rId2" Type="http://schemas.openxmlformats.org/officeDocument/2006/relationships/notesSlide" Target="../notesSlides/notesSlide261.xml"/><Relationship Id="rId1" Type="http://schemas.openxmlformats.org/officeDocument/2006/relationships/slideLayout" Target="../slideLayouts/slideLayout13.xml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2.xml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48.vml"/><Relationship Id="rId6" Type="http://schemas.openxmlformats.org/officeDocument/2006/relationships/image" Target="../media/image537.wmf"/><Relationship Id="rId5" Type="http://schemas.openxmlformats.org/officeDocument/2006/relationships/oleObject" Target="../embeddings/oleObject390.bin"/><Relationship Id="rId4" Type="http://schemas.openxmlformats.org/officeDocument/2006/relationships/image" Target="../media/image538.jpeg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9.jpeg"/><Relationship Id="rId2" Type="http://schemas.openxmlformats.org/officeDocument/2006/relationships/notesSlide" Target="../notesSlides/notesSlide26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0.jpeg"/></Relationships>
</file>

<file path=ppt/slides/_rels/slide27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2.bin"/><Relationship Id="rId3" Type="http://schemas.openxmlformats.org/officeDocument/2006/relationships/notesSlide" Target="../notesSlides/notesSlide264.xml"/><Relationship Id="rId7" Type="http://schemas.openxmlformats.org/officeDocument/2006/relationships/image" Target="../media/image541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49.vml"/><Relationship Id="rId6" Type="http://schemas.openxmlformats.org/officeDocument/2006/relationships/oleObject" Target="../embeddings/oleObject391.bin"/><Relationship Id="rId11" Type="http://schemas.openxmlformats.org/officeDocument/2006/relationships/image" Target="../media/image543.wmf"/><Relationship Id="rId5" Type="http://schemas.openxmlformats.org/officeDocument/2006/relationships/image" Target="../media/image545.png"/><Relationship Id="rId10" Type="http://schemas.openxmlformats.org/officeDocument/2006/relationships/oleObject" Target="../embeddings/oleObject393.bin"/><Relationship Id="rId4" Type="http://schemas.openxmlformats.org/officeDocument/2006/relationships/image" Target="../media/image544.png"/><Relationship Id="rId9" Type="http://schemas.openxmlformats.org/officeDocument/2006/relationships/image" Target="../media/image542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26.wmf"/><Relationship Id="rId4" Type="http://schemas.openxmlformats.org/officeDocument/2006/relationships/image" Target="../media/image23.wmf"/><Relationship Id="rId9" Type="http://schemas.openxmlformats.org/officeDocument/2006/relationships/oleObject" Target="../embeddings/oleObject13.bin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5.xml"/><Relationship Id="rId7" Type="http://schemas.openxmlformats.org/officeDocument/2006/relationships/image" Target="../media/image547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50.vml"/><Relationship Id="rId6" Type="http://schemas.openxmlformats.org/officeDocument/2006/relationships/oleObject" Target="../embeddings/oleObject395.bin"/><Relationship Id="rId5" Type="http://schemas.openxmlformats.org/officeDocument/2006/relationships/image" Target="../media/image546.wmf"/><Relationship Id="rId4" Type="http://schemas.openxmlformats.org/officeDocument/2006/relationships/oleObject" Target="../embeddings/oleObject394.bin"/></Relationships>
</file>

<file path=ppt/slides/_rels/slide28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7.bin"/><Relationship Id="rId3" Type="http://schemas.openxmlformats.org/officeDocument/2006/relationships/notesSlide" Target="../notesSlides/notesSlide266.xml"/><Relationship Id="rId7" Type="http://schemas.openxmlformats.org/officeDocument/2006/relationships/image" Target="../media/image548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51.vml"/><Relationship Id="rId6" Type="http://schemas.openxmlformats.org/officeDocument/2006/relationships/oleObject" Target="../embeddings/oleObject396.bin"/><Relationship Id="rId5" Type="http://schemas.openxmlformats.org/officeDocument/2006/relationships/image" Target="../media/image551.png"/><Relationship Id="rId10" Type="http://schemas.openxmlformats.org/officeDocument/2006/relationships/image" Target="../media/image552.png"/><Relationship Id="rId4" Type="http://schemas.openxmlformats.org/officeDocument/2006/relationships/image" Target="../media/image550.png"/><Relationship Id="rId9" Type="http://schemas.openxmlformats.org/officeDocument/2006/relationships/image" Target="../media/image549.wmf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7.xml"/><Relationship Id="rId1" Type="http://schemas.openxmlformats.org/officeDocument/2006/relationships/slideLayout" Target="../slideLayouts/slideLayout13.xml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8.xml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52.vml"/><Relationship Id="rId5" Type="http://schemas.openxmlformats.org/officeDocument/2006/relationships/image" Target="../media/image553.wmf"/><Relationship Id="rId4" Type="http://schemas.openxmlformats.org/officeDocument/2006/relationships/oleObject" Target="../embeddings/oleObject398.bin"/></Relationships>
</file>

<file path=ppt/slides/_rels/slide2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15.bin"/><Relationship Id="rId4" Type="http://schemas.openxmlformats.org/officeDocument/2006/relationships/oleObject" Target="../embeddings/oleObject14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48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47.wmf"/><Relationship Id="rId4" Type="http://schemas.openxmlformats.org/officeDocument/2006/relationships/oleObject" Target="../embeddings/oleObject16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notesSlide" Target="../notesSlides/notesSlide34.xml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2.jpeg"/><Relationship Id="rId5" Type="http://schemas.openxmlformats.org/officeDocument/2006/relationships/image" Target="../media/image50.wmf"/><Relationship Id="rId4" Type="http://schemas.openxmlformats.org/officeDocument/2006/relationships/oleObject" Target="../embeddings/oleObject18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oleObject" Target="../embeddings/oleObject24.bin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59.wmf"/><Relationship Id="rId12" Type="http://schemas.openxmlformats.org/officeDocument/2006/relationships/image" Target="../media/image61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1.bin"/><Relationship Id="rId11" Type="http://schemas.openxmlformats.org/officeDocument/2006/relationships/oleObject" Target="../embeddings/oleObject23.bin"/><Relationship Id="rId5" Type="http://schemas.openxmlformats.org/officeDocument/2006/relationships/image" Target="../media/image58.wmf"/><Relationship Id="rId10" Type="http://schemas.openxmlformats.org/officeDocument/2006/relationships/image" Target="../media/image60.wmf"/><Relationship Id="rId4" Type="http://schemas.openxmlformats.org/officeDocument/2006/relationships/oleObject" Target="../embeddings/oleObject20.bin"/><Relationship Id="rId9" Type="http://schemas.openxmlformats.org/officeDocument/2006/relationships/oleObject" Target="../embeddings/oleObject22.bin"/><Relationship Id="rId14" Type="http://schemas.openxmlformats.org/officeDocument/2006/relationships/image" Target="../media/image62.w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Relationship Id="rId5" Type="http://schemas.openxmlformats.org/officeDocument/2006/relationships/image" Target="../media/image145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png"/><Relationship Id="rId4" Type="http://schemas.openxmlformats.org/officeDocument/2006/relationships/image" Target="../media/image145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4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3.png"/><Relationship Id="rId5" Type="http://schemas.openxmlformats.org/officeDocument/2006/relationships/image" Target="../media/image72.wmf"/><Relationship Id="rId4" Type="http://schemas.openxmlformats.org/officeDocument/2006/relationships/oleObject" Target="../embeddings/oleObject25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9.w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78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80.wmf"/><Relationship Id="rId4" Type="http://schemas.openxmlformats.org/officeDocument/2006/relationships/oleObject" Target="../embeddings/oleObject28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7" Type="http://schemas.openxmlformats.org/officeDocument/2006/relationships/image" Target="../media/image82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0.bin"/><Relationship Id="rId5" Type="http://schemas.openxmlformats.org/officeDocument/2006/relationships/image" Target="../media/image81.wmf"/><Relationship Id="rId4" Type="http://schemas.openxmlformats.org/officeDocument/2006/relationships/oleObject" Target="../embeddings/oleObject29.bin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13" Type="http://schemas.openxmlformats.org/officeDocument/2006/relationships/image" Target="../media/image87.wmf"/><Relationship Id="rId3" Type="http://schemas.openxmlformats.org/officeDocument/2006/relationships/notesSlide" Target="../notesSlides/notesSlide51.xml"/><Relationship Id="rId7" Type="http://schemas.openxmlformats.org/officeDocument/2006/relationships/image" Target="../media/image84.wmf"/><Relationship Id="rId12" Type="http://schemas.openxmlformats.org/officeDocument/2006/relationships/oleObject" Target="../embeddings/oleObject3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32.bin"/><Relationship Id="rId11" Type="http://schemas.openxmlformats.org/officeDocument/2006/relationships/image" Target="../media/image86.wmf"/><Relationship Id="rId5" Type="http://schemas.openxmlformats.org/officeDocument/2006/relationships/image" Target="../media/image83.wmf"/><Relationship Id="rId10" Type="http://schemas.openxmlformats.org/officeDocument/2006/relationships/oleObject" Target="../embeddings/oleObject34.bin"/><Relationship Id="rId4" Type="http://schemas.openxmlformats.org/officeDocument/2006/relationships/oleObject" Target="../embeddings/oleObject31.bin"/><Relationship Id="rId9" Type="http://schemas.openxmlformats.org/officeDocument/2006/relationships/image" Target="../media/image85.wmf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3" Type="http://schemas.openxmlformats.org/officeDocument/2006/relationships/notesSlide" Target="../notesSlides/notesSlide52.xml"/><Relationship Id="rId7" Type="http://schemas.openxmlformats.org/officeDocument/2006/relationships/image" Target="../media/image84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7.bin"/><Relationship Id="rId11" Type="http://schemas.openxmlformats.org/officeDocument/2006/relationships/image" Target="../media/image90.wmf"/><Relationship Id="rId5" Type="http://schemas.openxmlformats.org/officeDocument/2006/relationships/image" Target="../media/image88.wmf"/><Relationship Id="rId10" Type="http://schemas.openxmlformats.org/officeDocument/2006/relationships/oleObject" Target="../embeddings/oleObject39.bin"/><Relationship Id="rId4" Type="http://schemas.openxmlformats.org/officeDocument/2006/relationships/oleObject" Target="../embeddings/oleObject36.bin"/><Relationship Id="rId9" Type="http://schemas.openxmlformats.org/officeDocument/2006/relationships/image" Target="../media/image89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84.wmf"/><Relationship Id="rId4" Type="http://schemas.openxmlformats.org/officeDocument/2006/relationships/oleObject" Target="../embeddings/oleObject40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7" Type="http://schemas.openxmlformats.org/officeDocument/2006/relationships/image" Target="../media/image92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42.bin"/><Relationship Id="rId5" Type="http://schemas.openxmlformats.org/officeDocument/2006/relationships/image" Target="../media/image91.wmf"/><Relationship Id="rId4" Type="http://schemas.openxmlformats.org/officeDocument/2006/relationships/oleObject" Target="../embeddings/oleObject41.bin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5.bin"/><Relationship Id="rId3" Type="http://schemas.openxmlformats.org/officeDocument/2006/relationships/notesSlide" Target="../notesSlides/notesSlide56.xml"/><Relationship Id="rId7" Type="http://schemas.openxmlformats.org/officeDocument/2006/relationships/image" Target="../media/image94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44.bin"/><Relationship Id="rId11" Type="http://schemas.openxmlformats.org/officeDocument/2006/relationships/image" Target="../media/image96.wmf"/><Relationship Id="rId5" Type="http://schemas.openxmlformats.org/officeDocument/2006/relationships/image" Target="../media/image93.wmf"/><Relationship Id="rId10" Type="http://schemas.openxmlformats.org/officeDocument/2006/relationships/oleObject" Target="../embeddings/oleObject46.bin"/><Relationship Id="rId4" Type="http://schemas.openxmlformats.org/officeDocument/2006/relationships/oleObject" Target="../embeddings/oleObject43.bin"/><Relationship Id="rId9" Type="http://schemas.openxmlformats.org/officeDocument/2006/relationships/image" Target="../media/image95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97.wmf"/><Relationship Id="rId4" Type="http://schemas.openxmlformats.org/officeDocument/2006/relationships/oleObject" Target="../embeddings/oleObject47.bin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7" Type="http://schemas.openxmlformats.org/officeDocument/2006/relationships/image" Target="../media/image99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49.bin"/><Relationship Id="rId5" Type="http://schemas.openxmlformats.org/officeDocument/2006/relationships/image" Target="../media/image98.wmf"/><Relationship Id="rId4" Type="http://schemas.openxmlformats.org/officeDocument/2006/relationships/oleObject" Target="../embeddings/oleObject48.bin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2.bin"/><Relationship Id="rId3" Type="http://schemas.openxmlformats.org/officeDocument/2006/relationships/notesSlide" Target="../notesSlides/notesSlide59.xml"/><Relationship Id="rId7" Type="http://schemas.openxmlformats.org/officeDocument/2006/relationships/image" Target="../media/image101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51.bin"/><Relationship Id="rId11" Type="http://schemas.openxmlformats.org/officeDocument/2006/relationships/image" Target="../media/image103.wmf"/><Relationship Id="rId5" Type="http://schemas.openxmlformats.org/officeDocument/2006/relationships/image" Target="../media/image100.wmf"/><Relationship Id="rId10" Type="http://schemas.openxmlformats.org/officeDocument/2006/relationships/oleObject" Target="../embeddings/oleObject53.bin"/><Relationship Id="rId4" Type="http://schemas.openxmlformats.org/officeDocument/2006/relationships/oleObject" Target="../embeddings/oleObject50.bin"/><Relationship Id="rId9" Type="http://schemas.openxmlformats.org/officeDocument/2006/relationships/image" Target="../media/image102.w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104.wmf"/><Relationship Id="rId4" Type="http://schemas.openxmlformats.org/officeDocument/2006/relationships/oleObject" Target="../embeddings/oleObject54.bin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7.bin"/><Relationship Id="rId3" Type="http://schemas.openxmlformats.org/officeDocument/2006/relationships/notesSlide" Target="../notesSlides/notesSlide61.xml"/><Relationship Id="rId7" Type="http://schemas.openxmlformats.org/officeDocument/2006/relationships/image" Target="../media/image100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56.bin"/><Relationship Id="rId5" Type="http://schemas.openxmlformats.org/officeDocument/2006/relationships/image" Target="../media/image105.wmf"/><Relationship Id="rId10" Type="http://schemas.openxmlformats.org/officeDocument/2006/relationships/image" Target="../media/image106.wmf"/><Relationship Id="rId4" Type="http://schemas.openxmlformats.org/officeDocument/2006/relationships/oleObject" Target="../embeddings/oleObject55.bin"/><Relationship Id="rId9" Type="http://schemas.openxmlformats.org/officeDocument/2006/relationships/oleObject" Target="../embeddings/oleObject58.bin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7" Type="http://schemas.openxmlformats.org/officeDocument/2006/relationships/image" Target="../media/image108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60.bin"/><Relationship Id="rId5" Type="http://schemas.openxmlformats.org/officeDocument/2006/relationships/image" Target="../media/image107.wmf"/><Relationship Id="rId4" Type="http://schemas.openxmlformats.org/officeDocument/2006/relationships/oleObject" Target="../embeddings/oleObject59.bin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gif"/><Relationship Id="rId2" Type="http://schemas.openxmlformats.org/officeDocument/2006/relationships/image" Target="../media/image109.gif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fr.wikipedia.org/" TargetMode="External"/><Relationship Id="rId4" Type="http://schemas.openxmlformats.org/officeDocument/2006/relationships/image" Target="../media/image111.gif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wmf"/><Relationship Id="rId3" Type="http://schemas.openxmlformats.org/officeDocument/2006/relationships/notesSlide" Target="../notesSlides/notesSlide63.xml"/><Relationship Id="rId7" Type="http://schemas.openxmlformats.org/officeDocument/2006/relationships/oleObject" Target="../embeddings/oleObject6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12.wmf"/><Relationship Id="rId5" Type="http://schemas.openxmlformats.org/officeDocument/2006/relationships/oleObject" Target="../embeddings/oleObject61.bin"/><Relationship Id="rId4" Type="http://schemas.openxmlformats.org/officeDocument/2006/relationships/image" Target="../media/image114.jpe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notesSlide" Target="../notesSlides/notesSlide64.xml"/><Relationship Id="rId7" Type="http://schemas.openxmlformats.org/officeDocument/2006/relationships/image" Target="../media/image117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15.wmf"/><Relationship Id="rId11" Type="http://schemas.openxmlformats.org/officeDocument/2006/relationships/image" Target="../media/image116.wmf"/><Relationship Id="rId5" Type="http://schemas.openxmlformats.org/officeDocument/2006/relationships/oleObject" Target="../embeddings/oleObject63.bin"/><Relationship Id="rId10" Type="http://schemas.openxmlformats.org/officeDocument/2006/relationships/oleObject" Target="../embeddings/oleObject64.bin"/><Relationship Id="rId4" Type="http://schemas.openxmlformats.org/officeDocument/2006/relationships/image" Target="../media/image114.jpeg"/><Relationship Id="rId9" Type="http://schemas.openxmlformats.org/officeDocument/2006/relationships/image" Target="../media/image119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7" Type="http://schemas.openxmlformats.org/officeDocument/2006/relationships/image" Target="../media/image121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66.bin"/><Relationship Id="rId5" Type="http://schemas.openxmlformats.org/officeDocument/2006/relationships/image" Target="../media/image120.wmf"/><Relationship Id="rId4" Type="http://schemas.openxmlformats.org/officeDocument/2006/relationships/oleObject" Target="../embeddings/oleObject6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9.bin"/><Relationship Id="rId3" Type="http://schemas.openxmlformats.org/officeDocument/2006/relationships/notesSlide" Target="../notesSlides/notesSlide66.xml"/><Relationship Id="rId7" Type="http://schemas.openxmlformats.org/officeDocument/2006/relationships/image" Target="../media/image123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68.bin"/><Relationship Id="rId11" Type="http://schemas.openxmlformats.org/officeDocument/2006/relationships/image" Target="../media/image125.wmf"/><Relationship Id="rId5" Type="http://schemas.openxmlformats.org/officeDocument/2006/relationships/image" Target="../media/image122.wmf"/><Relationship Id="rId10" Type="http://schemas.openxmlformats.org/officeDocument/2006/relationships/oleObject" Target="../embeddings/oleObject70.bin"/><Relationship Id="rId4" Type="http://schemas.openxmlformats.org/officeDocument/2006/relationships/oleObject" Target="../embeddings/oleObject67.bin"/><Relationship Id="rId9" Type="http://schemas.openxmlformats.org/officeDocument/2006/relationships/image" Target="../media/image124.wmf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wmf"/><Relationship Id="rId3" Type="http://schemas.openxmlformats.org/officeDocument/2006/relationships/notesSlide" Target="../notesSlides/notesSlide67.xml"/><Relationship Id="rId7" Type="http://schemas.openxmlformats.org/officeDocument/2006/relationships/oleObject" Target="../embeddings/oleObject7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26.wmf"/><Relationship Id="rId5" Type="http://schemas.openxmlformats.org/officeDocument/2006/relationships/oleObject" Target="../embeddings/oleObject71.bin"/><Relationship Id="rId4" Type="http://schemas.openxmlformats.org/officeDocument/2006/relationships/image" Target="../media/image128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5.bin"/><Relationship Id="rId3" Type="http://schemas.openxmlformats.org/officeDocument/2006/relationships/notesSlide" Target="../notesSlides/notesSlide69.xml"/><Relationship Id="rId7" Type="http://schemas.openxmlformats.org/officeDocument/2006/relationships/image" Target="../media/image130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74.bin"/><Relationship Id="rId5" Type="http://schemas.openxmlformats.org/officeDocument/2006/relationships/image" Target="../media/image129.wmf"/><Relationship Id="rId4" Type="http://schemas.openxmlformats.org/officeDocument/2006/relationships/oleObject" Target="../embeddings/oleObject73.bin"/><Relationship Id="rId9" Type="http://schemas.openxmlformats.org/officeDocument/2006/relationships/image" Target="../media/image131.wmf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8.bin"/><Relationship Id="rId3" Type="http://schemas.openxmlformats.org/officeDocument/2006/relationships/notesSlide" Target="../notesSlides/notesSlide70.xml"/><Relationship Id="rId7" Type="http://schemas.openxmlformats.org/officeDocument/2006/relationships/image" Target="../media/image132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0.vml"/><Relationship Id="rId6" Type="http://schemas.openxmlformats.org/officeDocument/2006/relationships/oleObject" Target="../embeddings/oleObject77.bin"/><Relationship Id="rId5" Type="http://schemas.openxmlformats.org/officeDocument/2006/relationships/image" Target="../media/image131.wmf"/><Relationship Id="rId4" Type="http://schemas.openxmlformats.org/officeDocument/2006/relationships/oleObject" Target="../embeddings/oleObject76.bin"/><Relationship Id="rId9" Type="http://schemas.openxmlformats.org/officeDocument/2006/relationships/oleObject" Target="../embeddings/oleObject79.bin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2.bin"/><Relationship Id="rId13" Type="http://schemas.openxmlformats.org/officeDocument/2006/relationships/image" Target="../media/image136.wmf"/><Relationship Id="rId3" Type="http://schemas.openxmlformats.org/officeDocument/2006/relationships/notesSlide" Target="../notesSlides/notesSlide73.xml"/><Relationship Id="rId7" Type="http://schemas.openxmlformats.org/officeDocument/2006/relationships/image" Target="../media/image133.wmf"/><Relationship Id="rId12" Type="http://schemas.openxmlformats.org/officeDocument/2006/relationships/oleObject" Target="../embeddings/oleObject84.bin"/><Relationship Id="rId17" Type="http://schemas.openxmlformats.org/officeDocument/2006/relationships/image" Target="../media/image138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86.bin"/><Relationship Id="rId1" Type="http://schemas.openxmlformats.org/officeDocument/2006/relationships/vmlDrawing" Target="../drawings/vmlDrawing31.vml"/><Relationship Id="rId6" Type="http://schemas.openxmlformats.org/officeDocument/2006/relationships/oleObject" Target="../embeddings/oleObject81.bin"/><Relationship Id="rId11" Type="http://schemas.openxmlformats.org/officeDocument/2006/relationships/image" Target="../media/image135.wmf"/><Relationship Id="rId5" Type="http://schemas.openxmlformats.org/officeDocument/2006/relationships/image" Target="../media/image129.wmf"/><Relationship Id="rId15" Type="http://schemas.openxmlformats.org/officeDocument/2006/relationships/image" Target="../media/image137.wmf"/><Relationship Id="rId10" Type="http://schemas.openxmlformats.org/officeDocument/2006/relationships/oleObject" Target="../embeddings/oleObject83.bin"/><Relationship Id="rId4" Type="http://schemas.openxmlformats.org/officeDocument/2006/relationships/oleObject" Target="../embeddings/oleObject80.bin"/><Relationship Id="rId9" Type="http://schemas.openxmlformats.org/officeDocument/2006/relationships/image" Target="../media/image134.wmf"/><Relationship Id="rId14" Type="http://schemas.openxmlformats.org/officeDocument/2006/relationships/oleObject" Target="../embeddings/oleObject85.bin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2.vml"/><Relationship Id="rId5" Type="http://schemas.openxmlformats.org/officeDocument/2006/relationships/image" Target="../media/image139.wmf"/><Relationship Id="rId4" Type="http://schemas.openxmlformats.org/officeDocument/2006/relationships/oleObject" Target="../embeddings/oleObject87.bin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0.bin"/><Relationship Id="rId3" Type="http://schemas.openxmlformats.org/officeDocument/2006/relationships/notesSlide" Target="../notesSlides/notesSlide75.xml"/><Relationship Id="rId7" Type="http://schemas.openxmlformats.org/officeDocument/2006/relationships/image" Target="../media/image140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3.vml"/><Relationship Id="rId6" Type="http://schemas.openxmlformats.org/officeDocument/2006/relationships/oleObject" Target="../embeddings/oleObject89.bin"/><Relationship Id="rId5" Type="http://schemas.openxmlformats.org/officeDocument/2006/relationships/image" Target="../media/image135.wmf"/><Relationship Id="rId4" Type="http://schemas.openxmlformats.org/officeDocument/2006/relationships/oleObject" Target="../embeddings/oleObject88.bin"/><Relationship Id="rId9" Type="http://schemas.openxmlformats.org/officeDocument/2006/relationships/image" Target="../media/image141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7" Type="http://schemas.openxmlformats.org/officeDocument/2006/relationships/image" Target="../media/image142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4.vml"/><Relationship Id="rId6" Type="http://schemas.openxmlformats.org/officeDocument/2006/relationships/oleObject" Target="../embeddings/oleObject92.bin"/><Relationship Id="rId5" Type="http://schemas.openxmlformats.org/officeDocument/2006/relationships/image" Target="../media/image135.wmf"/><Relationship Id="rId4" Type="http://schemas.openxmlformats.org/officeDocument/2006/relationships/oleObject" Target="../embeddings/oleObject91.bin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5.bin"/><Relationship Id="rId13" Type="http://schemas.openxmlformats.org/officeDocument/2006/relationships/image" Target="../media/image146.wmf"/><Relationship Id="rId3" Type="http://schemas.openxmlformats.org/officeDocument/2006/relationships/notesSlide" Target="../notesSlides/notesSlide77.xml"/><Relationship Id="rId7" Type="http://schemas.openxmlformats.org/officeDocument/2006/relationships/image" Target="../media/image84.wmf"/><Relationship Id="rId12" Type="http://schemas.openxmlformats.org/officeDocument/2006/relationships/oleObject" Target="../embeddings/oleObject9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5.vml"/><Relationship Id="rId6" Type="http://schemas.openxmlformats.org/officeDocument/2006/relationships/oleObject" Target="../embeddings/oleObject94.bin"/><Relationship Id="rId11" Type="http://schemas.openxmlformats.org/officeDocument/2006/relationships/image" Target="../media/image145.wmf"/><Relationship Id="rId5" Type="http://schemas.openxmlformats.org/officeDocument/2006/relationships/image" Target="../media/image143.wmf"/><Relationship Id="rId10" Type="http://schemas.openxmlformats.org/officeDocument/2006/relationships/oleObject" Target="../embeddings/oleObject96.bin"/><Relationship Id="rId4" Type="http://schemas.openxmlformats.org/officeDocument/2006/relationships/oleObject" Target="../embeddings/oleObject93.bin"/><Relationship Id="rId9" Type="http://schemas.openxmlformats.org/officeDocument/2006/relationships/image" Target="../media/image144.wm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6.vml"/><Relationship Id="rId5" Type="http://schemas.openxmlformats.org/officeDocument/2006/relationships/image" Target="../media/image146.wmf"/><Relationship Id="rId4" Type="http://schemas.openxmlformats.org/officeDocument/2006/relationships/oleObject" Target="../embeddings/oleObject98.bin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7.vml"/><Relationship Id="rId5" Type="http://schemas.openxmlformats.org/officeDocument/2006/relationships/image" Target="../media/image147.wmf"/><Relationship Id="rId4" Type="http://schemas.openxmlformats.org/officeDocument/2006/relationships/oleObject" Target="../embeddings/oleObject99.bin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wmf"/><Relationship Id="rId3" Type="http://schemas.openxmlformats.org/officeDocument/2006/relationships/notesSlide" Target="../notesSlides/notesSlide80.xml"/><Relationship Id="rId7" Type="http://schemas.openxmlformats.org/officeDocument/2006/relationships/oleObject" Target="../embeddings/oleObject10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148.wmf"/><Relationship Id="rId5" Type="http://schemas.openxmlformats.org/officeDocument/2006/relationships/oleObject" Target="../embeddings/oleObject100.bin"/><Relationship Id="rId4" Type="http://schemas.openxmlformats.org/officeDocument/2006/relationships/image" Target="../media/image150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4.bin"/><Relationship Id="rId3" Type="http://schemas.openxmlformats.org/officeDocument/2006/relationships/notesSlide" Target="../notesSlides/notesSlide81.xml"/><Relationship Id="rId7" Type="http://schemas.openxmlformats.org/officeDocument/2006/relationships/image" Target="../media/image152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9.vml"/><Relationship Id="rId6" Type="http://schemas.openxmlformats.org/officeDocument/2006/relationships/oleObject" Target="../embeddings/oleObject103.bin"/><Relationship Id="rId11" Type="http://schemas.openxmlformats.org/officeDocument/2006/relationships/image" Target="../media/image154.wmf"/><Relationship Id="rId5" Type="http://schemas.openxmlformats.org/officeDocument/2006/relationships/image" Target="../media/image151.wmf"/><Relationship Id="rId10" Type="http://schemas.openxmlformats.org/officeDocument/2006/relationships/oleObject" Target="../embeddings/oleObject105.bin"/><Relationship Id="rId4" Type="http://schemas.openxmlformats.org/officeDocument/2006/relationships/oleObject" Target="../embeddings/oleObject102.bin"/><Relationship Id="rId9" Type="http://schemas.openxmlformats.org/officeDocument/2006/relationships/image" Target="../media/image153.wm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0.vml"/><Relationship Id="rId5" Type="http://schemas.openxmlformats.org/officeDocument/2006/relationships/image" Target="../media/image155.wmf"/><Relationship Id="rId4" Type="http://schemas.openxmlformats.org/officeDocument/2006/relationships/oleObject" Target="../embeddings/oleObject106.bin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7" Type="http://schemas.openxmlformats.org/officeDocument/2006/relationships/image" Target="../media/image158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157.jpeg"/><Relationship Id="rId5" Type="http://schemas.openxmlformats.org/officeDocument/2006/relationships/image" Target="../media/image156.wmf"/><Relationship Id="rId4" Type="http://schemas.openxmlformats.org/officeDocument/2006/relationships/oleObject" Target="../embeddings/oleObject107.bin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2.vml"/><Relationship Id="rId5" Type="http://schemas.openxmlformats.org/officeDocument/2006/relationships/image" Target="../media/image159.wmf"/><Relationship Id="rId4" Type="http://schemas.openxmlformats.org/officeDocument/2006/relationships/oleObject" Target="../embeddings/oleObject108.bin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5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fr-FR"/>
              <a:t>Physique des Semiconducteurs</a:t>
            </a:r>
          </a:p>
        </p:txBody>
      </p:sp>
      <p:sp>
        <p:nvSpPr>
          <p:cNvPr id="192516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fr-FR"/>
              <a:t>P. Lorenzini</a:t>
            </a:r>
          </a:p>
          <a:p>
            <a:pPr eaLnBrk="1" hangingPunct="1"/>
            <a:r>
              <a:rPr lang="fr-FR"/>
              <a:t>Polytech’Nice Sophia </a:t>
            </a:r>
          </a:p>
          <a:p>
            <a:pPr eaLnBrk="1" hangingPunct="1"/>
            <a:r>
              <a:rPr lang="fr-FR"/>
              <a:t>Dept. Électronique</a:t>
            </a:r>
          </a:p>
          <a:p>
            <a:pPr eaLnBrk="1" hangingPunct="1"/>
            <a:endParaRPr lang="fr-FR"/>
          </a:p>
        </p:txBody>
      </p:sp>
      <p:sp>
        <p:nvSpPr>
          <p:cNvPr id="192514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73CDAC9-5BC0-4FF7-988B-005A08BE4C8C}" type="slidenum">
              <a:rPr lang="fr-FR" altLang="en-US"/>
              <a:pPr/>
              <a:t>1</a:t>
            </a:fld>
            <a:endParaRPr lang="fr-FR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0" descr="D:\Pictures\Chem12\Ch04\CHEM12_pg210_4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5423648"/>
            <a:ext cx="4752528" cy="1404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Electronégativité 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67544" y="1556792"/>
            <a:ext cx="7787208" cy="4718304"/>
          </a:xfrm>
        </p:spPr>
        <p:txBody>
          <a:bodyPr/>
          <a:lstStyle/>
          <a:p>
            <a:r>
              <a:rPr lang="en-US" sz="2400" b="1" dirty="0" err="1">
                <a:latin typeface="Calibri" pitchFamily="34" charset="0"/>
              </a:rPr>
              <a:t>Electronegativité</a:t>
            </a:r>
            <a:r>
              <a:rPr lang="en-US" dirty="0">
                <a:latin typeface="Calibri" pitchFamily="34" charset="0"/>
              </a:rPr>
              <a:t>: </a:t>
            </a:r>
            <a:r>
              <a:rPr lang="en-US" sz="2400" dirty="0" err="1">
                <a:latin typeface="Calibri" pitchFamily="34" charset="0"/>
              </a:rPr>
              <a:t>c’est</a:t>
            </a:r>
            <a:r>
              <a:rPr lang="en-US" sz="2400" dirty="0">
                <a:latin typeface="Calibri" pitchFamily="34" charset="0"/>
              </a:rPr>
              <a:t> la </a:t>
            </a:r>
            <a:r>
              <a:rPr lang="en-US" sz="2400" dirty="0" err="1">
                <a:latin typeface="Calibri" pitchFamily="34" charset="0"/>
              </a:rPr>
              <a:t>capacité</a:t>
            </a:r>
            <a:r>
              <a:rPr lang="en-US" sz="2400" dirty="0">
                <a:latin typeface="Calibri" pitchFamily="34" charset="0"/>
              </a:rPr>
              <a:t> d’un </a:t>
            </a:r>
            <a:r>
              <a:rPr lang="en-US" sz="2400" dirty="0" err="1">
                <a:latin typeface="Calibri" pitchFamily="34" charset="0"/>
              </a:rPr>
              <a:t>atome</a:t>
            </a:r>
            <a:r>
              <a:rPr lang="en-US" sz="2400" dirty="0">
                <a:latin typeface="Calibri" pitchFamily="34" charset="0"/>
              </a:rPr>
              <a:t> à </a:t>
            </a:r>
            <a:r>
              <a:rPr lang="en-US" sz="2400" dirty="0" err="1">
                <a:latin typeface="Calibri" pitchFamily="34" charset="0"/>
              </a:rPr>
              <a:t>attirer</a:t>
            </a:r>
            <a:r>
              <a:rPr lang="en-US" sz="2400" dirty="0">
                <a:latin typeface="Calibri" pitchFamily="34" charset="0"/>
              </a:rPr>
              <a:t> les </a:t>
            </a:r>
            <a:r>
              <a:rPr lang="en-US" sz="2400" dirty="0" err="1">
                <a:latin typeface="Calibri" pitchFamily="34" charset="0"/>
              </a:rPr>
              <a:t>électrons</a:t>
            </a:r>
            <a:r>
              <a:rPr lang="en-US" sz="2400" dirty="0">
                <a:latin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</a:rPr>
              <a:t>mis</a:t>
            </a:r>
            <a:r>
              <a:rPr lang="en-US" sz="2400" dirty="0">
                <a:latin typeface="Calibri" pitchFamily="34" charset="0"/>
              </a:rPr>
              <a:t> en </a:t>
            </a:r>
            <a:r>
              <a:rPr lang="en-US" sz="2400" dirty="0" err="1">
                <a:latin typeface="Calibri" pitchFamily="34" charset="0"/>
              </a:rPr>
              <a:t>commun</a:t>
            </a:r>
            <a:r>
              <a:rPr lang="en-US" sz="2400" dirty="0">
                <a:latin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</a:rPr>
              <a:t>dans</a:t>
            </a:r>
            <a:r>
              <a:rPr lang="en-US" sz="2400" dirty="0">
                <a:latin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</a:rPr>
              <a:t>une</a:t>
            </a:r>
            <a:r>
              <a:rPr lang="en-US" sz="2400" dirty="0">
                <a:latin typeface="Calibri" pitchFamily="34" charset="0"/>
              </a:rPr>
              <a:t> liaison </a:t>
            </a:r>
            <a:r>
              <a:rPr lang="en-US" sz="2400" dirty="0" err="1">
                <a:latin typeface="Calibri" pitchFamily="34" charset="0"/>
              </a:rPr>
              <a:t>chimique</a:t>
            </a:r>
            <a:r>
              <a:rPr lang="en-US" sz="2400" dirty="0">
                <a:latin typeface="Calibri" pitchFamily="34" charset="0"/>
              </a:rPr>
              <a:t>. </a:t>
            </a:r>
          </a:p>
          <a:p>
            <a:endParaRPr lang="fr-FR" sz="2400" dirty="0">
              <a:latin typeface="Calibri" pitchFamily="34" charset="0"/>
            </a:endParaRPr>
          </a:p>
          <a:p>
            <a:endParaRPr lang="fr-FR" sz="2400" dirty="0">
              <a:latin typeface="Calibri" pitchFamily="34" charset="0"/>
            </a:endParaRPr>
          </a:p>
          <a:p>
            <a:endParaRPr lang="fr-FR" sz="2400" dirty="0">
              <a:latin typeface="Calibri" pitchFamily="34" charset="0"/>
            </a:endParaRPr>
          </a:p>
          <a:p>
            <a:endParaRPr lang="en-US" sz="2400" dirty="0">
              <a:latin typeface="Calibri" pitchFamily="34" charset="0"/>
            </a:endParaRPr>
          </a:p>
          <a:p>
            <a:endParaRPr lang="en-US" sz="2400" dirty="0">
              <a:latin typeface="Calibri" pitchFamily="34" charset="0"/>
            </a:endParaRPr>
          </a:p>
          <a:p>
            <a:endParaRPr lang="en-US" sz="2400" dirty="0">
              <a:latin typeface="Calibri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628437-D0D9-409A-ACE3-A9BFF5D153B5}" type="slidenum">
              <a:rPr lang="fr-FR" altLang="en-US" smtClean="0"/>
              <a:pPr>
                <a:defRPr/>
              </a:pPr>
              <a:t>10</a:t>
            </a:fld>
            <a:endParaRPr lang="fr-FR" altLang="en-US"/>
          </a:p>
        </p:txBody>
      </p:sp>
      <p:pic>
        <p:nvPicPr>
          <p:cNvPr id="6" name="Picture 21" descr="D:\Pictures\Chem12\Ch04\Chem12_pg209_4-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420888"/>
            <a:ext cx="5206264" cy="3113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95536" y="2852936"/>
            <a:ext cx="3240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itchFamily="34" charset="0"/>
              </a:rPr>
              <a:t>La </a:t>
            </a:r>
            <a:r>
              <a:rPr lang="en-US" dirty="0" err="1">
                <a:latin typeface="Calibri" pitchFamily="34" charset="0"/>
              </a:rPr>
              <a:t>différence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d’électronégativité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Symbol" pitchFamily="18" charset="2"/>
              </a:rPr>
              <a:t>D</a:t>
            </a:r>
            <a:r>
              <a:rPr lang="en-US" dirty="0" err="1">
                <a:latin typeface="Calibri" pitchFamily="34" charset="0"/>
              </a:rPr>
              <a:t>En</a:t>
            </a:r>
            <a:r>
              <a:rPr lang="en-US" dirty="0">
                <a:latin typeface="Calibri" pitchFamily="34" charset="0"/>
              </a:rPr>
              <a:t>  entre </a:t>
            </a:r>
            <a:r>
              <a:rPr lang="en-US" dirty="0" err="1">
                <a:latin typeface="Calibri" pitchFamily="34" charset="0"/>
              </a:rPr>
              <a:t>deux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atomes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liés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peut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être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nulle</a:t>
            </a:r>
            <a:r>
              <a:rPr lang="en-US" dirty="0">
                <a:latin typeface="Calibri" pitchFamily="34" charset="0"/>
              </a:rPr>
              <a:t>, </a:t>
            </a:r>
            <a:r>
              <a:rPr lang="en-US" dirty="0" err="1">
                <a:latin typeface="Calibri" pitchFamily="34" charset="0"/>
              </a:rPr>
              <a:t>faible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ou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grande</a:t>
            </a:r>
            <a:r>
              <a:rPr lang="en-US" dirty="0">
                <a:latin typeface="Calibri" pitchFamily="34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395536" y="3933056"/>
            <a:ext cx="35283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l-GR" dirty="0">
                <a:latin typeface="Calibri" pitchFamily="34" charset="0"/>
              </a:rPr>
              <a:t>Δ</a:t>
            </a:r>
            <a:r>
              <a:rPr lang="en-US" i="1" dirty="0">
                <a:latin typeface="Calibri" pitchFamily="34" charset="0"/>
              </a:rPr>
              <a:t>EN </a:t>
            </a:r>
            <a:r>
              <a:rPr lang="en-US" dirty="0">
                <a:latin typeface="Calibri" pitchFamily="34" charset="0"/>
              </a:rPr>
              <a:t>~ 0: les </a:t>
            </a:r>
            <a:r>
              <a:rPr lang="en-US" dirty="0" err="1">
                <a:latin typeface="Calibri" pitchFamily="34" charset="0"/>
              </a:rPr>
              <a:t>électrons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sont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égalements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répartis</a:t>
            </a:r>
            <a:endParaRPr lang="en-US" dirty="0">
              <a:latin typeface="Calibri" pitchFamily="34" charset="0"/>
            </a:endParaRPr>
          </a:p>
          <a:p>
            <a:pPr>
              <a:buFontTx/>
              <a:buChar char="•"/>
            </a:pPr>
            <a:r>
              <a:rPr lang="el-GR" dirty="0">
                <a:latin typeface="Calibri" pitchFamily="34" charset="0"/>
              </a:rPr>
              <a:t>Δ</a:t>
            </a:r>
            <a:r>
              <a:rPr lang="en-US" i="1" dirty="0">
                <a:latin typeface="Calibri" pitchFamily="34" charset="0"/>
              </a:rPr>
              <a:t>EN </a:t>
            </a:r>
            <a:r>
              <a:rPr lang="en-US" dirty="0">
                <a:latin typeface="Calibri" pitchFamily="34" charset="0"/>
              </a:rPr>
              <a:t>~ 1: les </a:t>
            </a:r>
            <a:r>
              <a:rPr lang="en-US" dirty="0" err="1">
                <a:latin typeface="Calibri" pitchFamily="34" charset="0"/>
              </a:rPr>
              <a:t>électrons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sont</a:t>
            </a:r>
            <a:r>
              <a:rPr lang="en-US" dirty="0">
                <a:latin typeface="Calibri" pitchFamily="34" charset="0"/>
              </a:rPr>
              <a:t> plus </a:t>
            </a:r>
            <a:r>
              <a:rPr lang="en-US" dirty="0" err="1">
                <a:latin typeface="Calibri" pitchFamily="34" charset="0"/>
              </a:rPr>
              <a:t>proches</a:t>
            </a:r>
            <a:r>
              <a:rPr lang="en-US" dirty="0">
                <a:latin typeface="Calibri" pitchFamily="34" charset="0"/>
              </a:rPr>
              <a:t> de </a:t>
            </a:r>
            <a:r>
              <a:rPr lang="en-US" dirty="0" err="1">
                <a:latin typeface="Calibri" pitchFamily="34" charset="0"/>
              </a:rPr>
              <a:t>l’atome</a:t>
            </a:r>
            <a:r>
              <a:rPr lang="en-US" dirty="0">
                <a:latin typeface="Calibri" pitchFamily="34" charset="0"/>
              </a:rPr>
              <a:t> le plus </a:t>
            </a:r>
            <a:r>
              <a:rPr lang="en-US" dirty="0" err="1">
                <a:latin typeface="Calibri" pitchFamily="34" charset="0"/>
              </a:rPr>
              <a:t>électronégatif</a:t>
            </a:r>
            <a:r>
              <a:rPr lang="en-US" dirty="0">
                <a:latin typeface="Calibri" pitchFamily="34" charset="0"/>
              </a:rPr>
              <a:t>. </a:t>
            </a:r>
          </a:p>
          <a:p>
            <a:pPr>
              <a:buFontTx/>
              <a:buChar char="•"/>
            </a:pPr>
            <a:r>
              <a:rPr lang="el-GR" dirty="0">
                <a:latin typeface="Calibri" pitchFamily="34" charset="0"/>
              </a:rPr>
              <a:t>Δ</a:t>
            </a:r>
            <a:r>
              <a:rPr lang="en-US" i="1" dirty="0">
                <a:latin typeface="Calibri" pitchFamily="34" charset="0"/>
              </a:rPr>
              <a:t>EN </a:t>
            </a:r>
            <a:r>
              <a:rPr lang="en-US" dirty="0" err="1">
                <a:latin typeface="Calibri" pitchFamily="34" charset="0"/>
              </a:rPr>
              <a:t>est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élevée</a:t>
            </a:r>
            <a:r>
              <a:rPr lang="en-US" dirty="0">
                <a:latin typeface="Calibri" pitchFamily="34" charset="0"/>
              </a:rPr>
              <a:t>, les </a:t>
            </a:r>
            <a:r>
              <a:rPr lang="en-US" dirty="0" err="1">
                <a:latin typeface="Calibri" pitchFamily="34" charset="0"/>
              </a:rPr>
              <a:t>électrons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sont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peu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partagés</a:t>
            </a:r>
            <a:r>
              <a:rPr lang="en-US" dirty="0">
                <a:latin typeface="Calibri" pitchFamily="34" charset="0"/>
              </a:rPr>
              <a:t> (pas </a:t>
            </a:r>
            <a:r>
              <a:rPr lang="en-US" dirty="0" err="1">
                <a:latin typeface="Calibri" pitchFamily="34" charset="0"/>
              </a:rPr>
              <a:t>mis</a:t>
            </a:r>
            <a:r>
              <a:rPr lang="en-US" dirty="0">
                <a:latin typeface="Calibri" pitchFamily="34" charset="0"/>
              </a:rPr>
              <a:t> en </a:t>
            </a:r>
            <a:r>
              <a:rPr lang="en-US" dirty="0" err="1">
                <a:latin typeface="Calibri" pitchFamily="34" charset="0"/>
              </a:rPr>
              <a:t>commun</a:t>
            </a:r>
            <a:r>
              <a:rPr lang="en-US" dirty="0">
                <a:latin typeface="Calibri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9607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plan</a:t>
            </a:r>
          </a:p>
        </p:txBody>
      </p:sp>
      <p:sp>
        <p:nvSpPr>
          <p:cNvPr id="26726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/>
              <a:t>Formation des bandes d’énergie</a:t>
            </a:r>
          </a:p>
          <a:p>
            <a:pPr eaLnBrk="1" hangingPunct="1"/>
            <a:r>
              <a:rPr lang="fr-FR"/>
              <a:t>Introduction de la périodicité du cristal</a:t>
            </a:r>
          </a:p>
          <a:p>
            <a:pPr eaLnBrk="1" hangingPunct="1"/>
            <a:r>
              <a:rPr lang="fr-FR"/>
              <a:t>Le pseudo vecteur d’onde</a:t>
            </a:r>
          </a:p>
          <a:p>
            <a:pPr eaLnBrk="1" hangingPunct="1"/>
            <a:r>
              <a:rPr lang="fr-FR"/>
              <a:t>Ondes de Bloch</a:t>
            </a:r>
          </a:p>
          <a:p>
            <a:pPr eaLnBrk="1" hangingPunct="1"/>
            <a:r>
              <a:rPr lang="fr-FR"/>
              <a:t>Modèle de Kronig-Penney</a:t>
            </a:r>
          </a:p>
          <a:p>
            <a:pPr eaLnBrk="1" hangingPunct="1"/>
            <a:r>
              <a:rPr lang="fr-FR"/>
              <a:t>Diagramme d’énergie dans l’espace des </a:t>
            </a:r>
            <a:r>
              <a:rPr lang="fr-FR" i="1"/>
              <a:t>k</a:t>
            </a:r>
          </a:p>
        </p:txBody>
      </p:sp>
      <p:sp>
        <p:nvSpPr>
          <p:cNvPr id="26726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2A3202E-1D41-4177-80B8-54EE7CCF267C}" type="slidenum">
              <a:rPr lang="fr-FR" altLang="en-US"/>
              <a:pPr/>
              <a:t>100</a:t>
            </a:fld>
            <a:endParaRPr lang="fr-FR" altLang="en-US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Formation des bandes d’énergie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defRPr/>
            </a:pPr>
            <a:r>
              <a:rPr lang="fr-FR" u="sng">
                <a:effectLst>
                  <a:outerShdw blurRad="38100" dist="38100" dir="2700000" algn="tl">
                    <a:srgbClr val="C0C0C0"/>
                  </a:outerShdw>
                </a:effectLst>
              </a:rPr>
              <a:t>Modèle qualitatif:</a:t>
            </a:r>
          </a:p>
        </p:txBody>
      </p:sp>
      <p:sp>
        <p:nvSpPr>
          <p:cNvPr id="26829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F0A39E6-89CB-487C-9A61-9487E2097AC1}" type="slidenum">
              <a:rPr lang="fr-FR" altLang="en-US"/>
              <a:pPr/>
              <a:t>101</a:t>
            </a:fld>
            <a:endParaRPr lang="fr-FR" altLang="en-US"/>
          </a:p>
        </p:txBody>
      </p:sp>
      <p:pic>
        <p:nvPicPr>
          <p:cNvPr id="268293" name="Picture 4"/>
          <p:cNvPicPr>
            <a:picLocks noChangeAspect="1" noChangeArrowheads="1"/>
          </p:cNvPicPr>
          <p:nvPr/>
        </p:nvPicPr>
        <p:blipFill>
          <a:blip r:embed="rId3" cstate="print"/>
          <a:srcRect l="-2353" b="16776"/>
          <a:stretch>
            <a:fillRect/>
          </a:stretch>
        </p:blipFill>
        <p:spPr bwMode="auto">
          <a:xfrm>
            <a:off x="1763713" y="2420938"/>
            <a:ext cx="31067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8294" name="Picture 5"/>
          <p:cNvPicPr>
            <a:picLocks noChangeAspect="1" noChangeArrowheads="1"/>
          </p:cNvPicPr>
          <p:nvPr/>
        </p:nvPicPr>
        <p:blipFill>
          <a:blip r:embed="rId4" cstate="print"/>
          <a:srcRect r="56871" b="20000"/>
          <a:stretch>
            <a:fillRect/>
          </a:stretch>
        </p:blipFill>
        <p:spPr bwMode="auto">
          <a:xfrm>
            <a:off x="6300788" y="2205038"/>
            <a:ext cx="1520825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2694" name="Text Box 6"/>
          <p:cNvSpPr txBox="1">
            <a:spLocks noChangeArrowheads="1"/>
          </p:cNvSpPr>
          <p:nvPr/>
        </p:nvSpPr>
        <p:spPr bwMode="auto">
          <a:xfrm>
            <a:off x="107950" y="2852738"/>
            <a:ext cx="15430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i="1">
                <a:effectLst>
                  <a:outerShdw blurRad="38100" dist="38100" dir="2700000" algn="tl">
                    <a:srgbClr val="C0C0C0"/>
                  </a:outerShdw>
                </a:effectLst>
              </a:rPr>
              <a:t>1 atome isolé</a:t>
            </a:r>
          </a:p>
          <a:p>
            <a:pPr algn="ctr">
              <a:defRPr/>
            </a:pPr>
            <a:r>
              <a:rPr lang="fr-FR" i="1">
                <a:effectLst>
                  <a:outerShdw blurRad="38100" dist="38100" dir="2700000" algn="tl">
                    <a:srgbClr val="C0C0C0"/>
                  </a:outerShdw>
                </a:effectLst>
              </a:rPr>
              <a:t>d’hydrogène</a:t>
            </a:r>
          </a:p>
          <a:p>
            <a:pPr algn="ctr">
              <a:defRPr/>
            </a:pPr>
            <a:endParaRPr lang="fr-FR" i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68296" name="Picture 7"/>
          <p:cNvPicPr>
            <a:picLocks noChangeAspect="1" noChangeArrowheads="1"/>
          </p:cNvPicPr>
          <p:nvPr/>
        </p:nvPicPr>
        <p:blipFill>
          <a:blip r:embed="rId5" cstate="print"/>
          <a:srcRect l="-1801" b="10030"/>
          <a:stretch>
            <a:fillRect/>
          </a:stretch>
        </p:blipFill>
        <p:spPr bwMode="auto">
          <a:xfrm>
            <a:off x="1619250" y="4652963"/>
            <a:ext cx="4127500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2696" name="Text Box 8"/>
          <p:cNvSpPr txBox="1">
            <a:spLocks noChangeArrowheads="1"/>
          </p:cNvSpPr>
          <p:nvPr/>
        </p:nvSpPr>
        <p:spPr bwMode="auto">
          <a:xfrm>
            <a:off x="179388" y="5084763"/>
            <a:ext cx="14414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i="1">
                <a:effectLst>
                  <a:outerShdw blurRad="38100" dist="38100" dir="2700000" algn="tl">
                    <a:srgbClr val="C0C0C0"/>
                  </a:outerShdw>
                </a:effectLst>
              </a:rPr>
              <a:t>2 atomes</a:t>
            </a:r>
          </a:p>
          <a:p>
            <a:pPr algn="ctr">
              <a:defRPr/>
            </a:pPr>
            <a:r>
              <a:rPr lang="fr-FR" i="1">
                <a:effectLst>
                  <a:outerShdw blurRad="38100" dist="38100" dir="2700000" algn="tl">
                    <a:srgbClr val="C0C0C0"/>
                  </a:outerShdw>
                </a:effectLst>
              </a:rPr>
              <a:t>d’hydrogène</a:t>
            </a:r>
          </a:p>
          <a:p>
            <a:pPr algn="ctr">
              <a:defRPr/>
            </a:pPr>
            <a:r>
              <a:rPr lang="fr-FR" i="1">
                <a:effectLst>
                  <a:outerShdw blurRad="38100" dist="38100" dir="2700000" algn="tl">
                    <a:srgbClr val="C0C0C0"/>
                  </a:outerShdw>
                </a:effectLst>
              </a:rPr>
              <a:t>adjacents</a:t>
            </a:r>
          </a:p>
        </p:txBody>
      </p:sp>
      <p:pic>
        <p:nvPicPr>
          <p:cNvPr id="268298" name="Picture 9"/>
          <p:cNvPicPr>
            <a:picLocks noChangeAspect="1" noChangeArrowheads="1"/>
          </p:cNvPicPr>
          <p:nvPr/>
        </p:nvPicPr>
        <p:blipFill>
          <a:blip r:embed="rId6" cstate="print"/>
          <a:srcRect b="17305"/>
          <a:stretch>
            <a:fillRect/>
          </a:stretch>
        </p:blipFill>
        <p:spPr bwMode="auto">
          <a:xfrm>
            <a:off x="5872163" y="4451350"/>
            <a:ext cx="30924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Formation des bandes d’énergie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defRPr/>
            </a:pPr>
            <a:r>
              <a:rPr lang="fr-FR"/>
              <a:t>Modèle qualitatif pour le </a:t>
            </a:r>
            <a:r>
              <a:rPr lang="fr-FR" i="1">
                <a:solidFill>
                  <a:srgbClr val="FF0000"/>
                </a:solidFill>
              </a:rPr>
              <a:t>Silicium</a:t>
            </a:r>
            <a:r>
              <a:rPr lang="fr-FR"/>
              <a:t>:</a:t>
            </a:r>
          </a:p>
          <a:p>
            <a:pPr lvl="2" eaLnBrk="1" hangingPunct="1">
              <a:defRPr/>
            </a:pPr>
            <a:r>
              <a:rPr lang="fr-FR"/>
              <a:t>Structure électronique (14 électrons)</a:t>
            </a:r>
          </a:p>
          <a:p>
            <a:pPr lvl="3" eaLnBrk="1" hangingPunct="1">
              <a:defRPr/>
            </a:pPr>
            <a:r>
              <a:rPr lang="fr-FR" i="1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1s</a:t>
            </a:r>
            <a:r>
              <a:rPr lang="fr-FR" i="1" baseline="3000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fr-FR" i="1" baseline="300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i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2s</a:t>
            </a:r>
            <a:r>
              <a:rPr lang="fr-FR" i="1" baseline="300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 </a:t>
            </a:r>
            <a:r>
              <a:rPr lang="fr-FR" i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2p</a:t>
            </a:r>
            <a:r>
              <a:rPr lang="fr-FR" i="1" baseline="300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  <a:r>
              <a:rPr lang="fr-FR" i="1" baseline="300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i="1">
                <a:effectLst>
                  <a:outerShdw blurRad="38100" dist="38100" dir="2700000" algn="tl">
                    <a:srgbClr val="C0C0C0"/>
                  </a:outerShdw>
                </a:effectLst>
              </a:rPr>
              <a:t>3s</a:t>
            </a:r>
            <a:r>
              <a:rPr lang="fr-FR" i="1" baseline="30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fr-FR" i="1" baseline="300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i="1">
                <a:effectLst>
                  <a:outerShdw blurRad="38100" dist="38100" dir="2700000" algn="tl">
                    <a:srgbClr val="C0C0C0"/>
                  </a:outerShdw>
                </a:effectLst>
              </a:rPr>
              <a:t>3p</a:t>
            </a:r>
            <a:r>
              <a:rPr lang="fr-FR" i="1" baseline="30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</a:p>
        </p:txBody>
      </p:sp>
      <p:sp>
        <p:nvSpPr>
          <p:cNvPr id="26931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8FEC35C-AFA0-4E5B-ADCF-C0F311A9ECB0}" type="slidenum">
              <a:rPr lang="fr-FR" altLang="en-US"/>
              <a:pPr/>
              <a:t>102</a:t>
            </a:fld>
            <a:endParaRPr lang="fr-FR" altLang="en-US"/>
          </a:p>
        </p:txBody>
      </p:sp>
      <p:grpSp>
        <p:nvGrpSpPr>
          <p:cNvPr id="269317" name="Group 13"/>
          <p:cNvGrpSpPr>
            <a:grpSpLocks/>
          </p:cNvGrpSpPr>
          <p:nvPr/>
        </p:nvGrpSpPr>
        <p:grpSpPr bwMode="auto">
          <a:xfrm>
            <a:off x="179388" y="3294063"/>
            <a:ext cx="4724400" cy="2943225"/>
            <a:chOff x="158" y="2024"/>
            <a:chExt cx="2976" cy="1854"/>
          </a:xfrm>
        </p:grpSpPr>
        <p:pic>
          <p:nvPicPr>
            <p:cNvPr id="269421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8" y="2024"/>
              <a:ext cx="2976" cy="1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9422" name="Line 11"/>
            <p:cNvSpPr>
              <a:spLocks noChangeShapeType="1"/>
            </p:cNvSpPr>
            <p:nvPr/>
          </p:nvSpPr>
          <p:spPr bwMode="auto">
            <a:xfrm>
              <a:off x="1002" y="3702"/>
              <a:ext cx="472" cy="0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9423" name="Line 12"/>
            <p:cNvSpPr>
              <a:spLocks noChangeShapeType="1"/>
            </p:cNvSpPr>
            <p:nvPr/>
          </p:nvSpPr>
          <p:spPr bwMode="auto">
            <a:xfrm>
              <a:off x="222" y="2632"/>
              <a:ext cx="472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69318" name="Group 177"/>
          <p:cNvGrpSpPr>
            <a:grpSpLocks/>
          </p:cNvGrpSpPr>
          <p:nvPr/>
        </p:nvGrpSpPr>
        <p:grpSpPr bwMode="auto">
          <a:xfrm>
            <a:off x="5076825" y="2997200"/>
            <a:ext cx="3527425" cy="3719513"/>
            <a:chOff x="3198" y="1888"/>
            <a:chExt cx="2222" cy="2343"/>
          </a:xfrm>
        </p:grpSpPr>
        <p:grpSp>
          <p:nvGrpSpPr>
            <p:cNvPr id="269319" name="Group 52"/>
            <p:cNvGrpSpPr>
              <a:grpSpLocks/>
            </p:cNvGrpSpPr>
            <p:nvPr/>
          </p:nvGrpSpPr>
          <p:grpSpPr bwMode="auto">
            <a:xfrm>
              <a:off x="3606" y="2614"/>
              <a:ext cx="272" cy="272"/>
              <a:chOff x="3606" y="3294"/>
              <a:chExt cx="272" cy="454"/>
            </a:xfrm>
          </p:grpSpPr>
          <p:grpSp>
            <p:nvGrpSpPr>
              <p:cNvPr id="269406" name="Group 36"/>
              <p:cNvGrpSpPr>
                <a:grpSpLocks/>
              </p:cNvGrpSpPr>
              <p:nvPr/>
            </p:nvGrpSpPr>
            <p:grpSpPr bwMode="auto">
              <a:xfrm>
                <a:off x="3606" y="3657"/>
                <a:ext cx="272" cy="91"/>
                <a:chOff x="3606" y="3657"/>
                <a:chExt cx="272" cy="91"/>
              </a:xfrm>
            </p:grpSpPr>
            <p:sp>
              <p:nvSpPr>
                <p:cNvPr id="269419" name="Line 34"/>
                <p:cNvSpPr>
                  <a:spLocks noChangeShapeType="1"/>
                </p:cNvSpPr>
                <p:nvPr/>
              </p:nvSpPr>
              <p:spPr bwMode="auto">
                <a:xfrm>
                  <a:off x="3606" y="3748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69420" name="Line 35"/>
                <p:cNvSpPr>
                  <a:spLocks noChangeShapeType="1"/>
                </p:cNvSpPr>
                <p:nvPr/>
              </p:nvSpPr>
              <p:spPr bwMode="auto">
                <a:xfrm>
                  <a:off x="3606" y="3657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69407" name="Group 37"/>
              <p:cNvGrpSpPr>
                <a:grpSpLocks/>
              </p:cNvGrpSpPr>
              <p:nvPr/>
            </p:nvGrpSpPr>
            <p:grpSpPr bwMode="auto">
              <a:xfrm>
                <a:off x="3606" y="3566"/>
                <a:ext cx="272" cy="91"/>
                <a:chOff x="3606" y="3657"/>
                <a:chExt cx="272" cy="91"/>
              </a:xfrm>
            </p:grpSpPr>
            <p:sp>
              <p:nvSpPr>
                <p:cNvPr id="269417" name="Line 38"/>
                <p:cNvSpPr>
                  <a:spLocks noChangeShapeType="1"/>
                </p:cNvSpPr>
                <p:nvPr/>
              </p:nvSpPr>
              <p:spPr bwMode="auto">
                <a:xfrm>
                  <a:off x="3606" y="3748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69418" name="Line 39"/>
                <p:cNvSpPr>
                  <a:spLocks noChangeShapeType="1"/>
                </p:cNvSpPr>
                <p:nvPr/>
              </p:nvSpPr>
              <p:spPr bwMode="auto">
                <a:xfrm>
                  <a:off x="3606" y="3657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69408" name="Group 40"/>
              <p:cNvGrpSpPr>
                <a:grpSpLocks/>
              </p:cNvGrpSpPr>
              <p:nvPr/>
            </p:nvGrpSpPr>
            <p:grpSpPr bwMode="auto">
              <a:xfrm>
                <a:off x="3606" y="3475"/>
                <a:ext cx="272" cy="91"/>
                <a:chOff x="3606" y="3657"/>
                <a:chExt cx="272" cy="91"/>
              </a:xfrm>
            </p:grpSpPr>
            <p:sp>
              <p:nvSpPr>
                <p:cNvPr id="269415" name="Line 41"/>
                <p:cNvSpPr>
                  <a:spLocks noChangeShapeType="1"/>
                </p:cNvSpPr>
                <p:nvPr/>
              </p:nvSpPr>
              <p:spPr bwMode="auto">
                <a:xfrm>
                  <a:off x="3606" y="3748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69416" name="Line 42"/>
                <p:cNvSpPr>
                  <a:spLocks noChangeShapeType="1"/>
                </p:cNvSpPr>
                <p:nvPr/>
              </p:nvSpPr>
              <p:spPr bwMode="auto">
                <a:xfrm>
                  <a:off x="3606" y="3657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69409" name="Group 43"/>
              <p:cNvGrpSpPr>
                <a:grpSpLocks/>
              </p:cNvGrpSpPr>
              <p:nvPr/>
            </p:nvGrpSpPr>
            <p:grpSpPr bwMode="auto">
              <a:xfrm>
                <a:off x="3606" y="3384"/>
                <a:ext cx="272" cy="91"/>
                <a:chOff x="3606" y="3657"/>
                <a:chExt cx="272" cy="91"/>
              </a:xfrm>
            </p:grpSpPr>
            <p:sp>
              <p:nvSpPr>
                <p:cNvPr id="269413" name="Line 44"/>
                <p:cNvSpPr>
                  <a:spLocks noChangeShapeType="1"/>
                </p:cNvSpPr>
                <p:nvPr/>
              </p:nvSpPr>
              <p:spPr bwMode="auto">
                <a:xfrm>
                  <a:off x="3606" y="3748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69414" name="Line 45"/>
                <p:cNvSpPr>
                  <a:spLocks noChangeShapeType="1"/>
                </p:cNvSpPr>
                <p:nvPr/>
              </p:nvSpPr>
              <p:spPr bwMode="auto">
                <a:xfrm>
                  <a:off x="3606" y="3657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69410" name="Group 46"/>
              <p:cNvGrpSpPr>
                <a:grpSpLocks/>
              </p:cNvGrpSpPr>
              <p:nvPr/>
            </p:nvGrpSpPr>
            <p:grpSpPr bwMode="auto">
              <a:xfrm>
                <a:off x="3606" y="3294"/>
                <a:ext cx="272" cy="91"/>
                <a:chOff x="3606" y="3657"/>
                <a:chExt cx="272" cy="91"/>
              </a:xfrm>
            </p:grpSpPr>
            <p:sp>
              <p:nvSpPr>
                <p:cNvPr id="269411" name="Line 47"/>
                <p:cNvSpPr>
                  <a:spLocks noChangeShapeType="1"/>
                </p:cNvSpPr>
                <p:nvPr/>
              </p:nvSpPr>
              <p:spPr bwMode="auto">
                <a:xfrm>
                  <a:off x="3606" y="3748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69412" name="Line 48"/>
                <p:cNvSpPr>
                  <a:spLocks noChangeShapeType="1"/>
                </p:cNvSpPr>
                <p:nvPr/>
              </p:nvSpPr>
              <p:spPr bwMode="auto">
                <a:xfrm>
                  <a:off x="3606" y="3657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grpSp>
          <p:nvGrpSpPr>
            <p:cNvPr id="269320" name="Group 49"/>
            <p:cNvGrpSpPr>
              <a:grpSpLocks/>
            </p:cNvGrpSpPr>
            <p:nvPr/>
          </p:nvGrpSpPr>
          <p:grpSpPr bwMode="auto">
            <a:xfrm>
              <a:off x="3606" y="3475"/>
              <a:ext cx="272" cy="45"/>
              <a:chOff x="3606" y="3657"/>
              <a:chExt cx="272" cy="91"/>
            </a:xfrm>
          </p:grpSpPr>
          <p:sp>
            <p:nvSpPr>
              <p:cNvPr id="269404" name="Line 50"/>
              <p:cNvSpPr>
                <a:spLocks noChangeShapeType="1"/>
              </p:cNvSpPr>
              <p:nvPr/>
            </p:nvSpPr>
            <p:spPr bwMode="auto">
              <a:xfrm>
                <a:off x="3606" y="3748"/>
                <a:ext cx="27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9405" name="Line 51"/>
              <p:cNvSpPr>
                <a:spLocks noChangeShapeType="1"/>
              </p:cNvSpPr>
              <p:nvPr/>
            </p:nvSpPr>
            <p:spPr bwMode="auto">
              <a:xfrm>
                <a:off x="3606" y="3657"/>
                <a:ext cx="27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69321" name="Group 94"/>
            <p:cNvGrpSpPr>
              <a:grpSpLocks/>
            </p:cNvGrpSpPr>
            <p:nvPr/>
          </p:nvGrpSpPr>
          <p:grpSpPr bwMode="auto">
            <a:xfrm>
              <a:off x="5148" y="2614"/>
              <a:ext cx="272" cy="272"/>
              <a:chOff x="3606" y="3294"/>
              <a:chExt cx="272" cy="454"/>
            </a:xfrm>
          </p:grpSpPr>
          <p:grpSp>
            <p:nvGrpSpPr>
              <p:cNvPr id="269389" name="Group 95"/>
              <p:cNvGrpSpPr>
                <a:grpSpLocks/>
              </p:cNvGrpSpPr>
              <p:nvPr/>
            </p:nvGrpSpPr>
            <p:grpSpPr bwMode="auto">
              <a:xfrm>
                <a:off x="3606" y="3657"/>
                <a:ext cx="272" cy="91"/>
                <a:chOff x="3606" y="3657"/>
                <a:chExt cx="272" cy="91"/>
              </a:xfrm>
            </p:grpSpPr>
            <p:sp>
              <p:nvSpPr>
                <p:cNvPr id="269402" name="Line 96"/>
                <p:cNvSpPr>
                  <a:spLocks noChangeShapeType="1"/>
                </p:cNvSpPr>
                <p:nvPr/>
              </p:nvSpPr>
              <p:spPr bwMode="auto">
                <a:xfrm>
                  <a:off x="3606" y="3748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69403" name="Line 97"/>
                <p:cNvSpPr>
                  <a:spLocks noChangeShapeType="1"/>
                </p:cNvSpPr>
                <p:nvPr/>
              </p:nvSpPr>
              <p:spPr bwMode="auto">
                <a:xfrm>
                  <a:off x="3606" y="3657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69390" name="Group 98"/>
              <p:cNvGrpSpPr>
                <a:grpSpLocks/>
              </p:cNvGrpSpPr>
              <p:nvPr/>
            </p:nvGrpSpPr>
            <p:grpSpPr bwMode="auto">
              <a:xfrm>
                <a:off x="3606" y="3566"/>
                <a:ext cx="272" cy="91"/>
                <a:chOff x="3606" y="3657"/>
                <a:chExt cx="272" cy="91"/>
              </a:xfrm>
            </p:grpSpPr>
            <p:sp>
              <p:nvSpPr>
                <p:cNvPr id="269400" name="Line 99"/>
                <p:cNvSpPr>
                  <a:spLocks noChangeShapeType="1"/>
                </p:cNvSpPr>
                <p:nvPr/>
              </p:nvSpPr>
              <p:spPr bwMode="auto">
                <a:xfrm>
                  <a:off x="3606" y="3748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69401" name="Line 100"/>
                <p:cNvSpPr>
                  <a:spLocks noChangeShapeType="1"/>
                </p:cNvSpPr>
                <p:nvPr/>
              </p:nvSpPr>
              <p:spPr bwMode="auto">
                <a:xfrm>
                  <a:off x="3606" y="3657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69391" name="Group 101"/>
              <p:cNvGrpSpPr>
                <a:grpSpLocks/>
              </p:cNvGrpSpPr>
              <p:nvPr/>
            </p:nvGrpSpPr>
            <p:grpSpPr bwMode="auto">
              <a:xfrm>
                <a:off x="3606" y="3475"/>
                <a:ext cx="272" cy="91"/>
                <a:chOff x="3606" y="3657"/>
                <a:chExt cx="272" cy="91"/>
              </a:xfrm>
            </p:grpSpPr>
            <p:sp>
              <p:nvSpPr>
                <p:cNvPr id="269398" name="Line 102"/>
                <p:cNvSpPr>
                  <a:spLocks noChangeShapeType="1"/>
                </p:cNvSpPr>
                <p:nvPr/>
              </p:nvSpPr>
              <p:spPr bwMode="auto">
                <a:xfrm>
                  <a:off x="3606" y="3748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69399" name="Line 103"/>
                <p:cNvSpPr>
                  <a:spLocks noChangeShapeType="1"/>
                </p:cNvSpPr>
                <p:nvPr/>
              </p:nvSpPr>
              <p:spPr bwMode="auto">
                <a:xfrm>
                  <a:off x="3606" y="3657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69392" name="Group 104"/>
              <p:cNvGrpSpPr>
                <a:grpSpLocks/>
              </p:cNvGrpSpPr>
              <p:nvPr/>
            </p:nvGrpSpPr>
            <p:grpSpPr bwMode="auto">
              <a:xfrm>
                <a:off x="3606" y="3384"/>
                <a:ext cx="272" cy="91"/>
                <a:chOff x="3606" y="3657"/>
                <a:chExt cx="272" cy="91"/>
              </a:xfrm>
            </p:grpSpPr>
            <p:sp>
              <p:nvSpPr>
                <p:cNvPr id="269396" name="Line 105"/>
                <p:cNvSpPr>
                  <a:spLocks noChangeShapeType="1"/>
                </p:cNvSpPr>
                <p:nvPr/>
              </p:nvSpPr>
              <p:spPr bwMode="auto">
                <a:xfrm>
                  <a:off x="3606" y="3748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69397" name="Line 106"/>
                <p:cNvSpPr>
                  <a:spLocks noChangeShapeType="1"/>
                </p:cNvSpPr>
                <p:nvPr/>
              </p:nvSpPr>
              <p:spPr bwMode="auto">
                <a:xfrm>
                  <a:off x="3606" y="3657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69393" name="Group 107"/>
              <p:cNvGrpSpPr>
                <a:grpSpLocks/>
              </p:cNvGrpSpPr>
              <p:nvPr/>
            </p:nvGrpSpPr>
            <p:grpSpPr bwMode="auto">
              <a:xfrm>
                <a:off x="3606" y="3294"/>
                <a:ext cx="272" cy="91"/>
                <a:chOff x="3606" y="3657"/>
                <a:chExt cx="272" cy="91"/>
              </a:xfrm>
            </p:grpSpPr>
            <p:sp>
              <p:nvSpPr>
                <p:cNvPr id="269394" name="Line 108"/>
                <p:cNvSpPr>
                  <a:spLocks noChangeShapeType="1"/>
                </p:cNvSpPr>
                <p:nvPr/>
              </p:nvSpPr>
              <p:spPr bwMode="auto">
                <a:xfrm>
                  <a:off x="3606" y="3748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69395" name="Line 109"/>
                <p:cNvSpPr>
                  <a:spLocks noChangeShapeType="1"/>
                </p:cNvSpPr>
                <p:nvPr/>
              </p:nvSpPr>
              <p:spPr bwMode="auto">
                <a:xfrm>
                  <a:off x="3606" y="3657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grpSp>
          <p:nvGrpSpPr>
            <p:cNvPr id="269322" name="Group 110"/>
            <p:cNvGrpSpPr>
              <a:grpSpLocks/>
            </p:cNvGrpSpPr>
            <p:nvPr/>
          </p:nvGrpSpPr>
          <p:grpSpPr bwMode="auto">
            <a:xfrm>
              <a:off x="5148" y="3475"/>
              <a:ext cx="272" cy="45"/>
              <a:chOff x="3606" y="3657"/>
              <a:chExt cx="272" cy="91"/>
            </a:xfrm>
          </p:grpSpPr>
          <p:sp>
            <p:nvSpPr>
              <p:cNvPr id="269387" name="Line 111"/>
              <p:cNvSpPr>
                <a:spLocks noChangeShapeType="1"/>
              </p:cNvSpPr>
              <p:nvPr/>
            </p:nvSpPr>
            <p:spPr bwMode="auto">
              <a:xfrm>
                <a:off x="3606" y="3748"/>
                <a:ext cx="27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9388" name="Line 112"/>
              <p:cNvSpPr>
                <a:spLocks noChangeShapeType="1"/>
              </p:cNvSpPr>
              <p:nvPr/>
            </p:nvSpPr>
            <p:spPr bwMode="auto">
              <a:xfrm>
                <a:off x="3606" y="3657"/>
                <a:ext cx="27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69323" name="Group 113"/>
            <p:cNvGrpSpPr>
              <a:grpSpLocks/>
            </p:cNvGrpSpPr>
            <p:nvPr/>
          </p:nvGrpSpPr>
          <p:grpSpPr bwMode="auto">
            <a:xfrm>
              <a:off x="4377" y="2795"/>
              <a:ext cx="272" cy="45"/>
              <a:chOff x="3606" y="3657"/>
              <a:chExt cx="272" cy="91"/>
            </a:xfrm>
          </p:grpSpPr>
          <p:sp>
            <p:nvSpPr>
              <p:cNvPr id="269385" name="Line 114"/>
              <p:cNvSpPr>
                <a:spLocks noChangeShapeType="1"/>
              </p:cNvSpPr>
              <p:nvPr/>
            </p:nvSpPr>
            <p:spPr bwMode="auto">
              <a:xfrm>
                <a:off x="3606" y="3748"/>
                <a:ext cx="27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9386" name="Line 115"/>
              <p:cNvSpPr>
                <a:spLocks noChangeShapeType="1"/>
              </p:cNvSpPr>
              <p:nvPr/>
            </p:nvSpPr>
            <p:spPr bwMode="auto">
              <a:xfrm>
                <a:off x="3606" y="3657"/>
                <a:ext cx="27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69324" name="Group 116"/>
            <p:cNvGrpSpPr>
              <a:grpSpLocks/>
            </p:cNvGrpSpPr>
            <p:nvPr/>
          </p:nvGrpSpPr>
          <p:grpSpPr bwMode="auto">
            <a:xfrm>
              <a:off x="4382" y="4151"/>
              <a:ext cx="272" cy="45"/>
              <a:chOff x="3606" y="3657"/>
              <a:chExt cx="272" cy="91"/>
            </a:xfrm>
          </p:grpSpPr>
          <p:sp>
            <p:nvSpPr>
              <p:cNvPr id="269383" name="Line 117"/>
              <p:cNvSpPr>
                <a:spLocks noChangeShapeType="1"/>
              </p:cNvSpPr>
              <p:nvPr/>
            </p:nvSpPr>
            <p:spPr bwMode="auto">
              <a:xfrm>
                <a:off x="3606" y="3748"/>
                <a:ext cx="27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9384" name="Line 118"/>
              <p:cNvSpPr>
                <a:spLocks noChangeShapeType="1"/>
              </p:cNvSpPr>
              <p:nvPr/>
            </p:nvSpPr>
            <p:spPr bwMode="auto">
              <a:xfrm>
                <a:off x="3606" y="3657"/>
                <a:ext cx="27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69325" name="Group 119"/>
            <p:cNvGrpSpPr>
              <a:grpSpLocks/>
            </p:cNvGrpSpPr>
            <p:nvPr/>
          </p:nvGrpSpPr>
          <p:grpSpPr bwMode="auto">
            <a:xfrm>
              <a:off x="4377" y="1888"/>
              <a:ext cx="272" cy="272"/>
              <a:chOff x="3606" y="3294"/>
              <a:chExt cx="272" cy="454"/>
            </a:xfrm>
          </p:grpSpPr>
          <p:grpSp>
            <p:nvGrpSpPr>
              <p:cNvPr id="269368" name="Group 120"/>
              <p:cNvGrpSpPr>
                <a:grpSpLocks/>
              </p:cNvGrpSpPr>
              <p:nvPr/>
            </p:nvGrpSpPr>
            <p:grpSpPr bwMode="auto">
              <a:xfrm>
                <a:off x="3606" y="3657"/>
                <a:ext cx="272" cy="91"/>
                <a:chOff x="3606" y="3657"/>
                <a:chExt cx="272" cy="91"/>
              </a:xfrm>
            </p:grpSpPr>
            <p:sp>
              <p:nvSpPr>
                <p:cNvPr id="269381" name="Line 121"/>
                <p:cNvSpPr>
                  <a:spLocks noChangeShapeType="1"/>
                </p:cNvSpPr>
                <p:nvPr/>
              </p:nvSpPr>
              <p:spPr bwMode="auto">
                <a:xfrm>
                  <a:off x="3606" y="3748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69382" name="Line 122"/>
                <p:cNvSpPr>
                  <a:spLocks noChangeShapeType="1"/>
                </p:cNvSpPr>
                <p:nvPr/>
              </p:nvSpPr>
              <p:spPr bwMode="auto">
                <a:xfrm>
                  <a:off x="3606" y="3657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69369" name="Group 123"/>
              <p:cNvGrpSpPr>
                <a:grpSpLocks/>
              </p:cNvGrpSpPr>
              <p:nvPr/>
            </p:nvGrpSpPr>
            <p:grpSpPr bwMode="auto">
              <a:xfrm>
                <a:off x="3606" y="3566"/>
                <a:ext cx="272" cy="91"/>
                <a:chOff x="3606" y="3657"/>
                <a:chExt cx="272" cy="91"/>
              </a:xfrm>
            </p:grpSpPr>
            <p:sp>
              <p:nvSpPr>
                <p:cNvPr id="269379" name="Line 124"/>
                <p:cNvSpPr>
                  <a:spLocks noChangeShapeType="1"/>
                </p:cNvSpPr>
                <p:nvPr/>
              </p:nvSpPr>
              <p:spPr bwMode="auto">
                <a:xfrm>
                  <a:off x="3606" y="3748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69380" name="Line 125"/>
                <p:cNvSpPr>
                  <a:spLocks noChangeShapeType="1"/>
                </p:cNvSpPr>
                <p:nvPr/>
              </p:nvSpPr>
              <p:spPr bwMode="auto">
                <a:xfrm>
                  <a:off x="3606" y="3657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69370" name="Group 126"/>
              <p:cNvGrpSpPr>
                <a:grpSpLocks/>
              </p:cNvGrpSpPr>
              <p:nvPr/>
            </p:nvGrpSpPr>
            <p:grpSpPr bwMode="auto">
              <a:xfrm>
                <a:off x="3606" y="3475"/>
                <a:ext cx="272" cy="91"/>
                <a:chOff x="3606" y="3657"/>
                <a:chExt cx="272" cy="91"/>
              </a:xfrm>
            </p:grpSpPr>
            <p:sp>
              <p:nvSpPr>
                <p:cNvPr id="269377" name="Line 127"/>
                <p:cNvSpPr>
                  <a:spLocks noChangeShapeType="1"/>
                </p:cNvSpPr>
                <p:nvPr/>
              </p:nvSpPr>
              <p:spPr bwMode="auto">
                <a:xfrm>
                  <a:off x="3606" y="3748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69378" name="Line 128"/>
                <p:cNvSpPr>
                  <a:spLocks noChangeShapeType="1"/>
                </p:cNvSpPr>
                <p:nvPr/>
              </p:nvSpPr>
              <p:spPr bwMode="auto">
                <a:xfrm>
                  <a:off x="3606" y="3657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69371" name="Group 129"/>
              <p:cNvGrpSpPr>
                <a:grpSpLocks/>
              </p:cNvGrpSpPr>
              <p:nvPr/>
            </p:nvGrpSpPr>
            <p:grpSpPr bwMode="auto">
              <a:xfrm>
                <a:off x="3606" y="3384"/>
                <a:ext cx="272" cy="91"/>
                <a:chOff x="3606" y="3657"/>
                <a:chExt cx="272" cy="91"/>
              </a:xfrm>
            </p:grpSpPr>
            <p:sp>
              <p:nvSpPr>
                <p:cNvPr id="269375" name="Line 130"/>
                <p:cNvSpPr>
                  <a:spLocks noChangeShapeType="1"/>
                </p:cNvSpPr>
                <p:nvPr/>
              </p:nvSpPr>
              <p:spPr bwMode="auto">
                <a:xfrm>
                  <a:off x="3606" y="3748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69376" name="Line 131"/>
                <p:cNvSpPr>
                  <a:spLocks noChangeShapeType="1"/>
                </p:cNvSpPr>
                <p:nvPr/>
              </p:nvSpPr>
              <p:spPr bwMode="auto">
                <a:xfrm>
                  <a:off x="3606" y="3657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69372" name="Group 132"/>
              <p:cNvGrpSpPr>
                <a:grpSpLocks/>
              </p:cNvGrpSpPr>
              <p:nvPr/>
            </p:nvGrpSpPr>
            <p:grpSpPr bwMode="auto">
              <a:xfrm>
                <a:off x="3606" y="3294"/>
                <a:ext cx="272" cy="91"/>
                <a:chOff x="3606" y="3657"/>
                <a:chExt cx="272" cy="91"/>
              </a:xfrm>
            </p:grpSpPr>
            <p:sp>
              <p:nvSpPr>
                <p:cNvPr id="269373" name="Line 133"/>
                <p:cNvSpPr>
                  <a:spLocks noChangeShapeType="1"/>
                </p:cNvSpPr>
                <p:nvPr/>
              </p:nvSpPr>
              <p:spPr bwMode="auto">
                <a:xfrm>
                  <a:off x="3606" y="3748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69374" name="Line 134"/>
                <p:cNvSpPr>
                  <a:spLocks noChangeShapeType="1"/>
                </p:cNvSpPr>
                <p:nvPr/>
              </p:nvSpPr>
              <p:spPr bwMode="auto">
                <a:xfrm>
                  <a:off x="3606" y="3657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grpSp>
          <p:nvGrpSpPr>
            <p:cNvPr id="269326" name="Group 135"/>
            <p:cNvGrpSpPr>
              <a:grpSpLocks/>
            </p:cNvGrpSpPr>
            <p:nvPr/>
          </p:nvGrpSpPr>
          <p:grpSpPr bwMode="auto">
            <a:xfrm>
              <a:off x="4377" y="3340"/>
              <a:ext cx="272" cy="272"/>
              <a:chOff x="3606" y="3294"/>
              <a:chExt cx="272" cy="454"/>
            </a:xfrm>
          </p:grpSpPr>
          <p:grpSp>
            <p:nvGrpSpPr>
              <p:cNvPr id="269353" name="Group 136"/>
              <p:cNvGrpSpPr>
                <a:grpSpLocks/>
              </p:cNvGrpSpPr>
              <p:nvPr/>
            </p:nvGrpSpPr>
            <p:grpSpPr bwMode="auto">
              <a:xfrm>
                <a:off x="3606" y="3657"/>
                <a:ext cx="272" cy="91"/>
                <a:chOff x="3606" y="3657"/>
                <a:chExt cx="272" cy="91"/>
              </a:xfrm>
            </p:grpSpPr>
            <p:sp>
              <p:nvSpPr>
                <p:cNvPr id="269366" name="Line 137"/>
                <p:cNvSpPr>
                  <a:spLocks noChangeShapeType="1"/>
                </p:cNvSpPr>
                <p:nvPr/>
              </p:nvSpPr>
              <p:spPr bwMode="auto">
                <a:xfrm>
                  <a:off x="3606" y="3748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69367" name="Line 138"/>
                <p:cNvSpPr>
                  <a:spLocks noChangeShapeType="1"/>
                </p:cNvSpPr>
                <p:nvPr/>
              </p:nvSpPr>
              <p:spPr bwMode="auto">
                <a:xfrm>
                  <a:off x="3606" y="3657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69354" name="Group 139"/>
              <p:cNvGrpSpPr>
                <a:grpSpLocks/>
              </p:cNvGrpSpPr>
              <p:nvPr/>
            </p:nvGrpSpPr>
            <p:grpSpPr bwMode="auto">
              <a:xfrm>
                <a:off x="3606" y="3566"/>
                <a:ext cx="272" cy="91"/>
                <a:chOff x="3606" y="3657"/>
                <a:chExt cx="272" cy="91"/>
              </a:xfrm>
            </p:grpSpPr>
            <p:sp>
              <p:nvSpPr>
                <p:cNvPr id="269364" name="Line 140"/>
                <p:cNvSpPr>
                  <a:spLocks noChangeShapeType="1"/>
                </p:cNvSpPr>
                <p:nvPr/>
              </p:nvSpPr>
              <p:spPr bwMode="auto">
                <a:xfrm>
                  <a:off x="3606" y="3748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69365" name="Line 141"/>
                <p:cNvSpPr>
                  <a:spLocks noChangeShapeType="1"/>
                </p:cNvSpPr>
                <p:nvPr/>
              </p:nvSpPr>
              <p:spPr bwMode="auto">
                <a:xfrm>
                  <a:off x="3606" y="3657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69355" name="Group 142"/>
              <p:cNvGrpSpPr>
                <a:grpSpLocks/>
              </p:cNvGrpSpPr>
              <p:nvPr/>
            </p:nvGrpSpPr>
            <p:grpSpPr bwMode="auto">
              <a:xfrm>
                <a:off x="3606" y="3475"/>
                <a:ext cx="272" cy="91"/>
                <a:chOff x="3606" y="3657"/>
                <a:chExt cx="272" cy="91"/>
              </a:xfrm>
            </p:grpSpPr>
            <p:sp>
              <p:nvSpPr>
                <p:cNvPr id="269362" name="Line 143"/>
                <p:cNvSpPr>
                  <a:spLocks noChangeShapeType="1"/>
                </p:cNvSpPr>
                <p:nvPr/>
              </p:nvSpPr>
              <p:spPr bwMode="auto">
                <a:xfrm>
                  <a:off x="3606" y="3748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69363" name="Line 144"/>
                <p:cNvSpPr>
                  <a:spLocks noChangeShapeType="1"/>
                </p:cNvSpPr>
                <p:nvPr/>
              </p:nvSpPr>
              <p:spPr bwMode="auto">
                <a:xfrm>
                  <a:off x="3606" y="3657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69356" name="Group 145"/>
              <p:cNvGrpSpPr>
                <a:grpSpLocks/>
              </p:cNvGrpSpPr>
              <p:nvPr/>
            </p:nvGrpSpPr>
            <p:grpSpPr bwMode="auto">
              <a:xfrm>
                <a:off x="3606" y="3384"/>
                <a:ext cx="272" cy="91"/>
                <a:chOff x="3606" y="3657"/>
                <a:chExt cx="272" cy="91"/>
              </a:xfrm>
            </p:grpSpPr>
            <p:sp>
              <p:nvSpPr>
                <p:cNvPr id="269360" name="Line 146"/>
                <p:cNvSpPr>
                  <a:spLocks noChangeShapeType="1"/>
                </p:cNvSpPr>
                <p:nvPr/>
              </p:nvSpPr>
              <p:spPr bwMode="auto">
                <a:xfrm>
                  <a:off x="3606" y="3748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69361" name="Line 147"/>
                <p:cNvSpPr>
                  <a:spLocks noChangeShapeType="1"/>
                </p:cNvSpPr>
                <p:nvPr/>
              </p:nvSpPr>
              <p:spPr bwMode="auto">
                <a:xfrm>
                  <a:off x="3606" y="3657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69357" name="Group 148"/>
              <p:cNvGrpSpPr>
                <a:grpSpLocks/>
              </p:cNvGrpSpPr>
              <p:nvPr/>
            </p:nvGrpSpPr>
            <p:grpSpPr bwMode="auto">
              <a:xfrm>
                <a:off x="3606" y="3294"/>
                <a:ext cx="272" cy="91"/>
                <a:chOff x="3606" y="3657"/>
                <a:chExt cx="272" cy="91"/>
              </a:xfrm>
            </p:grpSpPr>
            <p:sp>
              <p:nvSpPr>
                <p:cNvPr id="269358" name="Line 149"/>
                <p:cNvSpPr>
                  <a:spLocks noChangeShapeType="1"/>
                </p:cNvSpPr>
                <p:nvPr/>
              </p:nvSpPr>
              <p:spPr bwMode="auto">
                <a:xfrm>
                  <a:off x="3606" y="3748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69359" name="Line 150"/>
                <p:cNvSpPr>
                  <a:spLocks noChangeShapeType="1"/>
                </p:cNvSpPr>
                <p:nvPr/>
              </p:nvSpPr>
              <p:spPr bwMode="auto">
                <a:xfrm>
                  <a:off x="3606" y="3657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sp>
          <p:nvSpPr>
            <p:cNvPr id="269327" name="Line 151"/>
            <p:cNvSpPr>
              <a:spLocks noChangeShapeType="1"/>
            </p:cNvSpPr>
            <p:nvPr/>
          </p:nvSpPr>
          <p:spPr bwMode="auto">
            <a:xfrm>
              <a:off x="3923" y="2795"/>
              <a:ext cx="409" cy="635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9328" name="Line 152"/>
            <p:cNvSpPr>
              <a:spLocks noChangeShapeType="1"/>
            </p:cNvSpPr>
            <p:nvPr/>
          </p:nvSpPr>
          <p:spPr bwMode="auto">
            <a:xfrm flipV="1">
              <a:off x="3923" y="2115"/>
              <a:ext cx="409" cy="635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9329" name="Line 153"/>
            <p:cNvSpPr>
              <a:spLocks noChangeShapeType="1"/>
            </p:cNvSpPr>
            <p:nvPr/>
          </p:nvSpPr>
          <p:spPr bwMode="auto">
            <a:xfrm flipH="1">
              <a:off x="4694" y="2795"/>
              <a:ext cx="409" cy="635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9330" name="Line 154"/>
            <p:cNvSpPr>
              <a:spLocks noChangeShapeType="1"/>
            </p:cNvSpPr>
            <p:nvPr/>
          </p:nvSpPr>
          <p:spPr bwMode="auto">
            <a:xfrm flipH="1" flipV="1">
              <a:off x="4694" y="2115"/>
              <a:ext cx="409" cy="635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9331" name="Line 155"/>
            <p:cNvSpPr>
              <a:spLocks noChangeShapeType="1"/>
            </p:cNvSpPr>
            <p:nvPr/>
          </p:nvSpPr>
          <p:spPr bwMode="auto">
            <a:xfrm flipV="1">
              <a:off x="3923" y="2840"/>
              <a:ext cx="409" cy="63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9332" name="Line 156"/>
            <p:cNvSpPr>
              <a:spLocks noChangeShapeType="1"/>
            </p:cNvSpPr>
            <p:nvPr/>
          </p:nvSpPr>
          <p:spPr bwMode="auto">
            <a:xfrm>
              <a:off x="3923" y="3521"/>
              <a:ext cx="409" cy="63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9333" name="Line 157"/>
            <p:cNvSpPr>
              <a:spLocks noChangeShapeType="1"/>
            </p:cNvSpPr>
            <p:nvPr/>
          </p:nvSpPr>
          <p:spPr bwMode="auto">
            <a:xfrm flipH="1" flipV="1">
              <a:off x="4694" y="2848"/>
              <a:ext cx="409" cy="63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9334" name="Line 158"/>
            <p:cNvSpPr>
              <a:spLocks noChangeShapeType="1"/>
            </p:cNvSpPr>
            <p:nvPr/>
          </p:nvSpPr>
          <p:spPr bwMode="auto">
            <a:xfrm flipH="1">
              <a:off x="4694" y="3529"/>
              <a:ext cx="409" cy="63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9335" name="Oval 159"/>
            <p:cNvSpPr>
              <a:spLocks noChangeAspect="1" noChangeArrowheads="1"/>
            </p:cNvSpPr>
            <p:nvPr/>
          </p:nvSpPr>
          <p:spPr bwMode="auto">
            <a:xfrm>
              <a:off x="3651" y="3491"/>
              <a:ext cx="70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fr-FR"/>
            </a:p>
          </p:txBody>
        </p:sp>
        <p:sp>
          <p:nvSpPr>
            <p:cNvPr id="269336" name="Oval 160"/>
            <p:cNvSpPr>
              <a:spLocks noChangeAspect="1" noChangeArrowheads="1"/>
            </p:cNvSpPr>
            <p:nvPr/>
          </p:nvSpPr>
          <p:spPr bwMode="auto">
            <a:xfrm>
              <a:off x="3742" y="3437"/>
              <a:ext cx="70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fr-FR"/>
            </a:p>
          </p:txBody>
        </p:sp>
        <p:sp>
          <p:nvSpPr>
            <p:cNvPr id="269337" name="Oval 161"/>
            <p:cNvSpPr>
              <a:spLocks noChangeAspect="1" noChangeArrowheads="1"/>
            </p:cNvSpPr>
            <p:nvPr/>
          </p:nvSpPr>
          <p:spPr bwMode="auto">
            <a:xfrm>
              <a:off x="5193" y="3491"/>
              <a:ext cx="70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fr-FR"/>
            </a:p>
          </p:txBody>
        </p:sp>
        <p:sp>
          <p:nvSpPr>
            <p:cNvPr id="269338" name="Oval 162"/>
            <p:cNvSpPr>
              <a:spLocks noChangeAspect="1" noChangeArrowheads="1"/>
            </p:cNvSpPr>
            <p:nvPr/>
          </p:nvSpPr>
          <p:spPr bwMode="auto">
            <a:xfrm>
              <a:off x="5321" y="3438"/>
              <a:ext cx="70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fr-FR"/>
            </a:p>
          </p:txBody>
        </p:sp>
        <p:sp>
          <p:nvSpPr>
            <p:cNvPr id="269339" name="Oval 163"/>
            <p:cNvSpPr>
              <a:spLocks noChangeAspect="1" noChangeArrowheads="1"/>
            </p:cNvSpPr>
            <p:nvPr/>
          </p:nvSpPr>
          <p:spPr bwMode="auto">
            <a:xfrm>
              <a:off x="3651" y="2848"/>
              <a:ext cx="70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fr-FR"/>
            </a:p>
          </p:txBody>
        </p:sp>
        <p:sp>
          <p:nvSpPr>
            <p:cNvPr id="269340" name="Oval 164"/>
            <p:cNvSpPr>
              <a:spLocks noChangeAspect="1" noChangeArrowheads="1"/>
            </p:cNvSpPr>
            <p:nvPr/>
          </p:nvSpPr>
          <p:spPr bwMode="auto">
            <a:xfrm>
              <a:off x="3779" y="2803"/>
              <a:ext cx="70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fr-FR"/>
            </a:p>
          </p:txBody>
        </p:sp>
        <p:sp>
          <p:nvSpPr>
            <p:cNvPr id="269341" name="Oval 165"/>
            <p:cNvSpPr>
              <a:spLocks noChangeAspect="1" noChangeArrowheads="1"/>
            </p:cNvSpPr>
            <p:nvPr/>
          </p:nvSpPr>
          <p:spPr bwMode="auto">
            <a:xfrm>
              <a:off x="5207" y="2856"/>
              <a:ext cx="70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fr-FR"/>
            </a:p>
          </p:txBody>
        </p:sp>
        <p:sp>
          <p:nvSpPr>
            <p:cNvPr id="269342" name="Oval 166"/>
            <p:cNvSpPr>
              <a:spLocks noChangeAspect="1" noChangeArrowheads="1"/>
            </p:cNvSpPr>
            <p:nvPr/>
          </p:nvSpPr>
          <p:spPr bwMode="auto">
            <a:xfrm>
              <a:off x="5329" y="2795"/>
              <a:ext cx="70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fr-FR"/>
            </a:p>
          </p:txBody>
        </p:sp>
        <p:sp>
          <p:nvSpPr>
            <p:cNvPr id="269343" name="Oval 167"/>
            <p:cNvSpPr>
              <a:spLocks noChangeAspect="1" noChangeArrowheads="1"/>
            </p:cNvSpPr>
            <p:nvPr/>
          </p:nvSpPr>
          <p:spPr bwMode="auto">
            <a:xfrm>
              <a:off x="4416" y="4163"/>
              <a:ext cx="70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fr-FR"/>
            </a:p>
          </p:txBody>
        </p:sp>
        <p:sp>
          <p:nvSpPr>
            <p:cNvPr id="269344" name="Oval 168"/>
            <p:cNvSpPr>
              <a:spLocks noChangeAspect="1" noChangeArrowheads="1"/>
            </p:cNvSpPr>
            <p:nvPr/>
          </p:nvSpPr>
          <p:spPr bwMode="auto">
            <a:xfrm>
              <a:off x="4547" y="4112"/>
              <a:ext cx="70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fr-FR"/>
            </a:p>
          </p:txBody>
        </p:sp>
        <p:sp>
          <p:nvSpPr>
            <p:cNvPr id="269345" name="Oval 169"/>
            <p:cNvSpPr>
              <a:spLocks noChangeAspect="1" noChangeArrowheads="1"/>
            </p:cNvSpPr>
            <p:nvPr/>
          </p:nvSpPr>
          <p:spPr bwMode="auto">
            <a:xfrm>
              <a:off x="4534" y="3303"/>
              <a:ext cx="70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fr-FR"/>
            </a:p>
          </p:txBody>
        </p:sp>
        <p:sp>
          <p:nvSpPr>
            <p:cNvPr id="269346" name="Oval 170"/>
            <p:cNvSpPr>
              <a:spLocks noChangeAspect="1" noChangeArrowheads="1"/>
            </p:cNvSpPr>
            <p:nvPr/>
          </p:nvSpPr>
          <p:spPr bwMode="auto">
            <a:xfrm>
              <a:off x="4401" y="3580"/>
              <a:ext cx="70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fr-FR"/>
            </a:p>
          </p:txBody>
        </p:sp>
        <p:sp>
          <p:nvSpPr>
            <p:cNvPr id="269347" name="Oval 171"/>
            <p:cNvSpPr>
              <a:spLocks noChangeAspect="1" noChangeArrowheads="1"/>
            </p:cNvSpPr>
            <p:nvPr/>
          </p:nvSpPr>
          <p:spPr bwMode="auto">
            <a:xfrm>
              <a:off x="4537" y="3521"/>
              <a:ext cx="70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fr-FR"/>
            </a:p>
          </p:txBody>
        </p:sp>
        <p:sp>
          <p:nvSpPr>
            <p:cNvPr id="269348" name="Oval 172"/>
            <p:cNvSpPr>
              <a:spLocks noChangeAspect="1" noChangeArrowheads="1"/>
            </p:cNvSpPr>
            <p:nvPr/>
          </p:nvSpPr>
          <p:spPr bwMode="auto">
            <a:xfrm>
              <a:off x="4401" y="3467"/>
              <a:ext cx="70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fr-FR"/>
            </a:p>
          </p:txBody>
        </p:sp>
        <p:sp>
          <p:nvSpPr>
            <p:cNvPr id="269349" name="Oval 173"/>
            <p:cNvSpPr>
              <a:spLocks noChangeAspect="1" noChangeArrowheads="1"/>
            </p:cNvSpPr>
            <p:nvPr/>
          </p:nvSpPr>
          <p:spPr bwMode="auto">
            <a:xfrm>
              <a:off x="4558" y="3414"/>
              <a:ext cx="70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fr-FR"/>
            </a:p>
          </p:txBody>
        </p:sp>
        <p:sp>
          <p:nvSpPr>
            <p:cNvPr id="269350" name="Oval 174"/>
            <p:cNvSpPr>
              <a:spLocks noChangeAspect="1" noChangeArrowheads="1"/>
            </p:cNvSpPr>
            <p:nvPr/>
          </p:nvSpPr>
          <p:spPr bwMode="auto">
            <a:xfrm>
              <a:off x="4393" y="3355"/>
              <a:ext cx="70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fr-FR"/>
            </a:p>
          </p:txBody>
        </p:sp>
        <p:sp>
          <p:nvSpPr>
            <p:cNvPr id="243887" name="Rectangle 175"/>
            <p:cNvSpPr>
              <a:spLocks noChangeArrowheads="1"/>
            </p:cNvSpPr>
            <p:nvPr/>
          </p:nvSpPr>
          <p:spPr bwMode="auto">
            <a:xfrm>
              <a:off x="3198" y="3385"/>
              <a:ext cx="32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3s</a:t>
              </a:r>
              <a:r>
                <a:rPr lang="fr-FR" i="1" baseline="300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2</a:t>
              </a:r>
            </a:p>
          </p:txBody>
        </p:sp>
        <p:sp>
          <p:nvSpPr>
            <p:cNvPr id="243888" name="Rectangle 176"/>
            <p:cNvSpPr>
              <a:spLocks noChangeArrowheads="1"/>
            </p:cNvSpPr>
            <p:nvPr/>
          </p:nvSpPr>
          <p:spPr bwMode="auto">
            <a:xfrm>
              <a:off x="3243" y="2659"/>
              <a:ext cx="32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3p</a:t>
              </a:r>
              <a:r>
                <a:rPr lang="fr-FR" i="1" baseline="300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2</a:t>
              </a:r>
            </a:p>
          </p:txBody>
        </p:sp>
      </p:grp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Formation des bandes d’énergie</a:t>
            </a:r>
          </a:p>
        </p:txBody>
      </p:sp>
      <p:sp>
        <p:nvSpPr>
          <p:cNvPr id="27033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7C21FD8-26C5-4BD3-A6E6-5D70261DB55D}" type="slidenum">
              <a:rPr lang="fr-FR" altLang="en-US"/>
              <a:pPr/>
              <a:t>103</a:t>
            </a:fld>
            <a:endParaRPr lang="fr-FR" altLang="en-US"/>
          </a:p>
        </p:txBody>
      </p:sp>
      <p:grpSp>
        <p:nvGrpSpPr>
          <p:cNvPr id="270340" name="Group 244"/>
          <p:cNvGrpSpPr>
            <a:grpSpLocks/>
          </p:cNvGrpSpPr>
          <p:nvPr/>
        </p:nvGrpSpPr>
        <p:grpSpPr bwMode="auto">
          <a:xfrm>
            <a:off x="58738" y="1773238"/>
            <a:ext cx="9050337" cy="4581525"/>
            <a:chOff x="32" y="1117"/>
            <a:chExt cx="5701" cy="2886"/>
          </a:xfrm>
        </p:grpSpPr>
        <p:grpSp>
          <p:nvGrpSpPr>
            <p:cNvPr id="270344" name="Group 5"/>
            <p:cNvGrpSpPr>
              <a:grpSpLocks/>
            </p:cNvGrpSpPr>
            <p:nvPr/>
          </p:nvGrpSpPr>
          <p:grpSpPr bwMode="auto">
            <a:xfrm>
              <a:off x="32" y="2085"/>
              <a:ext cx="272" cy="272"/>
              <a:chOff x="3606" y="3294"/>
              <a:chExt cx="272" cy="454"/>
            </a:xfrm>
          </p:grpSpPr>
          <p:grpSp>
            <p:nvGrpSpPr>
              <p:cNvPr id="270534" name="Group 6"/>
              <p:cNvGrpSpPr>
                <a:grpSpLocks/>
              </p:cNvGrpSpPr>
              <p:nvPr/>
            </p:nvGrpSpPr>
            <p:grpSpPr bwMode="auto">
              <a:xfrm>
                <a:off x="3606" y="3657"/>
                <a:ext cx="272" cy="91"/>
                <a:chOff x="3606" y="3657"/>
                <a:chExt cx="272" cy="91"/>
              </a:xfrm>
            </p:grpSpPr>
            <p:sp>
              <p:nvSpPr>
                <p:cNvPr id="270547" name="Line 7"/>
                <p:cNvSpPr>
                  <a:spLocks noChangeShapeType="1"/>
                </p:cNvSpPr>
                <p:nvPr/>
              </p:nvSpPr>
              <p:spPr bwMode="auto">
                <a:xfrm>
                  <a:off x="3606" y="3748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0548" name="Line 8"/>
                <p:cNvSpPr>
                  <a:spLocks noChangeShapeType="1"/>
                </p:cNvSpPr>
                <p:nvPr/>
              </p:nvSpPr>
              <p:spPr bwMode="auto">
                <a:xfrm>
                  <a:off x="3606" y="3657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70535" name="Group 9"/>
              <p:cNvGrpSpPr>
                <a:grpSpLocks/>
              </p:cNvGrpSpPr>
              <p:nvPr/>
            </p:nvGrpSpPr>
            <p:grpSpPr bwMode="auto">
              <a:xfrm>
                <a:off x="3606" y="3566"/>
                <a:ext cx="272" cy="91"/>
                <a:chOff x="3606" y="3657"/>
                <a:chExt cx="272" cy="91"/>
              </a:xfrm>
            </p:grpSpPr>
            <p:sp>
              <p:nvSpPr>
                <p:cNvPr id="270545" name="Line 10"/>
                <p:cNvSpPr>
                  <a:spLocks noChangeShapeType="1"/>
                </p:cNvSpPr>
                <p:nvPr/>
              </p:nvSpPr>
              <p:spPr bwMode="auto">
                <a:xfrm>
                  <a:off x="3606" y="3748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0546" name="Line 11"/>
                <p:cNvSpPr>
                  <a:spLocks noChangeShapeType="1"/>
                </p:cNvSpPr>
                <p:nvPr/>
              </p:nvSpPr>
              <p:spPr bwMode="auto">
                <a:xfrm>
                  <a:off x="3606" y="3657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70536" name="Group 12"/>
              <p:cNvGrpSpPr>
                <a:grpSpLocks/>
              </p:cNvGrpSpPr>
              <p:nvPr/>
            </p:nvGrpSpPr>
            <p:grpSpPr bwMode="auto">
              <a:xfrm>
                <a:off x="3606" y="3475"/>
                <a:ext cx="272" cy="91"/>
                <a:chOff x="3606" y="3657"/>
                <a:chExt cx="272" cy="91"/>
              </a:xfrm>
            </p:grpSpPr>
            <p:sp>
              <p:nvSpPr>
                <p:cNvPr id="270543" name="Line 13"/>
                <p:cNvSpPr>
                  <a:spLocks noChangeShapeType="1"/>
                </p:cNvSpPr>
                <p:nvPr/>
              </p:nvSpPr>
              <p:spPr bwMode="auto">
                <a:xfrm>
                  <a:off x="3606" y="3748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0544" name="Line 14"/>
                <p:cNvSpPr>
                  <a:spLocks noChangeShapeType="1"/>
                </p:cNvSpPr>
                <p:nvPr/>
              </p:nvSpPr>
              <p:spPr bwMode="auto">
                <a:xfrm>
                  <a:off x="3606" y="3657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70537" name="Group 15"/>
              <p:cNvGrpSpPr>
                <a:grpSpLocks/>
              </p:cNvGrpSpPr>
              <p:nvPr/>
            </p:nvGrpSpPr>
            <p:grpSpPr bwMode="auto">
              <a:xfrm>
                <a:off x="3606" y="3384"/>
                <a:ext cx="272" cy="91"/>
                <a:chOff x="3606" y="3657"/>
                <a:chExt cx="272" cy="91"/>
              </a:xfrm>
            </p:grpSpPr>
            <p:sp>
              <p:nvSpPr>
                <p:cNvPr id="270541" name="Line 16"/>
                <p:cNvSpPr>
                  <a:spLocks noChangeShapeType="1"/>
                </p:cNvSpPr>
                <p:nvPr/>
              </p:nvSpPr>
              <p:spPr bwMode="auto">
                <a:xfrm>
                  <a:off x="3606" y="3748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0542" name="Line 17"/>
                <p:cNvSpPr>
                  <a:spLocks noChangeShapeType="1"/>
                </p:cNvSpPr>
                <p:nvPr/>
              </p:nvSpPr>
              <p:spPr bwMode="auto">
                <a:xfrm>
                  <a:off x="3606" y="3657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70538" name="Group 18"/>
              <p:cNvGrpSpPr>
                <a:grpSpLocks/>
              </p:cNvGrpSpPr>
              <p:nvPr/>
            </p:nvGrpSpPr>
            <p:grpSpPr bwMode="auto">
              <a:xfrm>
                <a:off x="3606" y="3294"/>
                <a:ext cx="272" cy="91"/>
                <a:chOff x="3606" y="3657"/>
                <a:chExt cx="272" cy="91"/>
              </a:xfrm>
            </p:grpSpPr>
            <p:sp>
              <p:nvSpPr>
                <p:cNvPr id="270539" name="Line 19"/>
                <p:cNvSpPr>
                  <a:spLocks noChangeShapeType="1"/>
                </p:cNvSpPr>
                <p:nvPr/>
              </p:nvSpPr>
              <p:spPr bwMode="auto">
                <a:xfrm>
                  <a:off x="3606" y="3748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0540" name="Line 20"/>
                <p:cNvSpPr>
                  <a:spLocks noChangeShapeType="1"/>
                </p:cNvSpPr>
                <p:nvPr/>
              </p:nvSpPr>
              <p:spPr bwMode="auto">
                <a:xfrm>
                  <a:off x="3606" y="3657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grpSp>
          <p:nvGrpSpPr>
            <p:cNvPr id="270345" name="Group 21"/>
            <p:cNvGrpSpPr>
              <a:grpSpLocks/>
            </p:cNvGrpSpPr>
            <p:nvPr/>
          </p:nvGrpSpPr>
          <p:grpSpPr bwMode="auto">
            <a:xfrm>
              <a:off x="32" y="2946"/>
              <a:ext cx="272" cy="45"/>
              <a:chOff x="3606" y="3657"/>
              <a:chExt cx="272" cy="91"/>
            </a:xfrm>
          </p:grpSpPr>
          <p:sp>
            <p:nvSpPr>
              <p:cNvPr id="270532" name="Line 22"/>
              <p:cNvSpPr>
                <a:spLocks noChangeShapeType="1"/>
              </p:cNvSpPr>
              <p:nvPr/>
            </p:nvSpPr>
            <p:spPr bwMode="auto">
              <a:xfrm>
                <a:off x="3606" y="3748"/>
                <a:ext cx="27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0533" name="Line 23"/>
              <p:cNvSpPr>
                <a:spLocks noChangeShapeType="1"/>
              </p:cNvSpPr>
              <p:nvPr/>
            </p:nvSpPr>
            <p:spPr bwMode="auto">
              <a:xfrm>
                <a:off x="3606" y="3657"/>
                <a:ext cx="27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70346" name="Group 24"/>
            <p:cNvGrpSpPr>
              <a:grpSpLocks/>
            </p:cNvGrpSpPr>
            <p:nvPr/>
          </p:nvGrpSpPr>
          <p:grpSpPr bwMode="auto">
            <a:xfrm>
              <a:off x="1574" y="2085"/>
              <a:ext cx="272" cy="272"/>
              <a:chOff x="3606" y="3294"/>
              <a:chExt cx="272" cy="454"/>
            </a:xfrm>
          </p:grpSpPr>
          <p:grpSp>
            <p:nvGrpSpPr>
              <p:cNvPr id="270517" name="Group 25"/>
              <p:cNvGrpSpPr>
                <a:grpSpLocks/>
              </p:cNvGrpSpPr>
              <p:nvPr/>
            </p:nvGrpSpPr>
            <p:grpSpPr bwMode="auto">
              <a:xfrm>
                <a:off x="3606" y="3657"/>
                <a:ext cx="272" cy="91"/>
                <a:chOff x="3606" y="3657"/>
                <a:chExt cx="272" cy="91"/>
              </a:xfrm>
            </p:grpSpPr>
            <p:sp>
              <p:nvSpPr>
                <p:cNvPr id="270530" name="Line 26"/>
                <p:cNvSpPr>
                  <a:spLocks noChangeShapeType="1"/>
                </p:cNvSpPr>
                <p:nvPr/>
              </p:nvSpPr>
              <p:spPr bwMode="auto">
                <a:xfrm>
                  <a:off x="3606" y="3748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0531" name="Line 27"/>
                <p:cNvSpPr>
                  <a:spLocks noChangeShapeType="1"/>
                </p:cNvSpPr>
                <p:nvPr/>
              </p:nvSpPr>
              <p:spPr bwMode="auto">
                <a:xfrm>
                  <a:off x="3606" y="3657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70518" name="Group 28"/>
              <p:cNvGrpSpPr>
                <a:grpSpLocks/>
              </p:cNvGrpSpPr>
              <p:nvPr/>
            </p:nvGrpSpPr>
            <p:grpSpPr bwMode="auto">
              <a:xfrm>
                <a:off x="3606" y="3566"/>
                <a:ext cx="272" cy="91"/>
                <a:chOff x="3606" y="3657"/>
                <a:chExt cx="272" cy="91"/>
              </a:xfrm>
            </p:grpSpPr>
            <p:sp>
              <p:nvSpPr>
                <p:cNvPr id="270528" name="Line 29"/>
                <p:cNvSpPr>
                  <a:spLocks noChangeShapeType="1"/>
                </p:cNvSpPr>
                <p:nvPr/>
              </p:nvSpPr>
              <p:spPr bwMode="auto">
                <a:xfrm>
                  <a:off x="3606" y="3748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0529" name="Line 30"/>
                <p:cNvSpPr>
                  <a:spLocks noChangeShapeType="1"/>
                </p:cNvSpPr>
                <p:nvPr/>
              </p:nvSpPr>
              <p:spPr bwMode="auto">
                <a:xfrm>
                  <a:off x="3606" y="3657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70519" name="Group 31"/>
              <p:cNvGrpSpPr>
                <a:grpSpLocks/>
              </p:cNvGrpSpPr>
              <p:nvPr/>
            </p:nvGrpSpPr>
            <p:grpSpPr bwMode="auto">
              <a:xfrm>
                <a:off x="3606" y="3475"/>
                <a:ext cx="272" cy="91"/>
                <a:chOff x="3606" y="3657"/>
                <a:chExt cx="272" cy="91"/>
              </a:xfrm>
            </p:grpSpPr>
            <p:sp>
              <p:nvSpPr>
                <p:cNvPr id="270526" name="Line 32"/>
                <p:cNvSpPr>
                  <a:spLocks noChangeShapeType="1"/>
                </p:cNvSpPr>
                <p:nvPr/>
              </p:nvSpPr>
              <p:spPr bwMode="auto">
                <a:xfrm>
                  <a:off x="3606" y="3748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0527" name="Line 33"/>
                <p:cNvSpPr>
                  <a:spLocks noChangeShapeType="1"/>
                </p:cNvSpPr>
                <p:nvPr/>
              </p:nvSpPr>
              <p:spPr bwMode="auto">
                <a:xfrm>
                  <a:off x="3606" y="3657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70520" name="Group 34"/>
              <p:cNvGrpSpPr>
                <a:grpSpLocks/>
              </p:cNvGrpSpPr>
              <p:nvPr/>
            </p:nvGrpSpPr>
            <p:grpSpPr bwMode="auto">
              <a:xfrm>
                <a:off x="3606" y="3384"/>
                <a:ext cx="272" cy="91"/>
                <a:chOff x="3606" y="3657"/>
                <a:chExt cx="272" cy="91"/>
              </a:xfrm>
            </p:grpSpPr>
            <p:sp>
              <p:nvSpPr>
                <p:cNvPr id="270524" name="Line 35"/>
                <p:cNvSpPr>
                  <a:spLocks noChangeShapeType="1"/>
                </p:cNvSpPr>
                <p:nvPr/>
              </p:nvSpPr>
              <p:spPr bwMode="auto">
                <a:xfrm>
                  <a:off x="3606" y="3748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0525" name="Line 36"/>
                <p:cNvSpPr>
                  <a:spLocks noChangeShapeType="1"/>
                </p:cNvSpPr>
                <p:nvPr/>
              </p:nvSpPr>
              <p:spPr bwMode="auto">
                <a:xfrm>
                  <a:off x="3606" y="3657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70521" name="Group 37"/>
              <p:cNvGrpSpPr>
                <a:grpSpLocks/>
              </p:cNvGrpSpPr>
              <p:nvPr/>
            </p:nvGrpSpPr>
            <p:grpSpPr bwMode="auto">
              <a:xfrm>
                <a:off x="3606" y="3294"/>
                <a:ext cx="272" cy="91"/>
                <a:chOff x="3606" y="3657"/>
                <a:chExt cx="272" cy="91"/>
              </a:xfrm>
            </p:grpSpPr>
            <p:sp>
              <p:nvSpPr>
                <p:cNvPr id="270522" name="Line 38"/>
                <p:cNvSpPr>
                  <a:spLocks noChangeShapeType="1"/>
                </p:cNvSpPr>
                <p:nvPr/>
              </p:nvSpPr>
              <p:spPr bwMode="auto">
                <a:xfrm>
                  <a:off x="3606" y="3748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0523" name="Line 39"/>
                <p:cNvSpPr>
                  <a:spLocks noChangeShapeType="1"/>
                </p:cNvSpPr>
                <p:nvPr/>
              </p:nvSpPr>
              <p:spPr bwMode="auto">
                <a:xfrm>
                  <a:off x="3606" y="3657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grpSp>
          <p:nvGrpSpPr>
            <p:cNvPr id="270347" name="Group 40"/>
            <p:cNvGrpSpPr>
              <a:grpSpLocks/>
            </p:cNvGrpSpPr>
            <p:nvPr/>
          </p:nvGrpSpPr>
          <p:grpSpPr bwMode="auto">
            <a:xfrm>
              <a:off x="1574" y="2946"/>
              <a:ext cx="272" cy="45"/>
              <a:chOff x="3606" y="3657"/>
              <a:chExt cx="272" cy="91"/>
            </a:xfrm>
          </p:grpSpPr>
          <p:sp>
            <p:nvSpPr>
              <p:cNvPr id="270515" name="Line 41"/>
              <p:cNvSpPr>
                <a:spLocks noChangeShapeType="1"/>
              </p:cNvSpPr>
              <p:nvPr/>
            </p:nvSpPr>
            <p:spPr bwMode="auto">
              <a:xfrm>
                <a:off x="3606" y="3748"/>
                <a:ext cx="27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0516" name="Line 42"/>
              <p:cNvSpPr>
                <a:spLocks noChangeShapeType="1"/>
              </p:cNvSpPr>
              <p:nvPr/>
            </p:nvSpPr>
            <p:spPr bwMode="auto">
              <a:xfrm>
                <a:off x="3606" y="3657"/>
                <a:ext cx="27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70348" name="Group 43"/>
            <p:cNvGrpSpPr>
              <a:grpSpLocks/>
            </p:cNvGrpSpPr>
            <p:nvPr/>
          </p:nvGrpSpPr>
          <p:grpSpPr bwMode="auto">
            <a:xfrm>
              <a:off x="803" y="2266"/>
              <a:ext cx="272" cy="45"/>
              <a:chOff x="3606" y="3657"/>
              <a:chExt cx="272" cy="91"/>
            </a:xfrm>
          </p:grpSpPr>
          <p:sp>
            <p:nvSpPr>
              <p:cNvPr id="270513" name="Line 44"/>
              <p:cNvSpPr>
                <a:spLocks noChangeShapeType="1"/>
              </p:cNvSpPr>
              <p:nvPr/>
            </p:nvSpPr>
            <p:spPr bwMode="auto">
              <a:xfrm>
                <a:off x="3606" y="3748"/>
                <a:ext cx="27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0514" name="Line 45"/>
              <p:cNvSpPr>
                <a:spLocks noChangeShapeType="1"/>
              </p:cNvSpPr>
              <p:nvPr/>
            </p:nvSpPr>
            <p:spPr bwMode="auto">
              <a:xfrm>
                <a:off x="3606" y="3657"/>
                <a:ext cx="27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70349" name="Group 46"/>
            <p:cNvGrpSpPr>
              <a:grpSpLocks/>
            </p:cNvGrpSpPr>
            <p:nvPr/>
          </p:nvGrpSpPr>
          <p:grpSpPr bwMode="auto">
            <a:xfrm>
              <a:off x="808" y="3622"/>
              <a:ext cx="272" cy="45"/>
              <a:chOff x="3606" y="3657"/>
              <a:chExt cx="272" cy="91"/>
            </a:xfrm>
          </p:grpSpPr>
          <p:sp>
            <p:nvSpPr>
              <p:cNvPr id="270511" name="Line 47"/>
              <p:cNvSpPr>
                <a:spLocks noChangeShapeType="1"/>
              </p:cNvSpPr>
              <p:nvPr/>
            </p:nvSpPr>
            <p:spPr bwMode="auto">
              <a:xfrm>
                <a:off x="3606" y="3748"/>
                <a:ext cx="27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0512" name="Line 48"/>
              <p:cNvSpPr>
                <a:spLocks noChangeShapeType="1"/>
              </p:cNvSpPr>
              <p:nvPr/>
            </p:nvSpPr>
            <p:spPr bwMode="auto">
              <a:xfrm>
                <a:off x="3606" y="3657"/>
                <a:ext cx="27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70350" name="Group 49"/>
            <p:cNvGrpSpPr>
              <a:grpSpLocks/>
            </p:cNvGrpSpPr>
            <p:nvPr/>
          </p:nvGrpSpPr>
          <p:grpSpPr bwMode="auto">
            <a:xfrm>
              <a:off x="803" y="1359"/>
              <a:ext cx="272" cy="272"/>
              <a:chOff x="3606" y="3294"/>
              <a:chExt cx="272" cy="454"/>
            </a:xfrm>
          </p:grpSpPr>
          <p:grpSp>
            <p:nvGrpSpPr>
              <p:cNvPr id="270496" name="Group 50"/>
              <p:cNvGrpSpPr>
                <a:grpSpLocks/>
              </p:cNvGrpSpPr>
              <p:nvPr/>
            </p:nvGrpSpPr>
            <p:grpSpPr bwMode="auto">
              <a:xfrm>
                <a:off x="3606" y="3657"/>
                <a:ext cx="272" cy="91"/>
                <a:chOff x="3606" y="3657"/>
                <a:chExt cx="272" cy="91"/>
              </a:xfrm>
            </p:grpSpPr>
            <p:sp>
              <p:nvSpPr>
                <p:cNvPr id="270509" name="Line 51"/>
                <p:cNvSpPr>
                  <a:spLocks noChangeShapeType="1"/>
                </p:cNvSpPr>
                <p:nvPr/>
              </p:nvSpPr>
              <p:spPr bwMode="auto">
                <a:xfrm>
                  <a:off x="3606" y="3748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0510" name="Line 52"/>
                <p:cNvSpPr>
                  <a:spLocks noChangeShapeType="1"/>
                </p:cNvSpPr>
                <p:nvPr/>
              </p:nvSpPr>
              <p:spPr bwMode="auto">
                <a:xfrm>
                  <a:off x="3606" y="3657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70497" name="Group 53"/>
              <p:cNvGrpSpPr>
                <a:grpSpLocks/>
              </p:cNvGrpSpPr>
              <p:nvPr/>
            </p:nvGrpSpPr>
            <p:grpSpPr bwMode="auto">
              <a:xfrm>
                <a:off x="3606" y="3566"/>
                <a:ext cx="272" cy="91"/>
                <a:chOff x="3606" y="3657"/>
                <a:chExt cx="272" cy="91"/>
              </a:xfrm>
            </p:grpSpPr>
            <p:sp>
              <p:nvSpPr>
                <p:cNvPr id="270507" name="Line 54"/>
                <p:cNvSpPr>
                  <a:spLocks noChangeShapeType="1"/>
                </p:cNvSpPr>
                <p:nvPr/>
              </p:nvSpPr>
              <p:spPr bwMode="auto">
                <a:xfrm>
                  <a:off x="3606" y="3748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0508" name="Line 55"/>
                <p:cNvSpPr>
                  <a:spLocks noChangeShapeType="1"/>
                </p:cNvSpPr>
                <p:nvPr/>
              </p:nvSpPr>
              <p:spPr bwMode="auto">
                <a:xfrm>
                  <a:off x="3606" y="3657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70498" name="Group 56"/>
              <p:cNvGrpSpPr>
                <a:grpSpLocks/>
              </p:cNvGrpSpPr>
              <p:nvPr/>
            </p:nvGrpSpPr>
            <p:grpSpPr bwMode="auto">
              <a:xfrm>
                <a:off x="3606" y="3475"/>
                <a:ext cx="272" cy="91"/>
                <a:chOff x="3606" y="3657"/>
                <a:chExt cx="272" cy="91"/>
              </a:xfrm>
            </p:grpSpPr>
            <p:sp>
              <p:nvSpPr>
                <p:cNvPr id="270505" name="Line 57"/>
                <p:cNvSpPr>
                  <a:spLocks noChangeShapeType="1"/>
                </p:cNvSpPr>
                <p:nvPr/>
              </p:nvSpPr>
              <p:spPr bwMode="auto">
                <a:xfrm>
                  <a:off x="3606" y="3748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0506" name="Line 58"/>
                <p:cNvSpPr>
                  <a:spLocks noChangeShapeType="1"/>
                </p:cNvSpPr>
                <p:nvPr/>
              </p:nvSpPr>
              <p:spPr bwMode="auto">
                <a:xfrm>
                  <a:off x="3606" y="3657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70499" name="Group 59"/>
              <p:cNvGrpSpPr>
                <a:grpSpLocks/>
              </p:cNvGrpSpPr>
              <p:nvPr/>
            </p:nvGrpSpPr>
            <p:grpSpPr bwMode="auto">
              <a:xfrm>
                <a:off x="3606" y="3384"/>
                <a:ext cx="272" cy="91"/>
                <a:chOff x="3606" y="3657"/>
                <a:chExt cx="272" cy="91"/>
              </a:xfrm>
            </p:grpSpPr>
            <p:sp>
              <p:nvSpPr>
                <p:cNvPr id="270503" name="Line 60"/>
                <p:cNvSpPr>
                  <a:spLocks noChangeShapeType="1"/>
                </p:cNvSpPr>
                <p:nvPr/>
              </p:nvSpPr>
              <p:spPr bwMode="auto">
                <a:xfrm>
                  <a:off x="3606" y="3748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0504" name="Line 61"/>
                <p:cNvSpPr>
                  <a:spLocks noChangeShapeType="1"/>
                </p:cNvSpPr>
                <p:nvPr/>
              </p:nvSpPr>
              <p:spPr bwMode="auto">
                <a:xfrm>
                  <a:off x="3606" y="3657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70500" name="Group 62"/>
              <p:cNvGrpSpPr>
                <a:grpSpLocks/>
              </p:cNvGrpSpPr>
              <p:nvPr/>
            </p:nvGrpSpPr>
            <p:grpSpPr bwMode="auto">
              <a:xfrm>
                <a:off x="3606" y="3294"/>
                <a:ext cx="272" cy="91"/>
                <a:chOff x="3606" y="3657"/>
                <a:chExt cx="272" cy="91"/>
              </a:xfrm>
            </p:grpSpPr>
            <p:sp>
              <p:nvSpPr>
                <p:cNvPr id="270501" name="Line 63"/>
                <p:cNvSpPr>
                  <a:spLocks noChangeShapeType="1"/>
                </p:cNvSpPr>
                <p:nvPr/>
              </p:nvSpPr>
              <p:spPr bwMode="auto">
                <a:xfrm>
                  <a:off x="3606" y="3748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0502" name="Line 64"/>
                <p:cNvSpPr>
                  <a:spLocks noChangeShapeType="1"/>
                </p:cNvSpPr>
                <p:nvPr/>
              </p:nvSpPr>
              <p:spPr bwMode="auto">
                <a:xfrm>
                  <a:off x="3606" y="3657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grpSp>
          <p:nvGrpSpPr>
            <p:cNvPr id="270351" name="Group 65"/>
            <p:cNvGrpSpPr>
              <a:grpSpLocks/>
            </p:cNvGrpSpPr>
            <p:nvPr/>
          </p:nvGrpSpPr>
          <p:grpSpPr bwMode="auto">
            <a:xfrm>
              <a:off x="803" y="2811"/>
              <a:ext cx="272" cy="272"/>
              <a:chOff x="3606" y="3294"/>
              <a:chExt cx="272" cy="454"/>
            </a:xfrm>
          </p:grpSpPr>
          <p:grpSp>
            <p:nvGrpSpPr>
              <p:cNvPr id="270481" name="Group 66"/>
              <p:cNvGrpSpPr>
                <a:grpSpLocks/>
              </p:cNvGrpSpPr>
              <p:nvPr/>
            </p:nvGrpSpPr>
            <p:grpSpPr bwMode="auto">
              <a:xfrm>
                <a:off x="3606" y="3657"/>
                <a:ext cx="272" cy="91"/>
                <a:chOff x="3606" y="3657"/>
                <a:chExt cx="272" cy="91"/>
              </a:xfrm>
            </p:grpSpPr>
            <p:sp>
              <p:nvSpPr>
                <p:cNvPr id="270494" name="Line 67"/>
                <p:cNvSpPr>
                  <a:spLocks noChangeShapeType="1"/>
                </p:cNvSpPr>
                <p:nvPr/>
              </p:nvSpPr>
              <p:spPr bwMode="auto">
                <a:xfrm>
                  <a:off x="3606" y="3748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0495" name="Line 68"/>
                <p:cNvSpPr>
                  <a:spLocks noChangeShapeType="1"/>
                </p:cNvSpPr>
                <p:nvPr/>
              </p:nvSpPr>
              <p:spPr bwMode="auto">
                <a:xfrm>
                  <a:off x="3606" y="3657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70482" name="Group 69"/>
              <p:cNvGrpSpPr>
                <a:grpSpLocks/>
              </p:cNvGrpSpPr>
              <p:nvPr/>
            </p:nvGrpSpPr>
            <p:grpSpPr bwMode="auto">
              <a:xfrm>
                <a:off x="3606" y="3566"/>
                <a:ext cx="272" cy="91"/>
                <a:chOff x="3606" y="3657"/>
                <a:chExt cx="272" cy="91"/>
              </a:xfrm>
            </p:grpSpPr>
            <p:sp>
              <p:nvSpPr>
                <p:cNvPr id="270492" name="Line 70"/>
                <p:cNvSpPr>
                  <a:spLocks noChangeShapeType="1"/>
                </p:cNvSpPr>
                <p:nvPr/>
              </p:nvSpPr>
              <p:spPr bwMode="auto">
                <a:xfrm>
                  <a:off x="3606" y="3748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0493" name="Line 71"/>
                <p:cNvSpPr>
                  <a:spLocks noChangeShapeType="1"/>
                </p:cNvSpPr>
                <p:nvPr/>
              </p:nvSpPr>
              <p:spPr bwMode="auto">
                <a:xfrm>
                  <a:off x="3606" y="3657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70483" name="Group 72"/>
              <p:cNvGrpSpPr>
                <a:grpSpLocks/>
              </p:cNvGrpSpPr>
              <p:nvPr/>
            </p:nvGrpSpPr>
            <p:grpSpPr bwMode="auto">
              <a:xfrm>
                <a:off x="3606" y="3475"/>
                <a:ext cx="272" cy="91"/>
                <a:chOff x="3606" y="3657"/>
                <a:chExt cx="272" cy="91"/>
              </a:xfrm>
            </p:grpSpPr>
            <p:sp>
              <p:nvSpPr>
                <p:cNvPr id="270490" name="Line 73"/>
                <p:cNvSpPr>
                  <a:spLocks noChangeShapeType="1"/>
                </p:cNvSpPr>
                <p:nvPr/>
              </p:nvSpPr>
              <p:spPr bwMode="auto">
                <a:xfrm>
                  <a:off x="3606" y="3748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0491" name="Line 74"/>
                <p:cNvSpPr>
                  <a:spLocks noChangeShapeType="1"/>
                </p:cNvSpPr>
                <p:nvPr/>
              </p:nvSpPr>
              <p:spPr bwMode="auto">
                <a:xfrm>
                  <a:off x="3606" y="3657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70484" name="Group 75"/>
              <p:cNvGrpSpPr>
                <a:grpSpLocks/>
              </p:cNvGrpSpPr>
              <p:nvPr/>
            </p:nvGrpSpPr>
            <p:grpSpPr bwMode="auto">
              <a:xfrm>
                <a:off x="3606" y="3384"/>
                <a:ext cx="272" cy="91"/>
                <a:chOff x="3606" y="3657"/>
                <a:chExt cx="272" cy="91"/>
              </a:xfrm>
            </p:grpSpPr>
            <p:sp>
              <p:nvSpPr>
                <p:cNvPr id="270488" name="Line 76"/>
                <p:cNvSpPr>
                  <a:spLocks noChangeShapeType="1"/>
                </p:cNvSpPr>
                <p:nvPr/>
              </p:nvSpPr>
              <p:spPr bwMode="auto">
                <a:xfrm>
                  <a:off x="3606" y="3748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0489" name="Line 77"/>
                <p:cNvSpPr>
                  <a:spLocks noChangeShapeType="1"/>
                </p:cNvSpPr>
                <p:nvPr/>
              </p:nvSpPr>
              <p:spPr bwMode="auto">
                <a:xfrm>
                  <a:off x="3606" y="3657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70485" name="Group 78"/>
              <p:cNvGrpSpPr>
                <a:grpSpLocks/>
              </p:cNvGrpSpPr>
              <p:nvPr/>
            </p:nvGrpSpPr>
            <p:grpSpPr bwMode="auto">
              <a:xfrm>
                <a:off x="3606" y="3294"/>
                <a:ext cx="272" cy="91"/>
                <a:chOff x="3606" y="3657"/>
                <a:chExt cx="272" cy="91"/>
              </a:xfrm>
            </p:grpSpPr>
            <p:sp>
              <p:nvSpPr>
                <p:cNvPr id="270486" name="Line 79"/>
                <p:cNvSpPr>
                  <a:spLocks noChangeShapeType="1"/>
                </p:cNvSpPr>
                <p:nvPr/>
              </p:nvSpPr>
              <p:spPr bwMode="auto">
                <a:xfrm>
                  <a:off x="3606" y="3748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0487" name="Line 80"/>
                <p:cNvSpPr>
                  <a:spLocks noChangeShapeType="1"/>
                </p:cNvSpPr>
                <p:nvPr/>
              </p:nvSpPr>
              <p:spPr bwMode="auto">
                <a:xfrm>
                  <a:off x="3606" y="3657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sp>
          <p:nvSpPr>
            <p:cNvPr id="270352" name="Line 81"/>
            <p:cNvSpPr>
              <a:spLocks noChangeShapeType="1"/>
            </p:cNvSpPr>
            <p:nvPr/>
          </p:nvSpPr>
          <p:spPr bwMode="auto">
            <a:xfrm>
              <a:off x="349" y="2266"/>
              <a:ext cx="409" cy="635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0353" name="Line 82"/>
            <p:cNvSpPr>
              <a:spLocks noChangeShapeType="1"/>
            </p:cNvSpPr>
            <p:nvPr/>
          </p:nvSpPr>
          <p:spPr bwMode="auto">
            <a:xfrm flipV="1">
              <a:off x="349" y="1586"/>
              <a:ext cx="409" cy="635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0354" name="Line 83"/>
            <p:cNvSpPr>
              <a:spLocks noChangeShapeType="1"/>
            </p:cNvSpPr>
            <p:nvPr/>
          </p:nvSpPr>
          <p:spPr bwMode="auto">
            <a:xfrm flipH="1">
              <a:off x="1120" y="2266"/>
              <a:ext cx="409" cy="635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0355" name="Line 84"/>
            <p:cNvSpPr>
              <a:spLocks noChangeShapeType="1"/>
            </p:cNvSpPr>
            <p:nvPr/>
          </p:nvSpPr>
          <p:spPr bwMode="auto">
            <a:xfrm flipH="1" flipV="1">
              <a:off x="1120" y="1586"/>
              <a:ext cx="409" cy="635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0356" name="Line 85"/>
            <p:cNvSpPr>
              <a:spLocks noChangeShapeType="1"/>
            </p:cNvSpPr>
            <p:nvPr/>
          </p:nvSpPr>
          <p:spPr bwMode="auto">
            <a:xfrm flipV="1">
              <a:off x="349" y="2311"/>
              <a:ext cx="409" cy="63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0357" name="Line 86"/>
            <p:cNvSpPr>
              <a:spLocks noChangeShapeType="1"/>
            </p:cNvSpPr>
            <p:nvPr/>
          </p:nvSpPr>
          <p:spPr bwMode="auto">
            <a:xfrm>
              <a:off x="349" y="2992"/>
              <a:ext cx="409" cy="63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0358" name="Line 87"/>
            <p:cNvSpPr>
              <a:spLocks noChangeShapeType="1"/>
            </p:cNvSpPr>
            <p:nvPr/>
          </p:nvSpPr>
          <p:spPr bwMode="auto">
            <a:xfrm flipH="1" flipV="1">
              <a:off x="1120" y="2319"/>
              <a:ext cx="409" cy="63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0359" name="Line 88"/>
            <p:cNvSpPr>
              <a:spLocks noChangeShapeType="1"/>
            </p:cNvSpPr>
            <p:nvPr/>
          </p:nvSpPr>
          <p:spPr bwMode="auto">
            <a:xfrm flipH="1">
              <a:off x="1120" y="3000"/>
              <a:ext cx="409" cy="63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0360" name="Oval 89"/>
            <p:cNvSpPr>
              <a:spLocks noChangeAspect="1" noChangeArrowheads="1"/>
            </p:cNvSpPr>
            <p:nvPr/>
          </p:nvSpPr>
          <p:spPr bwMode="auto">
            <a:xfrm>
              <a:off x="77" y="2962"/>
              <a:ext cx="70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fr-FR"/>
            </a:p>
          </p:txBody>
        </p:sp>
        <p:sp>
          <p:nvSpPr>
            <p:cNvPr id="270361" name="Oval 90"/>
            <p:cNvSpPr>
              <a:spLocks noChangeAspect="1" noChangeArrowheads="1"/>
            </p:cNvSpPr>
            <p:nvPr/>
          </p:nvSpPr>
          <p:spPr bwMode="auto">
            <a:xfrm>
              <a:off x="168" y="2908"/>
              <a:ext cx="70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fr-FR"/>
            </a:p>
          </p:txBody>
        </p:sp>
        <p:sp>
          <p:nvSpPr>
            <p:cNvPr id="270362" name="Oval 91"/>
            <p:cNvSpPr>
              <a:spLocks noChangeAspect="1" noChangeArrowheads="1"/>
            </p:cNvSpPr>
            <p:nvPr/>
          </p:nvSpPr>
          <p:spPr bwMode="auto">
            <a:xfrm>
              <a:off x="1619" y="2962"/>
              <a:ext cx="70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fr-FR"/>
            </a:p>
          </p:txBody>
        </p:sp>
        <p:sp>
          <p:nvSpPr>
            <p:cNvPr id="270363" name="Oval 92"/>
            <p:cNvSpPr>
              <a:spLocks noChangeAspect="1" noChangeArrowheads="1"/>
            </p:cNvSpPr>
            <p:nvPr/>
          </p:nvSpPr>
          <p:spPr bwMode="auto">
            <a:xfrm>
              <a:off x="1747" y="2909"/>
              <a:ext cx="70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fr-FR"/>
            </a:p>
          </p:txBody>
        </p:sp>
        <p:sp>
          <p:nvSpPr>
            <p:cNvPr id="270364" name="Oval 93"/>
            <p:cNvSpPr>
              <a:spLocks noChangeAspect="1" noChangeArrowheads="1"/>
            </p:cNvSpPr>
            <p:nvPr/>
          </p:nvSpPr>
          <p:spPr bwMode="auto">
            <a:xfrm>
              <a:off x="77" y="2319"/>
              <a:ext cx="70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fr-FR"/>
            </a:p>
          </p:txBody>
        </p:sp>
        <p:sp>
          <p:nvSpPr>
            <p:cNvPr id="270365" name="Oval 94"/>
            <p:cNvSpPr>
              <a:spLocks noChangeAspect="1" noChangeArrowheads="1"/>
            </p:cNvSpPr>
            <p:nvPr/>
          </p:nvSpPr>
          <p:spPr bwMode="auto">
            <a:xfrm>
              <a:off x="205" y="2274"/>
              <a:ext cx="70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fr-FR"/>
            </a:p>
          </p:txBody>
        </p:sp>
        <p:sp>
          <p:nvSpPr>
            <p:cNvPr id="270366" name="Oval 95"/>
            <p:cNvSpPr>
              <a:spLocks noChangeAspect="1" noChangeArrowheads="1"/>
            </p:cNvSpPr>
            <p:nvPr/>
          </p:nvSpPr>
          <p:spPr bwMode="auto">
            <a:xfrm>
              <a:off x="1633" y="2327"/>
              <a:ext cx="70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fr-FR"/>
            </a:p>
          </p:txBody>
        </p:sp>
        <p:sp>
          <p:nvSpPr>
            <p:cNvPr id="270367" name="Oval 96"/>
            <p:cNvSpPr>
              <a:spLocks noChangeAspect="1" noChangeArrowheads="1"/>
            </p:cNvSpPr>
            <p:nvPr/>
          </p:nvSpPr>
          <p:spPr bwMode="auto">
            <a:xfrm>
              <a:off x="1755" y="2266"/>
              <a:ext cx="70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fr-FR"/>
            </a:p>
          </p:txBody>
        </p:sp>
        <p:sp>
          <p:nvSpPr>
            <p:cNvPr id="270368" name="Oval 97"/>
            <p:cNvSpPr>
              <a:spLocks noChangeAspect="1" noChangeArrowheads="1"/>
            </p:cNvSpPr>
            <p:nvPr/>
          </p:nvSpPr>
          <p:spPr bwMode="auto">
            <a:xfrm>
              <a:off x="842" y="3634"/>
              <a:ext cx="70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fr-FR"/>
            </a:p>
          </p:txBody>
        </p:sp>
        <p:sp>
          <p:nvSpPr>
            <p:cNvPr id="270369" name="Oval 98"/>
            <p:cNvSpPr>
              <a:spLocks noChangeAspect="1" noChangeArrowheads="1"/>
            </p:cNvSpPr>
            <p:nvPr/>
          </p:nvSpPr>
          <p:spPr bwMode="auto">
            <a:xfrm>
              <a:off x="973" y="3583"/>
              <a:ext cx="70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fr-FR"/>
            </a:p>
          </p:txBody>
        </p:sp>
        <p:sp>
          <p:nvSpPr>
            <p:cNvPr id="270370" name="Oval 99"/>
            <p:cNvSpPr>
              <a:spLocks noChangeAspect="1" noChangeArrowheads="1"/>
            </p:cNvSpPr>
            <p:nvPr/>
          </p:nvSpPr>
          <p:spPr bwMode="auto">
            <a:xfrm>
              <a:off x="960" y="2774"/>
              <a:ext cx="70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fr-FR"/>
            </a:p>
          </p:txBody>
        </p:sp>
        <p:sp>
          <p:nvSpPr>
            <p:cNvPr id="270371" name="Oval 100"/>
            <p:cNvSpPr>
              <a:spLocks noChangeAspect="1" noChangeArrowheads="1"/>
            </p:cNvSpPr>
            <p:nvPr/>
          </p:nvSpPr>
          <p:spPr bwMode="auto">
            <a:xfrm>
              <a:off x="827" y="3051"/>
              <a:ext cx="70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fr-FR"/>
            </a:p>
          </p:txBody>
        </p:sp>
        <p:sp>
          <p:nvSpPr>
            <p:cNvPr id="270372" name="Oval 101"/>
            <p:cNvSpPr>
              <a:spLocks noChangeAspect="1" noChangeArrowheads="1"/>
            </p:cNvSpPr>
            <p:nvPr/>
          </p:nvSpPr>
          <p:spPr bwMode="auto">
            <a:xfrm>
              <a:off x="963" y="2992"/>
              <a:ext cx="70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fr-FR"/>
            </a:p>
          </p:txBody>
        </p:sp>
        <p:sp>
          <p:nvSpPr>
            <p:cNvPr id="270373" name="Oval 102"/>
            <p:cNvSpPr>
              <a:spLocks noChangeAspect="1" noChangeArrowheads="1"/>
            </p:cNvSpPr>
            <p:nvPr/>
          </p:nvSpPr>
          <p:spPr bwMode="auto">
            <a:xfrm>
              <a:off x="827" y="2938"/>
              <a:ext cx="70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fr-FR"/>
            </a:p>
          </p:txBody>
        </p:sp>
        <p:sp>
          <p:nvSpPr>
            <p:cNvPr id="270374" name="Oval 103"/>
            <p:cNvSpPr>
              <a:spLocks noChangeAspect="1" noChangeArrowheads="1"/>
            </p:cNvSpPr>
            <p:nvPr/>
          </p:nvSpPr>
          <p:spPr bwMode="auto">
            <a:xfrm>
              <a:off x="984" y="2885"/>
              <a:ext cx="70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fr-FR"/>
            </a:p>
          </p:txBody>
        </p:sp>
        <p:sp>
          <p:nvSpPr>
            <p:cNvPr id="270375" name="Oval 104"/>
            <p:cNvSpPr>
              <a:spLocks noChangeAspect="1" noChangeArrowheads="1"/>
            </p:cNvSpPr>
            <p:nvPr/>
          </p:nvSpPr>
          <p:spPr bwMode="auto">
            <a:xfrm>
              <a:off x="819" y="2826"/>
              <a:ext cx="70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fr-FR"/>
            </a:p>
          </p:txBody>
        </p:sp>
        <p:sp>
          <p:nvSpPr>
            <p:cNvPr id="270376" name="AutoShape 107"/>
            <p:cNvSpPr>
              <a:spLocks noChangeArrowheads="1"/>
            </p:cNvSpPr>
            <p:nvPr/>
          </p:nvSpPr>
          <p:spPr bwMode="auto">
            <a:xfrm>
              <a:off x="2164" y="2342"/>
              <a:ext cx="615" cy="306"/>
            </a:xfrm>
            <a:prstGeom prst="rightArrow">
              <a:avLst>
                <a:gd name="adj1" fmla="val 50000"/>
                <a:gd name="adj2" fmla="val 5024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4844" name="Text Box 108"/>
            <p:cNvSpPr txBox="1">
              <a:spLocks noChangeArrowheads="1"/>
            </p:cNvSpPr>
            <p:nvPr/>
          </p:nvSpPr>
          <p:spPr bwMode="auto">
            <a:xfrm>
              <a:off x="2106" y="2037"/>
              <a:ext cx="7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N atomes</a:t>
              </a:r>
            </a:p>
          </p:txBody>
        </p:sp>
        <p:grpSp>
          <p:nvGrpSpPr>
            <p:cNvPr id="270378" name="Group 227"/>
            <p:cNvGrpSpPr>
              <a:grpSpLocks/>
            </p:cNvGrpSpPr>
            <p:nvPr/>
          </p:nvGrpSpPr>
          <p:grpSpPr bwMode="auto">
            <a:xfrm>
              <a:off x="2955" y="1262"/>
              <a:ext cx="2066" cy="2554"/>
              <a:chOff x="3399" y="1534"/>
              <a:chExt cx="2066" cy="2554"/>
            </a:xfrm>
          </p:grpSpPr>
          <p:grpSp>
            <p:nvGrpSpPr>
              <p:cNvPr id="270394" name="Group 110"/>
              <p:cNvGrpSpPr>
                <a:grpSpLocks/>
              </p:cNvGrpSpPr>
              <p:nvPr/>
            </p:nvGrpSpPr>
            <p:grpSpPr bwMode="auto">
              <a:xfrm>
                <a:off x="3807" y="2357"/>
                <a:ext cx="272" cy="272"/>
                <a:chOff x="3606" y="3294"/>
                <a:chExt cx="272" cy="454"/>
              </a:xfrm>
            </p:grpSpPr>
            <p:grpSp>
              <p:nvGrpSpPr>
                <p:cNvPr id="270466" name="Group 111"/>
                <p:cNvGrpSpPr>
                  <a:grpSpLocks/>
                </p:cNvGrpSpPr>
                <p:nvPr/>
              </p:nvGrpSpPr>
              <p:grpSpPr bwMode="auto">
                <a:xfrm>
                  <a:off x="3606" y="3657"/>
                  <a:ext cx="272" cy="91"/>
                  <a:chOff x="3606" y="3657"/>
                  <a:chExt cx="272" cy="91"/>
                </a:xfrm>
              </p:grpSpPr>
              <p:sp>
                <p:nvSpPr>
                  <p:cNvPr id="270479" name="Line 112"/>
                  <p:cNvSpPr>
                    <a:spLocks noChangeShapeType="1"/>
                  </p:cNvSpPr>
                  <p:nvPr/>
                </p:nvSpPr>
                <p:spPr bwMode="auto">
                  <a:xfrm>
                    <a:off x="3606" y="3748"/>
                    <a:ext cx="272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70480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3606" y="3657"/>
                    <a:ext cx="272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70467" name="Group 114"/>
                <p:cNvGrpSpPr>
                  <a:grpSpLocks/>
                </p:cNvGrpSpPr>
                <p:nvPr/>
              </p:nvGrpSpPr>
              <p:grpSpPr bwMode="auto">
                <a:xfrm>
                  <a:off x="3606" y="3566"/>
                  <a:ext cx="272" cy="91"/>
                  <a:chOff x="3606" y="3657"/>
                  <a:chExt cx="272" cy="91"/>
                </a:xfrm>
              </p:grpSpPr>
              <p:sp>
                <p:nvSpPr>
                  <p:cNvPr id="270477" name="Line 115"/>
                  <p:cNvSpPr>
                    <a:spLocks noChangeShapeType="1"/>
                  </p:cNvSpPr>
                  <p:nvPr/>
                </p:nvSpPr>
                <p:spPr bwMode="auto">
                  <a:xfrm>
                    <a:off x="3606" y="3748"/>
                    <a:ext cx="272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70478" name="Line 116"/>
                  <p:cNvSpPr>
                    <a:spLocks noChangeShapeType="1"/>
                  </p:cNvSpPr>
                  <p:nvPr/>
                </p:nvSpPr>
                <p:spPr bwMode="auto">
                  <a:xfrm>
                    <a:off x="3606" y="3657"/>
                    <a:ext cx="272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70468" name="Group 117"/>
                <p:cNvGrpSpPr>
                  <a:grpSpLocks/>
                </p:cNvGrpSpPr>
                <p:nvPr/>
              </p:nvGrpSpPr>
              <p:grpSpPr bwMode="auto">
                <a:xfrm>
                  <a:off x="3606" y="3475"/>
                  <a:ext cx="272" cy="91"/>
                  <a:chOff x="3606" y="3657"/>
                  <a:chExt cx="272" cy="91"/>
                </a:xfrm>
              </p:grpSpPr>
              <p:sp>
                <p:nvSpPr>
                  <p:cNvPr id="270475" name="Line 118"/>
                  <p:cNvSpPr>
                    <a:spLocks noChangeShapeType="1"/>
                  </p:cNvSpPr>
                  <p:nvPr/>
                </p:nvSpPr>
                <p:spPr bwMode="auto">
                  <a:xfrm>
                    <a:off x="3606" y="3748"/>
                    <a:ext cx="272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70476" name="Line 119"/>
                  <p:cNvSpPr>
                    <a:spLocks noChangeShapeType="1"/>
                  </p:cNvSpPr>
                  <p:nvPr/>
                </p:nvSpPr>
                <p:spPr bwMode="auto">
                  <a:xfrm>
                    <a:off x="3606" y="3657"/>
                    <a:ext cx="272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70469" name="Group 120"/>
                <p:cNvGrpSpPr>
                  <a:grpSpLocks/>
                </p:cNvGrpSpPr>
                <p:nvPr/>
              </p:nvGrpSpPr>
              <p:grpSpPr bwMode="auto">
                <a:xfrm>
                  <a:off x="3606" y="3384"/>
                  <a:ext cx="272" cy="91"/>
                  <a:chOff x="3606" y="3657"/>
                  <a:chExt cx="272" cy="91"/>
                </a:xfrm>
              </p:grpSpPr>
              <p:sp>
                <p:nvSpPr>
                  <p:cNvPr id="270473" name="Line 121"/>
                  <p:cNvSpPr>
                    <a:spLocks noChangeShapeType="1"/>
                  </p:cNvSpPr>
                  <p:nvPr/>
                </p:nvSpPr>
                <p:spPr bwMode="auto">
                  <a:xfrm>
                    <a:off x="3606" y="3748"/>
                    <a:ext cx="272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70474" name="Line 122"/>
                  <p:cNvSpPr>
                    <a:spLocks noChangeShapeType="1"/>
                  </p:cNvSpPr>
                  <p:nvPr/>
                </p:nvSpPr>
                <p:spPr bwMode="auto">
                  <a:xfrm>
                    <a:off x="3606" y="3657"/>
                    <a:ext cx="272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70470" name="Group 123"/>
                <p:cNvGrpSpPr>
                  <a:grpSpLocks/>
                </p:cNvGrpSpPr>
                <p:nvPr/>
              </p:nvGrpSpPr>
              <p:grpSpPr bwMode="auto">
                <a:xfrm>
                  <a:off x="3606" y="3294"/>
                  <a:ext cx="272" cy="91"/>
                  <a:chOff x="3606" y="3657"/>
                  <a:chExt cx="272" cy="91"/>
                </a:xfrm>
              </p:grpSpPr>
              <p:sp>
                <p:nvSpPr>
                  <p:cNvPr id="270471" name="Line 124"/>
                  <p:cNvSpPr>
                    <a:spLocks noChangeShapeType="1"/>
                  </p:cNvSpPr>
                  <p:nvPr/>
                </p:nvSpPr>
                <p:spPr bwMode="auto">
                  <a:xfrm>
                    <a:off x="3606" y="3748"/>
                    <a:ext cx="272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70472" name="Line 125"/>
                  <p:cNvSpPr>
                    <a:spLocks noChangeShapeType="1"/>
                  </p:cNvSpPr>
                  <p:nvPr/>
                </p:nvSpPr>
                <p:spPr bwMode="auto">
                  <a:xfrm>
                    <a:off x="3606" y="3657"/>
                    <a:ext cx="272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270395" name="Group 126"/>
              <p:cNvGrpSpPr>
                <a:grpSpLocks/>
              </p:cNvGrpSpPr>
              <p:nvPr/>
            </p:nvGrpSpPr>
            <p:grpSpPr bwMode="auto">
              <a:xfrm>
                <a:off x="3807" y="3218"/>
                <a:ext cx="272" cy="45"/>
                <a:chOff x="3606" y="3657"/>
                <a:chExt cx="272" cy="91"/>
              </a:xfrm>
            </p:grpSpPr>
            <p:sp>
              <p:nvSpPr>
                <p:cNvPr id="270464" name="Line 127"/>
                <p:cNvSpPr>
                  <a:spLocks noChangeShapeType="1"/>
                </p:cNvSpPr>
                <p:nvPr/>
              </p:nvSpPr>
              <p:spPr bwMode="auto">
                <a:xfrm>
                  <a:off x="3606" y="3748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0465" name="Line 128"/>
                <p:cNvSpPr>
                  <a:spLocks noChangeShapeType="1"/>
                </p:cNvSpPr>
                <p:nvPr/>
              </p:nvSpPr>
              <p:spPr bwMode="auto">
                <a:xfrm>
                  <a:off x="3606" y="3657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70396" name="Group 148"/>
              <p:cNvGrpSpPr>
                <a:grpSpLocks/>
              </p:cNvGrpSpPr>
              <p:nvPr/>
            </p:nvGrpSpPr>
            <p:grpSpPr bwMode="auto">
              <a:xfrm>
                <a:off x="4578" y="2538"/>
                <a:ext cx="272" cy="45"/>
                <a:chOff x="3606" y="3657"/>
                <a:chExt cx="272" cy="91"/>
              </a:xfrm>
            </p:grpSpPr>
            <p:sp>
              <p:nvSpPr>
                <p:cNvPr id="270462" name="Line 149"/>
                <p:cNvSpPr>
                  <a:spLocks noChangeShapeType="1"/>
                </p:cNvSpPr>
                <p:nvPr/>
              </p:nvSpPr>
              <p:spPr bwMode="auto">
                <a:xfrm>
                  <a:off x="3606" y="3748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0463" name="Line 150"/>
                <p:cNvSpPr>
                  <a:spLocks noChangeShapeType="1"/>
                </p:cNvSpPr>
                <p:nvPr/>
              </p:nvSpPr>
              <p:spPr bwMode="auto">
                <a:xfrm>
                  <a:off x="3606" y="3657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70397" name="Group 151"/>
              <p:cNvGrpSpPr>
                <a:grpSpLocks/>
              </p:cNvGrpSpPr>
              <p:nvPr/>
            </p:nvGrpSpPr>
            <p:grpSpPr bwMode="auto">
              <a:xfrm>
                <a:off x="4583" y="3894"/>
                <a:ext cx="272" cy="45"/>
                <a:chOff x="3606" y="3657"/>
                <a:chExt cx="272" cy="91"/>
              </a:xfrm>
            </p:grpSpPr>
            <p:sp>
              <p:nvSpPr>
                <p:cNvPr id="270460" name="Line 152"/>
                <p:cNvSpPr>
                  <a:spLocks noChangeShapeType="1"/>
                </p:cNvSpPr>
                <p:nvPr/>
              </p:nvSpPr>
              <p:spPr bwMode="auto">
                <a:xfrm>
                  <a:off x="3606" y="3748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0461" name="Line 153"/>
                <p:cNvSpPr>
                  <a:spLocks noChangeShapeType="1"/>
                </p:cNvSpPr>
                <p:nvPr/>
              </p:nvSpPr>
              <p:spPr bwMode="auto">
                <a:xfrm>
                  <a:off x="3606" y="3657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70398" name="Group 154"/>
              <p:cNvGrpSpPr>
                <a:grpSpLocks/>
              </p:cNvGrpSpPr>
              <p:nvPr/>
            </p:nvGrpSpPr>
            <p:grpSpPr bwMode="auto">
              <a:xfrm>
                <a:off x="4578" y="1631"/>
                <a:ext cx="272" cy="272"/>
                <a:chOff x="3606" y="3294"/>
                <a:chExt cx="272" cy="454"/>
              </a:xfrm>
            </p:grpSpPr>
            <p:grpSp>
              <p:nvGrpSpPr>
                <p:cNvPr id="270445" name="Group 155"/>
                <p:cNvGrpSpPr>
                  <a:grpSpLocks/>
                </p:cNvGrpSpPr>
                <p:nvPr/>
              </p:nvGrpSpPr>
              <p:grpSpPr bwMode="auto">
                <a:xfrm>
                  <a:off x="3606" y="3657"/>
                  <a:ext cx="272" cy="91"/>
                  <a:chOff x="3606" y="3657"/>
                  <a:chExt cx="272" cy="91"/>
                </a:xfrm>
              </p:grpSpPr>
              <p:sp>
                <p:nvSpPr>
                  <p:cNvPr id="270458" name="Line 156"/>
                  <p:cNvSpPr>
                    <a:spLocks noChangeShapeType="1"/>
                  </p:cNvSpPr>
                  <p:nvPr/>
                </p:nvSpPr>
                <p:spPr bwMode="auto">
                  <a:xfrm>
                    <a:off x="3606" y="3748"/>
                    <a:ext cx="272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70459" name="Line 157"/>
                  <p:cNvSpPr>
                    <a:spLocks noChangeShapeType="1"/>
                  </p:cNvSpPr>
                  <p:nvPr/>
                </p:nvSpPr>
                <p:spPr bwMode="auto">
                  <a:xfrm>
                    <a:off x="3606" y="3657"/>
                    <a:ext cx="272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70446" name="Group 158"/>
                <p:cNvGrpSpPr>
                  <a:grpSpLocks/>
                </p:cNvGrpSpPr>
                <p:nvPr/>
              </p:nvGrpSpPr>
              <p:grpSpPr bwMode="auto">
                <a:xfrm>
                  <a:off x="3606" y="3566"/>
                  <a:ext cx="272" cy="91"/>
                  <a:chOff x="3606" y="3657"/>
                  <a:chExt cx="272" cy="91"/>
                </a:xfrm>
              </p:grpSpPr>
              <p:sp>
                <p:nvSpPr>
                  <p:cNvPr id="270456" name="Line 159"/>
                  <p:cNvSpPr>
                    <a:spLocks noChangeShapeType="1"/>
                  </p:cNvSpPr>
                  <p:nvPr/>
                </p:nvSpPr>
                <p:spPr bwMode="auto">
                  <a:xfrm>
                    <a:off x="3606" y="3748"/>
                    <a:ext cx="272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70457" name="Line 160"/>
                  <p:cNvSpPr>
                    <a:spLocks noChangeShapeType="1"/>
                  </p:cNvSpPr>
                  <p:nvPr/>
                </p:nvSpPr>
                <p:spPr bwMode="auto">
                  <a:xfrm>
                    <a:off x="3606" y="3657"/>
                    <a:ext cx="272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70447" name="Group 161"/>
                <p:cNvGrpSpPr>
                  <a:grpSpLocks/>
                </p:cNvGrpSpPr>
                <p:nvPr/>
              </p:nvGrpSpPr>
              <p:grpSpPr bwMode="auto">
                <a:xfrm>
                  <a:off x="3606" y="3475"/>
                  <a:ext cx="272" cy="91"/>
                  <a:chOff x="3606" y="3657"/>
                  <a:chExt cx="272" cy="91"/>
                </a:xfrm>
              </p:grpSpPr>
              <p:sp>
                <p:nvSpPr>
                  <p:cNvPr id="270454" name="Line 162"/>
                  <p:cNvSpPr>
                    <a:spLocks noChangeShapeType="1"/>
                  </p:cNvSpPr>
                  <p:nvPr/>
                </p:nvSpPr>
                <p:spPr bwMode="auto">
                  <a:xfrm>
                    <a:off x="3606" y="3748"/>
                    <a:ext cx="272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70455" name="Line 163"/>
                  <p:cNvSpPr>
                    <a:spLocks noChangeShapeType="1"/>
                  </p:cNvSpPr>
                  <p:nvPr/>
                </p:nvSpPr>
                <p:spPr bwMode="auto">
                  <a:xfrm>
                    <a:off x="3606" y="3657"/>
                    <a:ext cx="272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70448" name="Group 164"/>
                <p:cNvGrpSpPr>
                  <a:grpSpLocks/>
                </p:cNvGrpSpPr>
                <p:nvPr/>
              </p:nvGrpSpPr>
              <p:grpSpPr bwMode="auto">
                <a:xfrm>
                  <a:off x="3606" y="3384"/>
                  <a:ext cx="272" cy="91"/>
                  <a:chOff x="3606" y="3657"/>
                  <a:chExt cx="272" cy="91"/>
                </a:xfrm>
              </p:grpSpPr>
              <p:sp>
                <p:nvSpPr>
                  <p:cNvPr id="270452" name="Line 165"/>
                  <p:cNvSpPr>
                    <a:spLocks noChangeShapeType="1"/>
                  </p:cNvSpPr>
                  <p:nvPr/>
                </p:nvSpPr>
                <p:spPr bwMode="auto">
                  <a:xfrm>
                    <a:off x="3606" y="3748"/>
                    <a:ext cx="272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70453" name="Line 166"/>
                  <p:cNvSpPr>
                    <a:spLocks noChangeShapeType="1"/>
                  </p:cNvSpPr>
                  <p:nvPr/>
                </p:nvSpPr>
                <p:spPr bwMode="auto">
                  <a:xfrm>
                    <a:off x="3606" y="3657"/>
                    <a:ext cx="272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70449" name="Group 167"/>
                <p:cNvGrpSpPr>
                  <a:grpSpLocks/>
                </p:cNvGrpSpPr>
                <p:nvPr/>
              </p:nvGrpSpPr>
              <p:grpSpPr bwMode="auto">
                <a:xfrm>
                  <a:off x="3606" y="3294"/>
                  <a:ext cx="272" cy="91"/>
                  <a:chOff x="3606" y="3657"/>
                  <a:chExt cx="272" cy="91"/>
                </a:xfrm>
              </p:grpSpPr>
              <p:sp>
                <p:nvSpPr>
                  <p:cNvPr id="270450" name="Line 168"/>
                  <p:cNvSpPr>
                    <a:spLocks noChangeShapeType="1"/>
                  </p:cNvSpPr>
                  <p:nvPr/>
                </p:nvSpPr>
                <p:spPr bwMode="auto">
                  <a:xfrm>
                    <a:off x="3606" y="3748"/>
                    <a:ext cx="272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70451" name="Line 169"/>
                  <p:cNvSpPr>
                    <a:spLocks noChangeShapeType="1"/>
                  </p:cNvSpPr>
                  <p:nvPr/>
                </p:nvSpPr>
                <p:spPr bwMode="auto">
                  <a:xfrm>
                    <a:off x="3606" y="3657"/>
                    <a:ext cx="272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270399" name="Group 170"/>
              <p:cNvGrpSpPr>
                <a:grpSpLocks/>
              </p:cNvGrpSpPr>
              <p:nvPr/>
            </p:nvGrpSpPr>
            <p:grpSpPr bwMode="auto">
              <a:xfrm>
                <a:off x="4578" y="3083"/>
                <a:ext cx="272" cy="272"/>
                <a:chOff x="3606" y="3294"/>
                <a:chExt cx="272" cy="454"/>
              </a:xfrm>
            </p:grpSpPr>
            <p:grpSp>
              <p:nvGrpSpPr>
                <p:cNvPr id="270430" name="Group 171"/>
                <p:cNvGrpSpPr>
                  <a:grpSpLocks/>
                </p:cNvGrpSpPr>
                <p:nvPr/>
              </p:nvGrpSpPr>
              <p:grpSpPr bwMode="auto">
                <a:xfrm>
                  <a:off x="3606" y="3657"/>
                  <a:ext cx="272" cy="91"/>
                  <a:chOff x="3606" y="3657"/>
                  <a:chExt cx="272" cy="91"/>
                </a:xfrm>
              </p:grpSpPr>
              <p:sp>
                <p:nvSpPr>
                  <p:cNvPr id="270443" name="Line 172"/>
                  <p:cNvSpPr>
                    <a:spLocks noChangeShapeType="1"/>
                  </p:cNvSpPr>
                  <p:nvPr/>
                </p:nvSpPr>
                <p:spPr bwMode="auto">
                  <a:xfrm>
                    <a:off x="3606" y="3748"/>
                    <a:ext cx="272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70444" name="Line 173"/>
                  <p:cNvSpPr>
                    <a:spLocks noChangeShapeType="1"/>
                  </p:cNvSpPr>
                  <p:nvPr/>
                </p:nvSpPr>
                <p:spPr bwMode="auto">
                  <a:xfrm>
                    <a:off x="3606" y="3657"/>
                    <a:ext cx="272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70431" name="Group 174"/>
                <p:cNvGrpSpPr>
                  <a:grpSpLocks/>
                </p:cNvGrpSpPr>
                <p:nvPr/>
              </p:nvGrpSpPr>
              <p:grpSpPr bwMode="auto">
                <a:xfrm>
                  <a:off x="3606" y="3566"/>
                  <a:ext cx="272" cy="91"/>
                  <a:chOff x="3606" y="3657"/>
                  <a:chExt cx="272" cy="91"/>
                </a:xfrm>
              </p:grpSpPr>
              <p:sp>
                <p:nvSpPr>
                  <p:cNvPr id="270441" name="Line 175"/>
                  <p:cNvSpPr>
                    <a:spLocks noChangeShapeType="1"/>
                  </p:cNvSpPr>
                  <p:nvPr/>
                </p:nvSpPr>
                <p:spPr bwMode="auto">
                  <a:xfrm>
                    <a:off x="3606" y="3748"/>
                    <a:ext cx="272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70442" name="Line 176"/>
                  <p:cNvSpPr>
                    <a:spLocks noChangeShapeType="1"/>
                  </p:cNvSpPr>
                  <p:nvPr/>
                </p:nvSpPr>
                <p:spPr bwMode="auto">
                  <a:xfrm>
                    <a:off x="3606" y="3657"/>
                    <a:ext cx="272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70432" name="Group 177"/>
                <p:cNvGrpSpPr>
                  <a:grpSpLocks/>
                </p:cNvGrpSpPr>
                <p:nvPr/>
              </p:nvGrpSpPr>
              <p:grpSpPr bwMode="auto">
                <a:xfrm>
                  <a:off x="3606" y="3475"/>
                  <a:ext cx="272" cy="91"/>
                  <a:chOff x="3606" y="3657"/>
                  <a:chExt cx="272" cy="91"/>
                </a:xfrm>
              </p:grpSpPr>
              <p:sp>
                <p:nvSpPr>
                  <p:cNvPr id="270439" name="Line 178"/>
                  <p:cNvSpPr>
                    <a:spLocks noChangeShapeType="1"/>
                  </p:cNvSpPr>
                  <p:nvPr/>
                </p:nvSpPr>
                <p:spPr bwMode="auto">
                  <a:xfrm>
                    <a:off x="3606" y="3748"/>
                    <a:ext cx="272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70440" name="Line 179"/>
                  <p:cNvSpPr>
                    <a:spLocks noChangeShapeType="1"/>
                  </p:cNvSpPr>
                  <p:nvPr/>
                </p:nvSpPr>
                <p:spPr bwMode="auto">
                  <a:xfrm>
                    <a:off x="3606" y="3657"/>
                    <a:ext cx="272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70433" name="Group 180"/>
                <p:cNvGrpSpPr>
                  <a:grpSpLocks/>
                </p:cNvGrpSpPr>
                <p:nvPr/>
              </p:nvGrpSpPr>
              <p:grpSpPr bwMode="auto">
                <a:xfrm>
                  <a:off x="3606" y="3384"/>
                  <a:ext cx="272" cy="91"/>
                  <a:chOff x="3606" y="3657"/>
                  <a:chExt cx="272" cy="91"/>
                </a:xfrm>
              </p:grpSpPr>
              <p:sp>
                <p:nvSpPr>
                  <p:cNvPr id="270437" name="Line 181"/>
                  <p:cNvSpPr>
                    <a:spLocks noChangeShapeType="1"/>
                  </p:cNvSpPr>
                  <p:nvPr/>
                </p:nvSpPr>
                <p:spPr bwMode="auto">
                  <a:xfrm>
                    <a:off x="3606" y="3748"/>
                    <a:ext cx="272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70438" name="Line 182"/>
                  <p:cNvSpPr>
                    <a:spLocks noChangeShapeType="1"/>
                  </p:cNvSpPr>
                  <p:nvPr/>
                </p:nvSpPr>
                <p:spPr bwMode="auto">
                  <a:xfrm>
                    <a:off x="3606" y="3657"/>
                    <a:ext cx="272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70434" name="Group 183"/>
                <p:cNvGrpSpPr>
                  <a:grpSpLocks/>
                </p:cNvGrpSpPr>
                <p:nvPr/>
              </p:nvGrpSpPr>
              <p:grpSpPr bwMode="auto">
                <a:xfrm>
                  <a:off x="3606" y="3294"/>
                  <a:ext cx="272" cy="91"/>
                  <a:chOff x="3606" y="3657"/>
                  <a:chExt cx="272" cy="91"/>
                </a:xfrm>
              </p:grpSpPr>
              <p:sp>
                <p:nvSpPr>
                  <p:cNvPr id="270435" name="Line 184"/>
                  <p:cNvSpPr>
                    <a:spLocks noChangeShapeType="1"/>
                  </p:cNvSpPr>
                  <p:nvPr/>
                </p:nvSpPr>
                <p:spPr bwMode="auto">
                  <a:xfrm>
                    <a:off x="3606" y="3748"/>
                    <a:ext cx="272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70436" name="Line 185"/>
                  <p:cNvSpPr>
                    <a:spLocks noChangeShapeType="1"/>
                  </p:cNvSpPr>
                  <p:nvPr/>
                </p:nvSpPr>
                <p:spPr bwMode="auto">
                  <a:xfrm>
                    <a:off x="3606" y="3657"/>
                    <a:ext cx="272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sp>
            <p:nvSpPr>
              <p:cNvPr id="270400" name="Line 186"/>
              <p:cNvSpPr>
                <a:spLocks noChangeShapeType="1"/>
              </p:cNvSpPr>
              <p:nvPr/>
            </p:nvSpPr>
            <p:spPr bwMode="auto">
              <a:xfrm>
                <a:off x="4124" y="2538"/>
                <a:ext cx="409" cy="635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0401" name="Line 187"/>
              <p:cNvSpPr>
                <a:spLocks noChangeShapeType="1"/>
              </p:cNvSpPr>
              <p:nvPr/>
            </p:nvSpPr>
            <p:spPr bwMode="auto">
              <a:xfrm flipV="1">
                <a:off x="4124" y="1858"/>
                <a:ext cx="409" cy="635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0402" name="Line 190"/>
              <p:cNvSpPr>
                <a:spLocks noChangeShapeType="1"/>
              </p:cNvSpPr>
              <p:nvPr/>
            </p:nvSpPr>
            <p:spPr bwMode="auto">
              <a:xfrm flipV="1">
                <a:off x="4124" y="2583"/>
                <a:ext cx="409" cy="635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0403" name="Line 191"/>
              <p:cNvSpPr>
                <a:spLocks noChangeShapeType="1"/>
              </p:cNvSpPr>
              <p:nvPr/>
            </p:nvSpPr>
            <p:spPr bwMode="auto">
              <a:xfrm>
                <a:off x="4124" y="3264"/>
                <a:ext cx="409" cy="635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0404" name="Oval 194"/>
              <p:cNvSpPr>
                <a:spLocks noChangeAspect="1" noChangeArrowheads="1"/>
              </p:cNvSpPr>
              <p:nvPr/>
            </p:nvSpPr>
            <p:spPr bwMode="auto">
              <a:xfrm>
                <a:off x="3852" y="3234"/>
                <a:ext cx="70" cy="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fr-FR"/>
              </a:p>
            </p:txBody>
          </p:sp>
          <p:sp>
            <p:nvSpPr>
              <p:cNvPr id="270405" name="Oval 195"/>
              <p:cNvSpPr>
                <a:spLocks noChangeAspect="1" noChangeArrowheads="1"/>
              </p:cNvSpPr>
              <p:nvPr/>
            </p:nvSpPr>
            <p:spPr bwMode="auto">
              <a:xfrm>
                <a:off x="3943" y="3180"/>
                <a:ext cx="70" cy="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fr-FR"/>
              </a:p>
            </p:txBody>
          </p:sp>
          <p:sp>
            <p:nvSpPr>
              <p:cNvPr id="270406" name="Oval 198"/>
              <p:cNvSpPr>
                <a:spLocks noChangeAspect="1" noChangeArrowheads="1"/>
              </p:cNvSpPr>
              <p:nvPr/>
            </p:nvSpPr>
            <p:spPr bwMode="auto">
              <a:xfrm>
                <a:off x="3852" y="2591"/>
                <a:ext cx="70" cy="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fr-FR"/>
              </a:p>
            </p:txBody>
          </p:sp>
          <p:sp>
            <p:nvSpPr>
              <p:cNvPr id="270407" name="Oval 199"/>
              <p:cNvSpPr>
                <a:spLocks noChangeAspect="1" noChangeArrowheads="1"/>
              </p:cNvSpPr>
              <p:nvPr/>
            </p:nvSpPr>
            <p:spPr bwMode="auto">
              <a:xfrm>
                <a:off x="3980" y="2546"/>
                <a:ext cx="70" cy="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fr-FR"/>
              </a:p>
            </p:txBody>
          </p:sp>
          <p:sp>
            <p:nvSpPr>
              <p:cNvPr id="270408" name="Oval 202"/>
              <p:cNvSpPr>
                <a:spLocks noChangeAspect="1" noChangeArrowheads="1"/>
              </p:cNvSpPr>
              <p:nvPr/>
            </p:nvSpPr>
            <p:spPr bwMode="auto">
              <a:xfrm>
                <a:off x="4617" y="3906"/>
                <a:ext cx="70" cy="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fr-FR"/>
              </a:p>
            </p:txBody>
          </p:sp>
          <p:sp>
            <p:nvSpPr>
              <p:cNvPr id="270409" name="Oval 203"/>
              <p:cNvSpPr>
                <a:spLocks noChangeAspect="1" noChangeArrowheads="1"/>
              </p:cNvSpPr>
              <p:nvPr/>
            </p:nvSpPr>
            <p:spPr bwMode="auto">
              <a:xfrm>
                <a:off x="4748" y="3855"/>
                <a:ext cx="70" cy="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fr-FR"/>
              </a:p>
            </p:txBody>
          </p:sp>
          <p:sp>
            <p:nvSpPr>
              <p:cNvPr id="270410" name="Oval 204"/>
              <p:cNvSpPr>
                <a:spLocks noChangeAspect="1" noChangeArrowheads="1"/>
              </p:cNvSpPr>
              <p:nvPr/>
            </p:nvSpPr>
            <p:spPr bwMode="auto">
              <a:xfrm>
                <a:off x="4735" y="3046"/>
                <a:ext cx="70" cy="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fr-FR"/>
              </a:p>
            </p:txBody>
          </p:sp>
          <p:sp>
            <p:nvSpPr>
              <p:cNvPr id="270411" name="Oval 205"/>
              <p:cNvSpPr>
                <a:spLocks noChangeAspect="1" noChangeArrowheads="1"/>
              </p:cNvSpPr>
              <p:nvPr/>
            </p:nvSpPr>
            <p:spPr bwMode="auto">
              <a:xfrm>
                <a:off x="4602" y="3323"/>
                <a:ext cx="70" cy="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fr-FR"/>
              </a:p>
            </p:txBody>
          </p:sp>
          <p:sp>
            <p:nvSpPr>
              <p:cNvPr id="270412" name="Oval 206"/>
              <p:cNvSpPr>
                <a:spLocks noChangeAspect="1" noChangeArrowheads="1"/>
              </p:cNvSpPr>
              <p:nvPr/>
            </p:nvSpPr>
            <p:spPr bwMode="auto">
              <a:xfrm>
                <a:off x="4738" y="3264"/>
                <a:ext cx="70" cy="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fr-FR"/>
              </a:p>
            </p:txBody>
          </p:sp>
          <p:sp>
            <p:nvSpPr>
              <p:cNvPr id="270413" name="Oval 207"/>
              <p:cNvSpPr>
                <a:spLocks noChangeAspect="1" noChangeArrowheads="1"/>
              </p:cNvSpPr>
              <p:nvPr/>
            </p:nvSpPr>
            <p:spPr bwMode="auto">
              <a:xfrm>
                <a:off x="4602" y="3210"/>
                <a:ext cx="70" cy="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fr-FR"/>
              </a:p>
            </p:txBody>
          </p:sp>
          <p:sp>
            <p:nvSpPr>
              <p:cNvPr id="270414" name="Oval 208"/>
              <p:cNvSpPr>
                <a:spLocks noChangeAspect="1" noChangeArrowheads="1"/>
              </p:cNvSpPr>
              <p:nvPr/>
            </p:nvSpPr>
            <p:spPr bwMode="auto">
              <a:xfrm>
                <a:off x="4759" y="3157"/>
                <a:ext cx="70" cy="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fr-FR"/>
              </a:p>
            </p:txBody>
          </p:sp>
          <p:sp>
            <p:nvSpPr>
              <p:cNvPr id="270415" name="Oval 209"/>
              <p:cNvSpPr>
                <a:spLocks noChangeAspect="1" noChangeArrowheads="1"/>
              </p:cNvSpPr>
              <p:nvPr/>
            </p:nvSpPr>
            <p:spPr bwMode="auto">
              <a:xfrm>
                <a:off x="4594" y="3098"/>
                <a:ext cx="70" cy="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fr-FR"/>
              </a:p>
            </p:txBody>
          </p:sp>
          <p:sp>
            <p:nvSpPr>
              <p:cNvPr id="244946" name="Rectangle 210"/>
              <p:cNvSpPr>
                <a:spLocks noChangeArrowheads="1"/>
              </p:cNvSpPr>
              <p:nvPr/>
            </p:nvSpPr>
            <p:spPr bwMode="auto">
              <a:xfrm>
                <a:off x="3399" y="3128"/>
                <a:ext cx="32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fr-FR" i="1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3s</a:t>
                </a:r>
                <a:r>
                  <a:rPr lang="fr-FR" i="1" baseline="300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2</a:t>
                </a:r>
              </a:p>
            </p:txBody>
          </p:sp>
          <p:sp>
            <p:nvSpPr>
              <p:cNvPr id="244947" name="Rectangle 211"/>
              <p:cNvSpPr>
                <a:spLocks noChangeArrowheads="1"/>
              </p:cNvSpPr>
              <p:nvPr/>
            </p:nvSpPr>
            <p:spPr bwMode="auto">
              <a:xfrm>
                <a:off x="3444" y="2402"/>
                <a:ext cx="32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fr-FR" i="1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3p</a:t>
                </a:r>
                <a:r>
                  <a:rPr lang="fr-FR" i="1" baseline="300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2</a:t>
                </a:r>
              </a:p>
            </p:txBody>
          </p:sp>
          <p:sp>
            <p:nvSpPr>
              <p:cNvPr id="270418" name="Line 212"/>
              <p:cNvSpPr>
                <a:spLocks noChangeShapeType="1"/>
              </p:cNvSpPr>
              <p:nvPr/>
            </p:nvSpPr>
            <p:spPr bwMode="auto">
              <a:xfrm flipV="1">
                <a:off x="4895" y="3748"/>
                <a:ext cx="136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0419" name="Line 213"/>
              <p:cNvSpPr>
                <a:spLocks noChangeShapeType="1"/>
              </p:cNvSpPr>
              <p:nvPr/>
            </p:nvSpPr>
            <p:spPr bwMode="auto">
              <a:xfrm>
                <a:off x="4895" y="3938"/>
                <a:ext cx="136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0420" name="Rectangle 216" descr="blanc)"/>
              <p:cNvSpPr>
                <a:spLocks noChangeAspect="1" noChangeArrowheads="1"/>
              </p:cNvSpPr>
              <p:nvPr/>
            </p:nvSpPr>
            <p:spPr bwMode="auto">
              <a:xfrm>
                <a:off x="5077" y="3748"/>
                <a:ext cx="388" cy="340"/>
              </a:xfrm>
              <a:prstGeom prst="rect">
                <a:avLst/>
              </a:prstGeom>
              <a:pattFill prst="dkHorz">
                <a:fgClr>
                  <a:schemeClr val="accent1"/>
                </a:fgClr>
                <a:bgClr>
                  <a:schemeClr val="bg1"/>
                </a:bgClr>
              </a:patt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70421" name="Line 218"/>
              <p:cNvSpPr>
                <a:spLocks noChangeShapeType="1"/>
              </p:cNvSpPr>
              <p:nvPr/>
            </p:nvSpPr>
            <p:spPr bwMode="auto">
              <a:xfrm flipV="1">
                <a:off x="4894" y="2405"/>
                <a:ext cx="136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0422" name="Line 219"/>
              <p:cNvSpPr>
                <a:spLocks noChangeShapeType="1"/>
              </p:cNvSpPr>
              <p:nvPr/>
            </p:nvSpPr>
            <p:spPr bwMode="auto">
              <a:xfrm>
                <a:off x="4894" y="2595"/>
                <a:ext cx="136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0423" name="Rectangle 220" descr="blanc)"/>
              <p:cNvSpPr>
                <a:spLocks noChangeAspect="1" noChangeArrowheads="1"/>
              </p:cNvSpPr>
              <p:nvPr/>
            </p:nvSpPr>
            <p:spPr bwMode="auto">
              <a:xfrm>
                <a:off x="5076" y="2405"/>
                <a:ext cx="388" cy="340"/>
              </a:xfrm>
              <a:prstGeom prst="rect">
                <a:avLst/>
              </a:prstGeom>
              <a:pattFill prst="dkHorz">
                <a:fgClr>
                  <a:schemeClr val="accent1"/>
                </a:fgClr>
                <a:bgClr>
                  <a:schemeClr val="bg1"/>
                </a:bgClr>
              </a:patt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70424" name="Rectangle 221" descr="blanc)"/>
              <p:cNvSpPr>
                <a:spLocks noChangeArrowheads="1"/>
              </p:cNvSpPr>
              <p:nvPr/>
            </p:nvSpPr>
            <p:spPr bwMode="auto">
              <a:xfrm>
                <a:off x="5067" y="2977"/>
                <a:ext cx="388" cy="476"/>
              </a:xfrm>
              <a:prstGeom prst="rect">
                <a:avLst/>
              </a:prstGeom>
              <a:pattFill prst="dkHorz">
                <a:fgClr>
                  <a:schemeClr val="accent1"/>
                </a:fgClr>
                <a:bgClr>
                  <a:schemeClr val="bg1"/>
                </a:bgClr>
              </a:patt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70425" name="Rectangle 222" descr="blanc)"/>
              <p:cNvSpPr>
                <a:spLocks noChangeArrowheads="1"/>
              </p:cNvSpPr>
              <p:nvPr/>
            </p:nvSpPr>
            <p:spPr bwMode="auto">
              <a:xfrm>
                <a:off x="5066" y="1534"/>
                <a:ext cx="388" cy="476"/>
              </a:xfrm>
              <a:prstGeom prst="rect">
                <a:avLst/>
              </a:prstGeom>
              <a:pattFill prst="dkHorz">
                <a:fgClr>
                  <a:schemeClr val="accent1"/>
                </a:fgClr>
                <a:bgClr>
                  <a:schemeClr val="bg1"/>
                </a:bgClr>
              </a:patt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70426" name="Line 223"/>
              <p:cNvSpPr>
                <a:spLocks noChangeShapeType="1"/>
              </p:cNvSpPr>
              <p:nvPr/>
            </p:nvSpPr>
            <p:spPr bwMode="auto">
              <a:xfrm>
                <a:off x="4876" y="3294"/>
                <a:ext cx="136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0427" name="Line 224"/>
              <p:cNvSpPr>
                <a:spLocks noChangeShapeType="1"/>
              </p:cNvSpPr>
              <p:nvPr/>
            </p:nvSpPr>
            <p:spPr bwMode="auto">
              <a:xfrm flipV="1">
                <a:off x="4876" y="2976"/>
                <a:ext cx="136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0428" name="Line 225"/>
              <p:cNvSpPr>
                <a:spLocks noChangeShapeType="1"/>
              </p:cNvSpPr>
              <p:nvPr/>
            </p:nvSpPr>
            <p:spPr bwMode="auto">
              <a:xfrm>
                <a:off x="4885" y="1852"/>
                <a:ext cx="136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0429" name="Line 226"/>
              <p:cNvSpPr>
                <a:spLocks noChangeShapeType="1"/>
              </p:cNvSpPr>
              <p:nvPr/>
            </p:nvSpPr>
            <p:spPr bwMode="auto">
              <a:xfrm flipV="1">
                <a:off x="4885" y="1534"/>
                <a:ext cx="136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44964" name="Text Box 228"/>
            <p:cNvSpPr txBox="1">
              <a:spLocks noChangeArrowheads="1"/>
            </p:cNvSpPr>
            <p:nvPr/>
          </p:nvSpPr>
          <p:spPr bwMode="auto">
            <a:xfrm>
              <a:off x="1471" y="3261"/>
              <a:ext cx="11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i="1">
                  <a:solidFill>
                    <a:srgbClr val="99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États liants (4N)</a:t>
              </a:r>
            </a:p>
          </p:txBody>
        </p:sp>
        <p:sp>
          <p:nvSpPr>
            <p:cNvPr id="244965" name="Text Box 229"/>
            <p:cNvSpPr txBox="1">
              <a:spLocks noChangeArrowheads="1"/>
            </p:cNvSpPr>
            <p:nvPr/>
          </p:nvSpPr>
          <p:spPr bwMode="auto">
            <a:xfrm>
              <a:off x="1574" y="1525"/>
              <a:ext cx="14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i="1">
                  <a:solidFill>
                    <a:srgbClr val="99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États anti-liants (4N)</a:t>
              </a:r>
            </a:p>
          </p:txBody>
        </p:sp>
        <p:sp>
          <p:nvSpPr>
            <p:cNvPr id="270381" name="Oval 230"/>
            <p:cNvSpPr>
              <a:spLocks noChangeArrowheads="1"/>
            </p:cNvSpPr>
            <p:nvPr/>
          </p:nvSpPr>
          <p:spPr bwMode="auto">
            <a:xfrm>
              <a:off x="712" y="2523"/>
              <a:ext cx="408" cy="1480"/>
            </a:xfrm>
            <a:prstGeom prst="ellipse">
              <a:avLst/>
            </a:prstGeom>
            <a:noFill/>
            <a:ln w="9525">
              <a:solidFill>
                <a:srgbClr val="99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0382" name="Line 231"/>
            <p:cNvSpPr>
              <a:spLocks noChangeShapeType="1"/>
            </p:cNvSpPr>
            <p:nvPr/>
          </p:nvSpPr>
          <p:spPr bwMode="auto">
            <a:xfrm>
              <a:off x="1121" y="3158"/>
              <a:ext cx="362" cy="227"/>
            </a:xfrm>
            <a:prstGeom prst="line">
              <a:avLst/>
            </a:prstGeom>
            <a:noFill/>
            <a:ln w="9525">
              <a:solidFill>
                <a:srgbClr val="9900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0383" name="Oval 232"/>
            <p:cNvSpPr>
              <a:spLocks noChangeArrowheads="1"/>
            </p:cNvSpPr>
            <p:nvPr/>
          </p:nvSpPr>
          <p:spPr bwMode="auto">
            <a:xfrm>
              <a:off x="712" y="1117"/>
              <a:ext cx="454" cy="1361"/>
            </a:xfrm>
            <a:prstGeom prst="ellipse">
              <a:avLst/>
            </a:prstGeom>
            <a:noFill/>
            <a:ln w="9525">
              <a:solidFill>
                <a:srgbClr val="99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0384" name="Line 233"/>
            <p:cNvSpPr>
              <a:spLocks noChangeShapeType="1"/>
            </p:cNvSpPr>
            <p:nvPr/>
          </p:nvSpPr>
          <p:spPr bwMode="auto">
            <a:xfrm>
              <a:off x="1158" y="1525"/>
              <a:ext cx="453" cy="136"/>
            </a:xfrm>
            <a:prstGeom prst="line">
              <a:avLst/>
            </a:prstGeom>
            <a:noFill/>
            <a:ln w="9525">
              <a:solidFill>
                <a:srgbClr val="9900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0385" name="AutoShape 234"/>
            <p:cNvSpPr>
              <a:spLocks/>
            </p:cNvSpPr>
            <p:nvPr/>
          </p:nvSpPr>
          <p:spPr bwMode="auto">
            <a:xfrm>
              <a:off x="5067" y="3476"/>
              <a:ext cx="45" cy="317"/>
            </a:xfrm>
            <a:prstGeom prst="rightBrace">
              <a:avLst>
                <a:gd name="adj1" fmla="val 58704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0386" name="AutoShape 235"/>
            <p:cNvSpPr>
              <a:spLocks/>
            </p:cNvSpPr>
            <p:nvPr/>
          </p:nvSpPr>
          <p:spPr bwMode="auto">
            <a:xfrm>
              <a:off x="5067" y="2704"/>
              <a:ext cx="45" cy="499"/>
            </a:xfrm>
            <a:prstGeom prst="rightBrace">
              <a:avLst>
                <a:gd name="adj1" fmla="val 9240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0387" name="AutoShape 236"/>
            <p:cNvSpPr>
              <a:spLocks/>
            </p:cNvSpPr>
            <p:nvPr/>
          </p:nvSpPr>
          <p:spPr bwMode="auto">
            <a:xfrm>
              <a:off x="5085" y="1253"/>
              <a:ext cx="45" cy="499"/>
            </a:xfrm>
            <a:prstGeom prst="rightBrace">
              <a:avLst>
                <a:gd name="adj1" fmla="val 9240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0388" name="AutoShape 237"/>
            <p:cNvSpPr>
              <a:spLocks/>
            </p:cNvSpPr>
            <p:nvPr/>
          </p:nvSpPr>
          <p:spPr bwMode="auto">
            <a:xfrm>
              <a:off x="5068" y="2160"/>
              <a:ext cx="45" cy="317"/>
            </a:xfrm>
            <a:prstGeom prst="rightBrace">
              <a:avLst>
                <a:gd name="adj1" fmla="val 58704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0389" name="Text Box 239"/>
            <p:cNvSpPr txBox="1">
              <a:spLocks noChangeArrowheads="1"/>
            </p:cNvSpPr>
            <p:nvPr/>
          </p:nvSpPr>
          <p:spPr bwMode="auto">
            <a:xfrm>
              <a:off x="5157" y="1335"/>
              <a:ext cx="575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/>
                <a:t>Bande</a:t>
              </a:r>
            </a:p>
            <a:p>
              <a:r>
                <a:rPr lang="fr-FR" sz="1400"/>
                <a:t>d’énergie</a:t>
              </a:r>
            </a:p>
          </p:txBody>
        </p:sp>
        <p:sp>
          <p:nvSpPr>
            <p:cNvPr id="244976" name="Text Box 240"/>
            <p:cNvSpPr txBox="1">
              <a:spLocks noChangeArrowheads="1"/>
            </p:cNvSpPr>
            <p:nvPr/>
          </p:nvSpPr>
          <p:spPr bwMode="auto">
            <a:xfrm>
              <a:off x="5067" y="2787"/>
              <a:ext cx="656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sz="1400">
                  <a:solidFill>
                    <a:srgbClr val="99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Bande</a:t>
              </a:r>
            </a:p>
            <a:p>
              <a:pPr algn="ctr">
                <a:defRPr/>
              </a:pPr>
              <a:r>
                <a:rPr lang="fr-FR" sz="1400">
                  <a:solidFill>
                    <a:srgbClr val="99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de valence</a:t>
              </a:r>
            </a:p>
          </p:txBody>
        </p:sp>
        <p:sp>
          <p:nvSpPr>
            <p:cNvPr id="244977" name="Text Box 241"/>
            <p:cNvSpPr txBox="1">
              <a:spLocks noChangeArrowheads="1"/>
            </p:cNvSpPr>
            <p:nvPr/>
          </p:nvSpPr>
          <p:spPr bwMode="auto">
            <a:xfrm>
              <a:off x="5077" y="2070"/>
              <a:ext cx="656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sz="1400">
                  <a:solidFill>
                    <a:srgbClr val="99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Bande</a:t>
              </a:r>
            </a:p>
            <a:p>
              <a:pPr algn="ctr">
                <a:defRPr/>
              </a:pPr>
              <a:r>
                <a:rPr lang="fr-FR" sz="1400">
                  <a:solidFill>
                    <a:srgbClr val="99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de </a:t>
              </a:r>
            </a:p>
            <a:p>
              <a:pPr algn="ctr">
                <a:defRPr/>
              </a:pPr>
              <a:r>
                <a:rPr lang="fr-FR" sz="1400">
                  <a:solidFill>
                    <a:srgbClr val="99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conduction</a:t>
              </a:r>
            </a:p>
          </p:txBody>
        </p:sp>
        <p:sp>
          <p:nvSpPr>
            <p:cNvPr id="270392" name="Oval 242"/>
            <p:cNvSpPr>
              <a:spLocks noChangeAspect="1" noChangeArrowheads="1"/>
            </p:cNvSpPr>
            <p:nvPr/>
          </p:nvSpPr>
          <p:spPr bwMode="auto">
            <a:xfrm>
              <a:off x="4785" y="2886"/>
              <a:ext cx="70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fr-FR"/>
            </a:p>
          </p:txBody>
        </p:sp>
        <p:sp>
          <p:nvSpPr>
            <p:cNvPr id="270393" name="Oval 243"/>
            <p:cNvSpPr>
              <a:spLocks noChangeAspect="1" noChangeArrowheads="1"/>
            </p:cNvSpPr>
            <p:nvPr/>
          </p:nvSpPr>
          <p:spPr bwMode="auto">
            <a:xfrm>
              <a:off x="4785" y="3612"/>
              <a:ext cx="70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fr-FR"/>
            </a:p>
          </p:txBody>
        </p:sp>
      </p:grpSp>
      <p:sp>
        <p:nvSpPr>
          <p:cNvPr id="270341" name="Line 245"/>
          <p:cNvSpPr>
            <a:spLocks noChangeShapeType="1"/>
          </p:cNvSpPr>
          <p:nvPr/>
        </p:nvSpPr>
        <p:spPr bwMode="auto">
          <a:xfrm>
            <a:off x="7380288" y="3933825"/>
            <a:ext cx="0" cy="2873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44982" name="Text Box 246"/>
          <p:cNvSpPr txBox="1">
            <a:spLocks noChangeArrowheads="1"/>
          </p:cNvSpPr>
          <p:nvPr/>
        </p:nvSpPr>
        <p:spPr bwMode="auto">
          <a:xfrm>
            <a:off x="7346950" y="3932238"/>
            <a:ext cx="1473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Bande interdite</a:t>
            </a:r>
          </a:p>
        </p:txBody>
      </p:sp>
      <p:sp>
        <p:nvSpPr>
          <p:cNvPr id="244983" name="Text Box 247"/>
          <p:cNvSpPr txBox="1">
            <a:spLocks noChangeArrowheads="1"/>
          </p:cNvSpPr>
          <p:nvPr/>
        </p:nvSpPr>
        <p:spPr bwMode="auto">
          <a:xfrm>
            <a:off x="0" y="2420938"/>
            <a:ext cx="9112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i="1">
                <a:effectLst>
                  <a:outerShdw blurRad="38100" dist="38100" dir="2700000" algn="tl">
                    <a:srgbClr val="C0C0C0"/>
                  </a:outerShdw>
                </a:effectLst>
              </a:rPr>
              <a:t>3s</a:t>
            </a:r>
            <a:r>
              <a:rPr lang="fr-FR" i="1" baseline="30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fr-FR" i="1">
                <a:effectLst>
                  <a:outerShdw blurRad="38100" dist="38100" dir="2700000" algn="tl">
                    <a:srgbClr val="C0C0C0"/>
                  </a:outerShdw>
                </a:effectLst>
              </a:rPr>
              <a:t> 3p</a:t>
            </a:r>
            <a:r>
              <a:rPr lang="fr-FR" i="1" baseline="30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endParaRPr lang="fr-FR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Formation des bandes d’énergie</a:t>
            </a:r>
          </a:p>
        </p:txBody>
      </p:sp>
      <p:sp>
        <p:nvSpPr>
          <p:cNvPr id="271365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557338"/>
            <a:ext cx="8229600" cy="4411662"/>
          </a:xfrm>
        </p:spPr>
        <p:txBody>
          <a:bodyPr/>
          <a:lstStyle/>
          <a:p>
            <a:pPr lvl="1" eaLnBrk="1" hangingPunct="1"/>
            <a:r>
              <a:rPr lang="fr-FR"/>
              <a:t>La largeur de la bande interdite dépend (entre autre) de la distance inter atomique </a:t>
            </a:r>
            <a:r>
              <a:rPr lang="fr-FR" i="1"/>
              <a:t>a</a:t>
            </a:r>
            <a:r>
              <a:rPr lang="fr-FR" i="1" baseline="-25000"/>
              <a:t>0</a:t>
            </a:r>
          </a:p>
        </p:txBody>
      </p:sp>
      <p:sp>
        <p:nvSpPr>
          <p:cNvPr id="27136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F650CE6-5B92-48FE-B311-E26645E0F411}" type="slidenum">
              <a:rPr lang="fr-FR" altLang="en-US"/>
              <a:pPr/>
              <a:t>104</a:t>
            </a:fld>
            <a:endParaRPr lang="fr-FR" altLang="en-US"/>
          </a:p>
        </p:txBody>
      </p:sp>
      <p:pic>
        <p:nvPicPr>
          <p:cNvPr id="271363" name="Picture 4"/>
          <p:cNvPicPr>
            <a:picLocks noChangeAspect="1" noChangeArrowheads="1"/>
          </p:cNvPicPr>
          <p:nvPr/>
        </p:nvPicPr>
        <p:blipFill>
          <a:blip r:embed="rId3" cstate="print"/>
          <a:srcRect b="5795"/>
          <a:stretch>
            <a:fillRect/>
          </a:stretch>
        </p:blipFill>
        <p:spPr bwMode="auto">
          <a:xfrm>
            <a:off x="1982788" y="2489200"/>
            <a:ext cx="4965700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Formation des bandes d’énergie</a:t>
            </a:r>
          </a:p>
        </p:txBody>
      </p:sp>
      <p:sp>
        <p:nvSpPr>
          <p:cNvPr id="2467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defRPr/>
            </a:pPr>
            <a:r>
              <a:rPr lang="fr-FR" i="1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Modèle « théorique » faisant appel à la mécanique quantique et l’éq. de Schrödinger.</a:t>
            </a:r>
          </a:p>
          <a:p>
            <a:pPr lvl="1" eaLnBrk="1" hangingPunct="1">
              <a:defRPr/>
            </a:pPr>
            <a:endParaRPr lang="fr-FR" i="1">
              <a:solidFill>
                <a:srgbClr val="99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 eaLnBrk="1" hangingPunct="1">
              <a:defRPr/>
            </a:pPr>
            <a:r>
              <a:rPr lang="fr-FR" i="1">
                <a:effectLst>
                  <a:outerShdw blurRad="38100" dist="38100" dir="2700000" algn="tl">
                    <a:srgbClr val="C0C0C0"/>
                  </a:outerShdw>
                </a:effectLst>
              </a:rPr>
              <a:t>Que doit on rajouter par rapport au modèle de Sommerfeld pour arriver à comprendre la notion de bandes d’énergie permises et interdites?</a:t>
            </a:r>
          </a:p>
        </p:txBody>
      </p:sp>
      <p:sp>
        <p:nvSpPr>
          <p:cNvPr id="27238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FE18FE9-B8E7-4D61-8B0A-5379011BA6CF}" type="slidenum">
              <a:rPr lang="fr-FR" altLang="en-US"/>
              <a:pPr/>
              <a:t>105</a:t>
            </a:fld>
            <a:endParaRPr lang="fr-FR" altLang="en-US"/>
          </a:p>
        </p:txBody>
      </p:sp>
      <p:sp>
        <p:nvSpPr>
          <p:cNvPr id="246788" name="Text Box 4"/>
          <p:cNvSpPr txBox="1">
            <a:spLocks noChangeArrowheads="1"/>
          </p:cNvSpPr>
          <p:nvPr/>
        </p:nvSpPr>
        <p:spPr bwMode="auto">
          <a:xfrm>
            <a:off x="376238" y="5248275"/>
            <a:ext cx="80835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 potentiel cristallin dans lequel se « balade » l’électron n’est pas constant !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Formation des bandes d’énergie</a:t>
            </a:r>
          </a:p>
        </p:txBody>
      </p:sp>
      <p:sp>
        <p:nvSpPr>
          <p:cNvPr id="7885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ED38937-F9C6-40E0-BE8B-3B7DABED68CB}" type="slidenum">
              <a:rPr lang="fr-FR" altLang="en-US"/>
              <a:pPr/>
              <a:t>106</a:t>
            </a:fld>
            <a:endParaRPr lang="fr-FR" altLang="en-US"/>
          </a:p>
        </p:txBody>
      </p:sp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4" cstate="print"/>
          <a:srcRect l="5956"/>
          <a:stretch>
            <a:fillRect/>
          </a:stretch>
        </p:blipFill>
        <p:spPr bwMode="auto">
          <a:xfrm>
            <a:off x="179388" y="1628775"/>
            <a:ext cx="4537075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3" name="Picture 6"/>
          <p:cNvPicPr>
            <a:picLocks noChangeAspect="1" noChangeArrowheads="1"/>
          </p:cNvPicPr>
          <p:nvPr/>
        </p:nvPicPr>
        <p:blipFill>
          <a:blip r:embed="rId5" cstate="print"/>
          <a:srcRect r="7942"/>
          <a:stretch>
            <a:fillRect/>
          </a:stretch>
        </p:blipFill>
        <p:spPr bwMode="auto">
          <a:xfrm>
            <a:off x="4716463" y="1916113"/>
            <a:ext cx="4176712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7813" name="Text Box 5"/>
          <p:cNvSpPr txBox="1">
            <a:spLocks noChangeArrowheads="1"/>
          </p:cNvSpPr>
          <p:nvPr/>
        </p:nvSpPr>
        <p:spPr bwMode="auto">
          <a:xfrm>
            <a:off x="1166813" y="6256338"/>
            <a:ext cx="2012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i="1">
                <a:effectLst>
                  <a:outerShdw blurRad="38100" dist="38100" dir="2700000" algn="tl">
                    <a:srgbClr val="C0C0C0"/>
                  </a:outerShdw>
                </a:effectLst>
              </a:rPr>
              <a:t>(d’après Neaman)</a:t>
            </a:r>
          </a:p>
        </p:txBody>
      </p:sp>
      <p:sp>
        <p:nvSpPr>
          <p:cNvPr id="247815" name="Text Box 7"/>
          <p:cNvSpPr txBox="1">
            <a:spLocks noChangeArrowheads="1"/>
          </p:cNvSpPr>
          <p:nvPr/>
        </p:nvSpPr>
        <p:spPr bwMode="auto">
          <a:xfrm>
            <a:off x="4911725" y="4384675"/>
            <a:ext cx="42322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fr-FR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 potentiel cristallin est périodique, de période </a:t>
            </a:r>
            <a:r>
              <a:rPr lang="fr-FR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  <a:r>
              <a:rPr lang="fr-FR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(celle du réseau!).</a:t>
            </a:r>
          </a:p>
        </p:txBody>
      </p:sp>
      <p:sp>
        <p:nvSpPr>
          <p:cNvPr id="78857" name="Text Box 8"/>
          <p:cNvSpPr txBox="1">
            <a:spLocks noChangeArrowheads="1"/>
          </p:cNvSpPr>
          <p:nvPr/>
        </p:nvSpPr>
        <p:spPr bwMode="auto">
          <a:xfrm>
            <a:off x="6064250" y="179228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i="1"/>
              <a:t>a</a:t>
            </a:r>
          </a:p>
        </p:txBody>
      </p:sp>
      <p:sp>
        <p:nvSpPr>
          <p:cNvPr id="78858" name="Line 9"/>
          <p:cNvSpPr>
            <a:spLocks noChangeShapeType="1"/>
          </p:cNvSpPr>
          <p:nvPr/>
        </p:nvSpPr>
        <p:spPr bwMode="auto">
          <a:xfrm>
            <a:off x="5867400" y="2133600"/>
            <a:ext cx="6492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graphicFrame>
        <p:nvGraphicFramePr>
          <p:cNvPr id="78850" name="Object 10"/>
          <p:cNvGraphicFramePr>
            <a:graphicFrameLocks noChangeAspect="1"/>
          </p:cNvGraphicFramePr>
          <p:nvPr/>
        </p:nvGraphicFramePr>
        <p:xfrm>
          <a:off x="5635625" y="5453063"/>
          <a:ext cx="2320925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06" name="Equation" r:id="rId6" imgW="990360" imgH="203040" progId="Equation.3">
                  <p:embed/>
                </p:oleObj>
              </mc:Choice>
              <mc:Fallback>
                <p:oleObj name="Equation" r:id="rId6" imgW="990360" imgH="20304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25" y="5453063"/>
                        <a:ext cx="2320925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Modèle de Bloch Brillouin</a:t>
            </a:r>
          </a:p>
        </p:txBody>
      </p:sp>
      <p:sp>
        <p:nvSpPr>
          <p:cNvPr id="248835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719263"/>
            <a:ext cx="8435975" cy="4411662"/>
          </a:xfrm>
        </p:spPr>
        <p:txBody>
          <a:bodyPr/>
          <a:lstStyle/>
          <a:p>
            <a:pPr lvl="1" eaLnBrk="1" hangingPunct="1">
              <a:defRPr/>
            </a:pPr>
            <a:r>
              <a:rPr lang="fr-FR" i="1" u="sng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Conditions cycliques de BVK</a:t>
            </a:r>
            <a:r>
              <a:rPr lang="fr-FR"/>
              <a:t>: (permet d’ignorer ce qui se passe en bout de l’échantillon de longueur L)</a:t>
            </a:r>
          </a:p>
          <a:p>
            <a:pPr lvl="2" eaLnBrk="1" hangingPunct="1">
              <a:defRPr/>
            </a:pPr>
            <a:r>
              <a:rPr lang="fr-FR"/>
              <a:t>Nb d’atomes ?</a:t>
            </a:r>
          </a:p>
          <a:p>
            <a:pPr lvl="3" eaLnBrk="1" hangingPunct="1">
              <a:defRPr/>
            </a:pPr>
            <a:r>
              <a:rPr lang="fr-FR"/>
              <a:t>À 1D:</a:t>
            </a:r>
          </a:p>
          <a:p>
            <a:pPr lvl="3" eaLnBrk="1" hangingPunct="1">
              <a:defRPr/>
            </a:pPr>
            <a:endParaRPr lang="fr-FR"/>
          </a:p>
          <a:p>
            <a:pPr lvl="3" eaLnBrk="1" hangingPunct="1">
              <a:defRPr/>
            </a:pPr>
            <a:r>
              <a:rPr lang="fr-FR"/>
              <a:t>À 3 D:</a:t>
            </a:r>
          </a:p>
        </p:txBody>
      </p:sp>
      <p:sp>
        <p:nvSpPr>
          <p:cNvPr id="7987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EDC0A57-032F-41E7-85F0-7C297A4340D7}" type="slidenum">
              <a:rPr lang="fr-FR" altLang="en-US"/>
              <a:pPr/>
              <a:t>107</a:t>
            </a:fld>
            <a:endParaRPr lang="fr-FR" altLang="en-US"/>
          </a:p>
        </p:txBody>
      </p:sp>
      <p:graphicFrame>
        <p:nvGraphicFramePr>
          <p:cNvPr id="79874" name="Object 4"/>
          <p:cNvGraphicFramePr>
            <a:graphicFrameLocks noChangeAspect="1"/>
          </p:cNvGraphicFramePr>
          <p:nvPr/>
        </p:nvGraphicFramePr>
        <p:xfrm>
          <a:off x="2627313" y="2852738"/>
          <a:ext cx="1873250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0" name="Equation" r:id="rId4" imgW="1054080" imgH="393480" progId="Equation.3">
                  <p:embed/>
                </p:oleObj>
              </mc:Choice>
              <mc:Fallback>
                <p:oleObj name="Equation" r:id="rId4" imgW="1054080" imgH="3934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313" y="2852738"/>
                        <a:ext cx="1873250" cy="698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7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3178481"/>
              </p:ext>
            </p:extLst>
          </p:nvPr>
        </p:nvGraphicFramePr>
        <p:xfrm>
          <a:off x="2617788" y="3535363"/>
          <a:ext cx="2076450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1" name="Equation" r:id="rId6" imgW="1168200" imgH="419040" progId="Equation.DSMT4">
                  <p:embed/>
                </p:oleObj>
              </mc:Choice>
              <mc:Fallback>
                <p:oleObj name="Equation" r:id="rId6" imgW="1168200" imgH="41904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7788" y="3535363"/>
                        <a:ext cx="2076450" cy="742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9880" name="Group 18"/>
          <p:cNvGrpSpPr>
            <a:grpSpLocks/>
          </p:cNvGrpSpPr>
          <p:nvPr/>
        </p:nvGrpSpPr>
        <p:grpSpPr bwMode="auto">
          <a:xfrm>
            <a:off x="5724525" y="2997200"/>
            <a:ext cx="2757488" cy="1925638"/>
            <a:chOff x="3742" y="1673"/>
            <a:chExt cx="1737" cy="1213"/>
          </a:xfrm>
        </p:grpSpPr>
        <p:sp>
          <p:nvSpPr>
            <p:cNvPr id="79883" name="Oval 6"/>
            <p:cNvSpPr>
              <a:spLocks noChangeAspect="1" noChangeArrowheads="1"/>
            </p:cNvSpPr>
            <p:nvPr/>
          </p:nvSpPr>
          <p:spPr bwMode="auto">
            <a:xfrm>
              <a:off x="3742" y="1979"/>
              <a:ext cx="955" cy="90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9884" name="Oval 7"/>
            <p:cNvSpPr>
              <a:spLocks noChangeArrowheads="1"/>
            </p:cNvSpPr>
            <p:nvPr/>
          </p:nvSpPr>
          <p:spPr bwMode="auto">
            <a:xfrm>
              <a:off x="4620" y="2229"/>
              <a:ext cx="91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9885" name="Oval 8"/>
            <p:cNvSpPr>
              <a:spLocks noChangeArrowheads="1"/>
            </p:cNvSpPr>
            <p:nvPr/>
          </p:nvSpPr>
          <p:spPr bwMode="auto">
            <a:xfrm>
              <a:off x="4468" y="2024"/>
              <a:ext cx="91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9886" name="Oval 9"/>
            <p:cNvSpPr>
              <a:spLocks noChangeArrowheads="1"/>
            </p:cNvSpPr>
            <p:nvPr/>
          </p:nvSpPr>
          <p:spPr bwMode="auto">
            <a:xfrm>
              <a:off x="4195" y="1933"/>
              <a:ext cx="91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9887" name="Arc 13"/>
            <p:cNvSpPr>
              <a:spLocks noChangeAspect="1"/>
            </p:cNvSpPr>
            <p:nvPr/>
          </p:nvSpPr>
          <p:spPr bwMode="auto">
            <a:xfrm rot="-1302836">
              <a:off x="4332" y="1888"/>
              <a:ext cx="122" cy="122"/>
            </a:xfrm>
            <a:custGeom>
              <a:avLst/>
              <a:gdLst>
                <a:gd name="T0" fmla="*/ 0 w 21600"/>
                <a:gd name="T1" fmla="*/ 0 h 21600"/>
                <a:gd name="T2" fmla="*/ 122 w 21600"/>
                <a:gd name="T3" fmla="*/ 122 h 21600"/>
                <a:gd name="T4" fmla="*/ 0 w 21600"/>
                <a:gd name="T5" fmla="*/ 122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8846" name="Text Box 14"/>
            <p:cNvSpPr txBox="1">
              <a:spLocks noChangeArrowheads="1"/>
            </p:cNvSpPr>
            <p:nvPr/>
          </p:nvSpPr>
          <p:spPr bwMode="auto">
            <a:xfrm>
              <a:off x="4319" y="1673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</a:t>
              </a:r>
            </a:p>
          </p:txBody>
        </p:sp>
        <p:sp>
          <p:nvSpPr>
            <p:cNvPr id="79889" name="Text Box 15"/>
            <p:cNvSpPr txBox="1">
              <a:spLocks noChangeArrowheads="1"/>
            </p:cNvSpPr>
            <p:nvPr/>
          </p:nvSpPr>
          <p:spPr bwMode="auto">
            <a:xfrm>
              <a:off x="4863" y="2036"/>
              <a:ext cx="6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i="1"/>
                <a:t>L=N x a</a:t>
              </a:r>
            </a:p>
          </p:txBody>
        </p:sp>
      </p:grpSp>
      <p:sp>
        <p:nvSpPr>
          <p:cNvPr id="79881" name="AutoShape 16"/>
          <p:cNvSpPr>
            <a:spLocks noChangeArrowheads="1"/>
          </p:cNvSpPr>
          <p:nvPr/>
        </p:nvSpPr>
        <p:spPr bwMode="auto">
          <a:xfrm>
            <a:off x="1331913" y="4941888"/>
            <a:ext cx="431800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79876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6753417"/>
              </p:ext>
            </p:extLst>
          </p:nvPr>
        </p:nvGraphicFramePr>
        <p:xfrm>
          <a:off x="2195513" y="4508500"/>
          <a:ext cx="2295525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2" name="Equation" r:id="rId8" imgW="1015920" imgH="431640" progId="Equation.3">
                  <p:embed/>
                </p:oleObj>
              </mc:Choice>
              <mc:Fallback>
                <p:oleObj name="Equation" r:id="rId8" imgW="1015920" imgH="431640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513" y="4508500"/>
                        <a:ext cx="2295525" cy="9747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8853" name="Text Box 21"/>
          <p:cNvSpPr txBox="1">
            <a:spLocks noChangeArrowheads="1"/>
          </p:cNvSpPr>
          <p:nvPr/>
        </p:nvSpPr>
        <p:spPr bwMode="auto">
          <a:xfrm>
            <a:off x="287338" y="5734050"/>
            <a:ext cx="8532812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fr-FR">
                <a:solidFill>
                  <a:srgbClr val="FF0000"/>
                </a:solidFill>
              </a:rPr>
              <a:t>Le cristal étant périodique de période </a:t>
            </a:r>
            <a:r>
              <a:rPr lang="fr-FR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  <a:r>
              <a:rPr lang="fr-FR">
                <a:solidFill>
                  <a:srgbClr val="FF0000"/>
                </a:solidFill>
              </a:rPr>
              <a:t>, les </a:t>
            </a:r>
            <a:r>
              <a:rPr lang="fr-FR" u="sng">
                <a:solidFill>
                  <a:srgbClr val="FF0000"/>
                </a:solidFill>
              </a:rPr>
              <a:t>propriétés du cristal sont les mêmes</a:t>
            </a:r>
            <a:r>
              <a:rPr lang="fr-FR">
                <a:solidFill>
                  <a:srgbClr val="FF0000"/>
                </a:solidFill>
              </a:rPr>
              <a:t> en </a:t>
            </a:r>
            <a:r>
              <a:rPr lang="fr-FR" i="1">
                <a:solidFill>
                  <a:srgbClr val="FF0000"/>
                </a:solidFill>
              </a:rPr>
              <a:t>x</a:t>
            </a:r>
            <a:r>
              <a:rPr lang="fr-FR">
                <a:solidFill>
                  <a:srgbClr val="FF0000"/>
                </a:solidFill>
              </a:rPr>
              <a:t> et </a:t>
            </a:r>
            <a:r>
              <a:rPr lang="fr-FR" i="1">
                <a:solidFill>
                  <a:srgbClr val="FF0000"/>
                </a:solidFill>
              </a:rPr>
              <a:t>x+a</a:t>
            </a:r>
            <a:r>
              <a:rPr lang="fr-FR">
                <a:solidFill>
                  <a:srgbClr val="FF0000"/>
                </a:solidFill>
              </a:rPr>
              <a:t>. Il en est de même pour la fonction d’onde, donc pour la probabilité de présence de l’électron.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Modèle de Bloch Brillouin</a:t>
            </a:r>
          </a:p>
        </p:txBody>
      </p:sp>
      <p:sp>
        <p:nvSpPr>
          <p:cNvPr id="80903" name="Rectangle 3"/>
          <p:cNvSpPr>
            <a:spLocks noGrp="1" noChangeArrowheads="1"/>
          </p:cNvSpPr>
          <p:nvPr>
            <p:ph idx="1"/>
          </p:nvPr>
        </p:nvSpPr>
        <p:spPr>
          <a:xfrm>
            <a:off x="107950" y="3502025"/>
            <a:ext cx="8820150" cy="1150938"/>
          </a:xfrm>
        </p:spPr>
        <p:txBody>
          <a:bodyPr/>
          <a:lstStyle/>
          <a:p>
            <a:pPr lvl="1" eaLnBrk="1" hangingPunct="1"/>
            <a:r>
              <a:rPr lang="fr-FR" sz="2400"/>
              <a:t>Les deux fonctions d’onde ne peuvent être séparées que par un facteur de phase:</a:t>
            </a:r>
          </a:p>
        </p:txBody>
      </p:sp>
      <p:sp>
        <p:nvSpPr>
          <p:cNvPr id="8090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9A6B755-8EE5-4468-A779-AB5F7A19B238}" type="slidenum">
              <a:rPr lang="fr-FR" altLang="en-US"/>
              <a:pPr/>
              <a:t>108</a:t>
            </a:fld>
            <a:endParaRPr lang="fr-FR" altLang="en-US"/>
          </a:p>
        </p:txBody>
      </p:sp>
      <p:sp>
        <p:nvSpPr>
          <p:cNvPr id="80901" name="Rectangle 6"/>
          <p:cNvSpPr>
            <a:spLocks noChangeArrowheads="1"/>
          </p:cNvSpPr>
          <p:nvPr/>
        </p:nvSpPr>
        <p:spPr bwMode="auto">
          <a:xfrm>
            <a:off x="3347864" y="5661025"/>
            <a:ext cx="4937919" cy="936625"/>
          </a:xfrm>
          <a:prstGeom prst="rect">
            <a:avLst/>
          </a:prstGeom>
          <a:solidFill>
            <a:schemeClr val="hlink">
              <a:alpha val="4196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80898" name="Object 4"/>
          <p:cNvGraphicFramePr>
            <a:graphicFrameLocks noChangeAspect="1"/>
          </p:cNvGraphicFramePr>
          <p:nvPr/>
        </p:nvGraphicFramePr>
        <p:xfrm>
          <a:off x="1619250" y="1628775"/>
          <a:ext cx="5905500" cy="170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54" name="Equation" r:id="rId4" imgW="2806560" imgH="812520" progId="Equation.3">
                  <p:embed/>
                </p:oleObj>
              </mc:Choice>
              <mc:Fallback>
                <p:oleObj name="Equation" r:id="rId4" imgW="2806560" imgH="81252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1628775"/>
                        <a:ext cx="5905500" cy="1708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89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5000359"/>
              </p:ext>
            </p:extLst>
          </p:nvPr>
        </p:nvGraphicFramePr>
        <p:xfrm>
          <a:off x="1043608" y="4599584"/>
          <a:ext cx="7242175" cy="189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55" name="Equation" r:id="rId6" imgW="3441600" imgH="901440" progId="Equation.DSMT4">
                  <p:embed/>
                </p:oleObj>
              </mc:Choice>
              <mc:Fallback>
                <p:oleObj name="Equation" r:id="rId6" imgW="3441600" imgH="90144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4599584"/>
                        <a:ext cx="7242175" cy="1895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Modèle de Bloch Brillouin</a:t>
            </a:r>
          </a:p>
        </p:txBody>
      </p:sp>
      <p:sp>
        <p:nvSpPr>
          <p:cNvPr id="250883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719263"/>
            <a:ext cx="8785225" cy="4411662"/>
          </a:xfrm>
        </p:spPr>
        <p:txBody>
          <a:bodyPr/>
          <a:lstStyle/>
          <a:p>
            <a:pPr lvl="1" eaLnBrk="1" hangingPunct="1">
              <a:defRPr/>
            </a:pPr>
            <a:r>
              <a:rPr lang="fr-FR" dirty="0"/>
              <a:t>Modification d’écriture: introduction du </a:t>
            </a:r>
            <a:r>
              <a:rPr lang="fr-FR" i="1" u="sng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pseudo vecteur d’onde K.</a:t>
            </a:r>
          </a:p>
          <a:p>
            <a:pPr lvl="2" eaLnBrk="1" hangingPunct="1">
              <a:defRPr/>
            </a:pPr>
            <a:endParaRPr lang="fr-FR" dirty="0"/>
          </a:p>
          <a:p>
            <a:pPr lvl="2" eaLnBrk="1" hangingPunct="1">
              <a:defRPr/>
            </a:pPr>
            <a:r>
              <a:rPr lang="fr-FR" dirty="0"/>
              <a:t>Si on pose                      , alors on peut écrire:</a:t>
            </a:r>
          </a:p>
          <a:p>
            <a:pPr lvl="2" eaLnBrk="1" hangingPunct="1">
              <a:defRPr/>
            </a:pPr>
            <a:endParaRPr lang="fr-FR" dirty="0"/>
          </a:p>
          <a:p>
            <a:pPr lvl="2" eaLnBrk="1" hangingPunct="1">
              <a:defRPr/>
            </a:pPr>
            <a:endParaRPr lang="fr-FR" dirty="0"/>
          </a:p>
          <a:p>
            <a:pPr lvl="2" eaLnBrk="1" hangingPunct="1">
              <a:defRPr/>
            </a:pPr>
            <a:r>
              <a:rPr lang="fr-FR" i="1" dirty="0"/>
              <a:t>K</a:t>
            </a:r>
            <a:r>
              <a:rPr lang="fr-FR" dirty="0"/>
              <a:t> n’est pas un vecteur d’onde; il ne traduit que le déphasage entre 2 ondes de matière qui représentent la particule. </a:t>
            </a:r>
          </a:p>
          <a:p>
            <a:pPr lvl="2" eaLnBrk="1" hangingPunct="1">
              <a:defRPr/>
            </a:pPr>
            <a:endParaRPr lang="fr-FR" dirty="0"/>
          </a:p>
          <a:p>
            <a:pPr lvl="2" eaLnBrk="1" hangingPunct="1">
              <a:defRPr/>
            </a:pPr>
            <a:endParaRPr lang="fr-FR" dirty="0"/>
          </a:p>
          <a:p>
            <a:pPr lvl="2" eaLnBrk="1" hangingPunct="1">
              <a:defRPr/>
            </a:pPr>
            <a:r>
              <a:rPr lang="fr-FR" dirty="0"/>
              <a:t>K est quantifié. Il prend N valeurs consécutives distantes de           et prend les mêmes valeurs à          près.    </a:t>
            </a:r>
          </a:p>
        </p:txBody>
      </p:sp>
      <p:sp>
        <p:nvSpPr>
          <p:cNvPr id="8192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16DF575-4AD3-46C0-84AD-F3107ABBBA25}" type="slidenum">
              <a:rPr lang="fr-FR" altLang="en-US"/>
              <a:pPr/>
              <a:t>109</a:t>
            </a:fld>
            <a:endParaRPr lang="fr-FR" altLang="en-US"/>
          </a:p>
        </p:txBody>
      </p:sp>
      <p:graphicFrame>
        <p:nvGraphicFramePr>
          <p:cNvPr id="8192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7884333"/>
              </p:ext>
            </p:extLst>
          </p:nvPr>
        </p:nvGraphicFramePr>
        <p:xfrm>
          <a:off x="2339752" y="2276872"/>
          <a:ext cx="934690" cy="5666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78" name="Equation" r:id="rId4" imgW="647640" imgH="393480" progId="Equation.3">
                  <p:embed/>
                </p:oleObj>
              </mc:Choice>
              <mc:Fallback>
                <p:oleObj name="Equation" r:id="rId4" imgW="647640" imgH="3934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2276872"/>
                        <a:ext cx="934690" cy="56662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2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3945193"/>
              </p:ext>
            </p:extLst>
          </p:nvPr>
        </p:nvGraphicFramePr>
        <p:xfrm>
          <a:off x="3131840" y="2852936"/>
          <a:ext cx="244792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79" name="Equation" r:id="rId6" imgW="1218960" imgH="228600" progId="Equation.3">
                  <p:embed/>
                </p:oleObj>
              </mc:Choice>
              <mc:Fallback>
                <p:oleObj name="Equation" r:id="rId6" imgW="1218960" imgH="2286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1840" y="2852936"/>
                        <a:ext cx="2447925" cy="46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2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3784886"/>
              </p:ext>
            </p:extLst>
          </p:nvPr>
        </p:nvGraphicFramePr>
        <p:xfrm>
          <a:off x="7236296" y="4581128"/>
          <a:ext cx="383084" cy="591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80" name="Equation" r:id="rId8" imgW="253800" imgH="393480" progId="Equation.3">
                  <p:embed/>
                </p:oleObj>
              </mc:Choice>
              <mc:Fallback>
                <p:oleObj name="Equation" r:id="rId8" imgW="253800" imgH="39348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6296" y="4581128"/>
                        <a:ext cx="383084" cy="5916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2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8948840"/>
              </p:ext>
            </p:extLst>
          </p:nvPr>
        </p:nvGraphicFramePr>
        <p:xfrm>
          <a:off x="3203848" y="4869160"/>
          <a:ext cx="383084" cy="591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81" name="Equation" r:id="rId10" imgW="253800" imgH="393480" progId="Equation.3">
                  <p:embed/>
                </p:oleObj>
              </mc:Choice>
              <mc:Fallback>
                <p:oleObj name="Equation" r:id="rId10" imgW="253800" imgH="39348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848" y="4869160"/>
                        <a:ext cx="383084" cy="5916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La liaison cristalline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719263"/>
            <a:ext cx="4259263" cy="4411662"/>
          </a:xfrm>
        </p:spPr>
        <p:txBody>
          <a:bodyPr/>
          <a:lstStyle/>
          <a:p>
            <a:pPr eaLnBrk="1" hangingPunct="1">
              <a:defRPr/>
            </a:pPr>
            <a:r>
              <a:rPr lang="fr-FR" sz="22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4 principaux types</a:t>
            </a:r>
            <a:r>
              <a:rPr lang="fr-FR" sz="2200" dirty="0"/>
              <a:t>: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fr-FR" sz="2200" dirty="0"/>
              <a:t>	</a:t>
            </a:r>
          </a:p>
          <a:p>
            <a:pPr lvl="1" eaLnBrk="1" hangingPunct="1">
              <a:defRPr/>
            </a:pPr>
            <a:r>
              <a:rPr lang="fr-FR" sz="2000" dirty="0"/>
              <a:t>Liaison métallique</a:t>
            </a:r>
          </a:p>
          <a:p>
            <a:pPr lvl="1" eaLnBrk="1" hangingPunct="1">
              <a:defRPr/>
            </a:pPr>
            <a:endParaRPr lang="fr-FR" sz="2000" dirty="0"/>
          </a:p>
          <a:p>
            <a:pPr lvl="1" eaLnBrk="1" hangingPunct="1">
              <a:defRPr/>
            </a:pPr>
            <a:r>
              <a:rPr lang="fr-FR" sz="2000" dirty="0"/>
              <a:t>Liaison covalente</a:t>
            </a:r>
          </a:p>
          <a:p>
            <a:pPr lvl="1" eaLnBrk="1" hangingPunct="1">
              <a:defRPr/>
            </a:pPr>
            <a:endParaRPr lang="fr-FR" sz="2000" dirty="0"/>
          </a:p>
          <a:p>
            <a:pPr lvl="1" eaLnBrk="1" hangingPunct="1">
              <a:defRPr/>
            </a:pPr>
            <a:r>
              <a:rPr lang="fr-FR" sz="2000" dirty="0"/>
              <a:t>Liaison ionique</a:t>
            </a:r>
          </a:p>
          <a:p>
            <a:pPr lvl="1" eaLnBrk="1" hangingPunct="1">
              <a:defRPr/>
            </a:pPr>
            <a:endParaRPr lang="fr-FR" sz="2000" dirty="0"/>
          </a:p>
          <a:p>
            <a:pPr lvl="1" eaLnBrk="1" hangingPunct="1">
              <a:defRPr/>
            </a:pPr>
            <a:r>
              <a:rPr lang="fr-FR" sz="2000" dirty="0"/>
              <a:t>Liaison de Van der </a:t>
            </a:r>
            <a:r>
              <a:rPr lang="fr-FR" sz="2000" dirty="0" err="1"/>
              <a:t>Waals</a:t>
            </a:r>
            <a:r>
              <a:rPr lang="fr-FR" sz="2000" dirty="0"/>
              <a:t> (gaz rares) ou liaison moléculaire</a:t>
            </a:r>
          </a:p>
        </p:txBody>
      </p:sp>
      <p:sp>
        <p:nvSpPr>
          <p:cNvPr id="58372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648200" y="1719263"/>
            <a:ext cx="4038600" cy="29337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fr-FR" sz="2200" u="sng">
                <a:effectLst>
                  <a:outerShdw blurRad="38100" dist="38100" dir="2700000" algn="tl">
                    <a:srgbClr val="C0C0C0"/>
                  </a:outerShdw>
                </a:effectLst>
              </a:rPr>
              <a:t>Un point commun</a:t>
            </a:r>
            <a:r>
              <a:rPr lang="fr-FR" sz="2600"/>
              <a:t>:</a:t>
            </a:r>
          </a:p>
          <a:p>
            <a:pPr eaLnBrk="1" hangingPunct="1">
              <a:lnSpc>
                <a:spcPct val="90000"/>
              </a:lnSpc>
              <a:defRPr/>
            </a:pPr>
            <a:endParaRPr lang="fr-FR" sz="2600"/>
          </a:p>
          <a:p>
            <a:pPr lvl="1" eaLnBrk="1" hangingPunct="1">
              <a:lnSpc>
                <a:spcPct val="90000"/>
              </a:lnSpc>
              <a:defRPr/>
            </a:pPr>
            <a:r>
              <a:rPr lang="fr-FR" sz="2200"/>
              <a:t>Les atomes essayent d’avoir leur dernière couche électronique vide ou complète !</a:t>
            </a:r>
          </a:p>
        </p:txBody>
      </p:sp>
      <p:sp>
        <p:nvSpPr>
          <p:cNvPr id="211970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1973A31-D2AC-4DF9-86EB-01036BE532E5}" type="slidenum">
              <a:rPr lang="fr-FR" altLang="en-US"/>
              <a:pPr/>
              <a:t>11</a:t>
            </a:fld>
            <a:endParaRPr lang="fr-FR" altLang="en-US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Modèle de Bloch Brillouin</a:t>
            </a:r>
          </a:p>
        </p:txBody>
      </p:sp>
      <p:sp>
        <p:nvSpPr>
          <p:cNvPr id="2519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defRPr/>
            </a:pPr>
            <a:r>
              <a:rPr lang="fr-FR" i="1" u="sng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Onde de Bloch:</a:t>
            </a:r>
          </a:p>
          <a:p>
            <a:pPr lvl="1" eaLnBrk="1" hangingPunct="1">
              <a:defRPr/>
            </a:pPr>
            <a:endParaRPr lang="fr-FR" i="1" u="sng" dirty="0">
              <a:solidFill>
                <a:srgbClr val="99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defRPr/>
            </a:pPr>
            <a:endParaRPr lang="fr-FR" i="1" u="sng" dirty="0">
              <a:solidFill>
                <a:srgbClr val="99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defRPr/>
            </a:pPr>
            <a:endParaRPr lang="fr-FR" i="1" u="sng" dirty="0">
              <a:solidFill>
                <a:srgbClr val="99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defRPr/>
            </a:pPr>
            <a:endParaRPr lang="fr-FR" i="1" u="sng" dirty="0">
              <a:solidFill>
                <a:srgbClr val="99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defRPr/>
            </a:pPr>
            <a:endParaRPr lang="fr-FR" i="1" u="sng" dirty="0">
              <a:solidFill>
                <a:srgbClr val="99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 eaLnBrk="1" hangingPunct="1">
              <a:defRPr/>
            </a:pPr>
            <a:endParaRPr lang="fr-FR" sz="2000" i="1" dirty="0">
              <a:solidFill>
                <a:srgbClr val="99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 eaLnBrk="1" hangingPunct="1">
              <a:defRPr/>
            </a:pPr>
            <a:endParaRPr lang="fr-FR" sz="2000" i="1" dirty="0">
              <a:solidFill>
                <a:srgbClr val="99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 eaLnBrk="1" hangingPunct="1">
              <a:defRPr/>
            </a:pPr>
            <a:endParaRPr lang="fr-FR" sz="2000" i="1" dirty="0">
              <a:solidFill>
                <a:srgbClr val="99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 eaLnBrk="1" hangingPunct="1">
              <a:defRPr/>
            </a:pPr>
            <a:r>
              <a:rPr lang="fr-FR" sz="2000" i="1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Les fonctions d’onde stationnaire d’un électron dans un potentiel périodique sont des fonctions de Bloch de la forme (à 1D):</a:t>
            </a:r>
          </a:p>
        </p:txBody>
      </p:sp>
      <p:sp>
        <p:nvSpPr>
          <p:cNvPr id="8294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72C5F6C-B845-42DB-B3A8-17F9BE949C4D}" type="slidenum">
              <a:rPr lang="fr-FR" altLang="en-US"/>
              <a:pPr/>
              <a:t>110</a:t>
            </a:fld>
            <a:endParaRPr lang="fr-FR" altLang="en-US"/>
          </a:p>
        </p:txBody>
      </p:sp>
      <p:graphicFrame>
        <p:nvGraphicFramePr>
          <p:cNvPr id="8294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3979741"/>
              </p:ext>
            </p:extLst>
          </p:nvPr>
        </p:nvGraphicFramePr>
        <p:xfrm>
          <a:off x="1335088" y="2133600"/>
          <a:ext cx="6908800" cy="253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02" name="Équation" r:id="rId4" imgW="3251160" imgH="1193760" progId="Equation.3">
                  <p:embed/>
                </p:oleObj>
              </mc:Choice>
              <mc:Fallback>
                <p:oleObj name="Équation" r:id="rId4" imgW="3251160" imgH="119376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5088" y="2133600"/>
                        <a:ext cx="6908800" cy="25368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4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9376867"/>
              </p:ext>
            </p:extLst>
          </p:nvPr>
        </p:nvGraphicFramePr>
        <p:xfrm>
          <a:off x="1259632" y="5877272"/>
          <a:ext cx="67691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03" name="Equation" r:id="rId6" imgW="2590560" imgH="228600" progId="Equation.3">
                  <p:embed/>
                </p:oleObj>
              </mc:Choice>
              <mc:Fallback>
                <p:oleObj name="Equation" r:id="rId6" imgW="2590560" imgH="2286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5877272"/>
                        <a:ext cx="6769100" cy="5969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18900000" algn="ctr" rotWithShape="0">
                          <a:srgbClr val="808080">
                            <a:alpha val="50000"/>
                          </a:srgb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Modèle de Bloch Brillouin</a:t>
            </a:r>
          </a:p>
        </p:txBody>
      </p:sp>
      <p:sp>
        <p:nvSpPr>
          <p:cNvPr id="2529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defRPr/>
            </a:pPr>
            <a:r>
              <a:rPr lang="fr-FR" i="1" u="sng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Différence onde plane / onde de Bloch:</a:t>
            </a:r>
          </a:p>
          <a:p>
            <a:pPr lvl="2" eaLnBrk="1" hangingPunct="1">
              <a:defRPr/>
            </a:pPr>
            <a:r>
              <a:rPr lang="fr-FR" u="sng"/>
              <a:t>Onde plane:</a:t>
            </a:r>
          </a:p>
          <a:p>
            <a:pPr lvl="2" eaLnBrk="1" hangingPunct="1">
              <a:defRPr/>
            </a:pPr>
            <a:endParaRPr lang="fr-FR" u="sng"/>
          </a:p>
          <a:p>
            <a:pPr lvl="2" eaLnBrk="1" hangingPunct="1">
              <a:defRPr/>
            </a:pPr>
            <a:endParaRPr lang="fr-FR"/>
          </a:p>
          <a:p>
            <a:pPr lvl="2" eaLnBrk="1" hangingPunct="1">
              <a:defRPr/>
            </a:pPr>
            <a:endParaRPr lang="fr-FR"/>
          </a:p>
          <a:p>
            <a:pPr lvl="2" eaLnBrk="1" hangingPunct="1">
              <a:defRPr/>
            </a:pPr>
            <a:r>
              <a:rPr lang="fr-FR" u="sng"/>
              <a:t>Onde de Bloch:</a:t>
            </a:r>
          </a:p>
          <a:p>
            <a:pPr lvl="1" eaLnBrk="1" hangingPunct="1">
              <a:defRPr/>
            </a:pPr>
            <a:endParaRPr lang="fr-FR" i="1" u="sng">
              <a:solidFill>
                <a:srgbClr val="99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defRPr/>
            </a:pPr>
            <a:endParaRPr lang="fr-FR" i="1" u="sng">
              <a:solidFill>
                <a:srgbClr val="99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defRPr/>
            </a:pPr>
            <a:endParaRPr lang="fr-FR" i="1" u="sng">
              <a:solidFill>
                <a:srgbClr val="99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defRPr/>
            </a:pPr>
            <a:endParaRPr lang="fr-FR" i="1" u="sng">
              <a:solidFill>
                <a:srgbClr val="99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defRPr/>
            </a:pPr>
            <a:endParaRPr lang="fr-FR" i="1" u="sng">
              <a:solidFill>
                <a:srgbClr val="99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397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125A5D8-41E6-481C-8A8E-2C638169E511}" type="slidenum">
              <a:rPr lang="fr-FR" altLang="en-US"/>
              <a:pPr/>
              <a:t>111</a:t>
            </a:fld>
            <a:endParaRPr lang="fr-FR" altLang="en-US"/>
          </a:p>
        </p:txBody>
      </p:sp>
      <p:graphicFrame>
        <p:nvGraphicFramePr>
          <p:cNvPr id="8397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391375"/>
              </p:ext>
            </p:extLst>
          </p:nvPr>
        </p:nvGraphicFramePr>
        <p:xfrm>
          <a:off x="1778000" y="2420938"/>
          <a:ext cx="5299075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26" name="Équation" r:id="rId4" imgW="2463480" imgH="393480" progId="Equation.3">
                  <p:embed/>
                </p:oleObj>
              </mc:Choice>
              <mc:Fallback>
                <p:oleObj name="Équation" r:id="rId4" imgW="2463480" imgH="39348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000" y="2420938"/>
                        <a:ext cx="5299075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97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8055850"/>
              </p:ext>
            </p:extLst>
          </p:nvPr>
        </p:nvGraphicFramePr>
        <p:xfrm>
          <a:off x="1084263" y="4005263"/>
          <a:ext cx="6637337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27" name="Équation" r:id="rId6" imgW="3085920" imgH="393480" progId="Equation.3">
                  <p:embed/>
                </p:oleObj>
              </mc:Choice>
              <mc:Fallback>
                <p:oleObj name="Équation" r:id="rId6" imgW="3085920" imgH="39348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4263" y="4005263"/>
                        <a:ext cx="6637337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975" name="AutoShape 8"/>
          <p:cNvSpPr>
            <a:spLocks/>
          </p:cNvSpPr>
          <p:nvPr/>
        </p:nvSpPr>
        <p:spPr bwMode="auto">
          <a:xfrm rot="16200000">
            <a:off x="7047262" y="4149899"/>
            <a:ext cx="144463" cy="1150937"/>
          </a:xfrm>
          <a:prstGeom prst="leftBrace">
            <a:avLst>
              <a:gd name="adj1" fmla="val 6639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52937" name="Text Box 9"/>
          <p:cNvSpPr txBox="1">
            <a:spLocks noChangeArrowheads="1"/>
          </p:cNvSpPr>
          <p:nvPr/>
        </p:nvSpPr>
        <p:spPr bwMode="auto">
          <a:xfrm>
            <a:off x="6627368" y="4797599"/>
            <a:ext cx="984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i="1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inconnu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Modèle de Bloch Brillouin</a:t>
            </a:r>
          </a:p>
        </p:txBody>
      </p:sp>
      <p:sp>
        <p:nvSpPr>
          <p:cNvPr id="2539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2" eaLnBrk="1" hangingPunct="1">
              <a:defRPr/>
            </a:pPr>
            <a:r>
              <a:rPr lang="fr-FR"/>
              <a:t>La fonction d’onde de Bloch doit être injectée dans l’équation de Schrödinger </a:t>
            </a:r>
            <a:r>
              <a:rPr lang="fr-FR">
                <a:sym typeface="Wingdings" pitchFamily="2" charset="2"/>
              </a:rPr>
              <a:t> la résolution impose de connaître </a:t>
            </a:r>
            <a:r>
              <a:rPr lang="fr-FR" i="1">
                <a:effectLst>
                  <a:outerShdw blurRad="38100" dist="38100" dir="2700000" algn="tl">
                    <a:srgbClr val="C0C0C0"/>
                  </a:outerShdw>
                </a:effectLst>
                <a:sym typeface="Wingdings" pitchFamily="2" charset="2"/>
              </a:rPr>
              <a:t>u(x) </a:t>
            </a:r>
            <a:r>
              <a:rPr lang="fr-FR">
                <a:sym typeface="Wingdings" pitchFamily="2" charset="2"/>
              </a:rPr>
              <a:t>!</a:t>
            </a:r>
          </a:p>
          <a:p>
            <a:pPr lvl="2" eaLnBrk="1" hangingPunct="1">
              <a:defRPr/>
            </a:pPr>
            <a:endParaRPr lang="fr-FR">
              <a:sym typeface="Wingdings" pitchFamily="2" charset="2"/>
            </a:endParaRPr>
          </a:p>
          <a:p>
            <a:pPr lvl="2" eaLnBrk="1" hangingPunct="1">
              <a:defRPr/>
            </a:pPr>
            <a:endParaRPr lang="fr-FR">
              <a:sym typeface="Wingdings" pitchFamily="2" charset="2"/>
            </a:endParaRPr>
          </a:p>
          <a:p>
            <a:pPr lvl="1" eaLnBrk="1" hangingPunct="1">
              <a:defRPr/>
            </a:pPr>
            <a:endParaRPr lang="fr-FR">
              <a:sym typeface="Wingdings" pitchFamily="2" charset="2"/>
            </a:endParaRPr>
          </a:p>
          <a:p>
            <a:pPr lvl="1" eaLnBrk="1" hangingPunct="1">
              <a:defRPr/>
            </a:pPr>
            <a:endParaRPr lang="fr-FR">
              <a:sym typeface="Wingdings" pitchFamily="2" charset="2"/>
            </a:endParaRPr>
          </a:p>
          <a:p>
            <a:pPr lvl="2" eaLnBrk="1" hangingPunct="1">
              <a:defRPr/>
            </a:pPr>
            <a:r>
              <a:rPr lang="fr-FR">
                <a:sym typeface="Wingdings" pitchFamily="2" charset="2"/>
              </a:rPr>
              <a:t>Pour résoudre le problème il faut connaître parfaitement la forme du potentiel cristallin (pas trivial!). Un modèle simplifié devrait nous permettre d’avoir une idée de la structure de bandes d’énergie </a:t>
            </a:r>
            <a:endParaRPr lang="fr-FR" i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499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0123A20-087C-4C57-A494-6518A6231DB0}" type="slidenum">
              <a:rPr lang="fr-FR" altLang="en-US"/>
              <a:pPr/>
              <a:t>112</a:t>
            </a:fld>
            <a:endParaRPr lang="fr-FR" altLang="en-US"/>
          </a:p>
        </p:txBody>
      </p:sp>
      <p:graphicFrame>
        <p:nvGraphicFramePr>
          <p:cNvPr id="8499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3631782"/>
              </p:ext>
            </p:extLst>
          </p:nvPr>
        </p:nvGraphicFramePr>
        <p:xfrm>
          <a:off x="1619672" y="2492896"/>
          <a:ext cx="5840413" cy="852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50" name="Equation" r:id="rId4" imgW="2882880" imgH="419040" progId="Equation.3">
                  <p:embed/>
                </p:oleObj>
              </mc:Choice>
              <mc:Fallback>
                <p:oleObj name="Equation" r:id="rId4" imgW="2882880" imgH="4190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672" y="2492896"/>
                        <a:ext cx="5840413" cy="8524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9900CC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18900000" algn="ctr" rotWithShape="0">
                          <a:srgbClr val="808080">
                            <a:alpha val="50000"/>
                          </a:srgb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Modèle de Kronig et Penney</a:t>
            </a:r>
          </a:p>
        </p:txBody>
      </p:sp>
      <p:sp>
        <p:nvSpPr>
          <p:cNvPr id="2734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993A0A5-E7AB-46F9-9FE4-059296147C04}" type="slidenum">
              <a:rPr lang="fr-FR" altLang="en-US"/>
              <a:pPr/>
              <a:t>113</a:t>
            </a:fld>
            <a:endParaRPr lang="fr-FR" altLang="en-US"/>
          </a:p>
        </p:txBody>
      </p:sp>
      <p:grpSp>
        <p:nvGrpSpPr>
          <p:cNvPr id="273412" name="Group 12"/>
          <p:cNvGrpSpPr>
            <a:grpSpLocks/>
          </p:cNvGrpSpPr>
          <p:nvPr/>
        </p:nvGrpSpPr>
        <p:grpSpPr bwMode="auto">
          <a:xfrm>
            <a:off x="827088" y="1773238"/>
            <a:ext cx="7237412" cy="4262437"/>
            <a:chOff x="521" y="1117"/>
            <a:chExt cx="4559" cy="2685"/>
          </a:xfrm>
        </p:grpSpPr>
        <p:pic>
          <p:nvPicPr>
            <p:cNvPr id="273413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1" y="1117"/>
              <a:ext cx="4559" cy="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3414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33" y="1570"/>
              <a:ext cx="3480" cy="2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3415" name="Line 7"/>
            <p:cNvSpPr>
              <a:spLocks noChangeShapeType="1"/>
            </p:cNvSpPr>
            <p:nvPr/>
          </p:nvSpPr>
          <p:spPr bwMode="auto">
            <a:xfrm>
              <a:off x="3969" y="1480"/>
              <a:ext cx="317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3416" name="Line 8"/>
            <p:cNvSpPr>
              <a:spLocks noChangeShapeType="1"/>
            </p:cNvSpPr>
            <p:nvPr/>
          </p:nvSpPr>
          <p:spPr bwMode="auto">
            <a:xfrm>
              <a:off x="3560" y="1797"/>
              <a:ext cx="86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3417" name="Line 9"/>
            <p:cNvSpPr>
              <a:spLocks noChangeShapeType="1"/>
            </p:cNvSpPr>
            <p:nvPr/>
          </p:nvSpPr>
          <p:spPr bwMode="auto">
            <a:xfrm flipV="1">
              <a:off x="1202" y="1933"/>
              <a:ext cx="3220" cy="4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3418" name="Line 10"/>
            <p:cNvSpPr>
              <a:spLocks noChangeShapeType="1"/>
            </p:cNvSpPr>
            <p:nvPr/>
          </p:nvSpPr>
          <p:spPr bwMode="auto">
            <a:xfrm flipV="1">
              <a:off x="1247" y="2069"/>
              <a:ext cx="3175" cy="4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3419" name="Line 11"/>
            <p:cNvSpPr>
              <a:spLocks noChangeShapeType="1"/>
            </p:cNvSpPr>
            <p:nvPr/>
          </p:nvSpPr>
          <p:spPr bwMode="auto">
            <a:xfrm>
              <a:off x="1247" y="2251"/>
              <a:ext cx="953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Modèle de Kronig et Penney</a:t>
            </a:r>
          </a:p>
        </p:txBody>
      </p:sp>
      <p:sp>
        <p:nvSpPr>
          <p:cNvPr id="27443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84785"/>
            <a:ext cx="8229600" cy="4968404"/>
          </a:xfrm>
        </p:spPr>
        <p:txBody>
          <a:bodyPr>
            <a:normAutofit/>
          </a:bodyPr>
          <a:lstStyle/>
          <a:p>
            <a:pPr lvl="1" eaLnBrk="1" hangingPunct="1">
              <a:lnSpc>
                <a:spcPct val="90000"/>
              </a:lnSpc>
            </a:pPr>
            <a:r>
              <a:rPr lang="fr-FR" dirty="0"/>
              <a:t>On approxime le potentiel périodique cristallin par un potentiel périodique en créneaux.</a:t>
            </a:r>
          </a:p>
          <a:p>
            <a:pPr lvl="1" eaLnBrk="1" hangingPunct="1">
              <a:lnSpc>
                <a:spcPct val="90000"/>
              </a:lnSpc>
            </a:pPr>
            <a:endParaRPr lang="fr-FR" dirty="0"/>
          </a:p>
          <a:p>
            <a:pPr lvl="1" eaLnBrk="1" hangingPunct="1">
              <a:lnSpc>
                <a:spcPct val="90000"/>
              </a:lnSpc>
            </a:pPr>
            <a:endParaRPr lang="fr-FR" dirty="0"/>
          </a:p>
          <a:p>
            <a:pPr lvl="1" eaLnBrk="1" hangingPunct="1">
              <a:lnSpc>
                <a:spcPct val="90000"/>
              </a:lnSpc>
            </a:pPr>
            <a:endParaRPr lang="fr-FR" dirty="0"/>
          </a:p>
          <a:p>
            <a:pPr lvl="1" eaLnBrk="1" hangingPunct="1">
              <a:lnSpc>
                <a:spcPct val="90000"/>
              </a:lnSpc>
            </a:pPr>
            <a:endParaRPr lang="fr-FR" dirty="0"/>
          </a:p>
          <a:p>
            <a:pPr lvl="1" eaLnBrk="1" hangingPunct="1">
              <a:lnSpc>
                <a:spcPct val="90000"/>
              </a:lnSpc>
            </a:pPr>
            <a:endParaRPr lang="fr-FR" dirty="0"/>
          </a:p>
          <a:p>
            <a:pPr lvl="1" eaLnBrk="1" hangingPunct="1">
              <a:lnSpc>
                <a:spcPct val="90000"/>
              </a:lnSpc>
            </a:pPr>
            <a:endParaRPr lang="fr-FR" dirty="0"/>
          </a:p>
          <a:p>
            <a:pPr lvl="1" eaLnBrk="1" hangingPunct="1">
              <a:lnSpc>
                <a:spcPct val="90000"/>
              </a:lnSpc>
            </a:pPr>
            <a:endParaRPr lang="fr-FR" dirty="0"/>
          </a:p>
          <a:p>
            <a:pPr lvl="2" eaLnBrk="1" hangingPunct="1">
              <a:lnSpc>
                <a:spcPct val="90000"/>
              </a:lnSpc>
            </a:pPr>
            <a:endParaRPr lang="fr-FR" dirty="0"/>
          </a:p>
          <a:p>
            <a:pPr lvl="2" eaLnBrk="1" hangingPunct="1">
              <a:lnSpc>
                <a:spcPct val="90000"/>
              </a:lnSpc>
            </a:pPr>
            <a:endParaRPr lang="fr-FR" dirty="0"/>
          </a:p>
          <a:p>
            <a:pPr lvl="2" eaLnBrk="1" hangingPunct="1">
              <a:lnSpc>
                <a:spcPct val="90000"/>
              </a:lnSpc>
            </a:pPr>
            <a:endParaRPr lang="fr-FR" dirty="0"/>
          </a:p>
          <a:p>
            <a:pPr lvl="2" eaLnBrk="1" hangingPunct="1">
              <a:lnSpc>
                <a:spcPct val="90000"/>
              </a:lnSpc>
            </a:pPr>
            <a:endParaRPr lang="fr-FR" dirty="0"/>
          </a:p>
          <a:p>
            <a:pPr lvl="2" eaLnBrk="1" hangingPunct="1">
              <a:lnSpc>
                <a:spcPct val="90000"/>
              </a:lnSpc>
            </a:pPr>
            <a:r>
              <a:rPr lang="fr-FR" dirty="0"/>
              <a:t>Zone I :	0&lt;x&lt;a  	</a:t>
            </a:r>
            <a:r>
              <a:rPr lang="fr-FR" i="1" dirty="0"/>
              <a:t>V(x)=0</a:t>
            </a:r>
          </a:p>
          <a:p>
            <a:pPr lvl="2" eaLnBrk="1" hangingPunct="1">
              <a:lnSpc>
                <a:spcPct val="90000"/>
              </a:lnSpc>
            </a:pPr>
            <a:r>
              <a:rPr lang="fr-FR" dirty="0"/>
              <a:t>Zone II:	-b&lt;x&lt;0		</a:t>
            </a:r>
            <a:r>
              <a:rPr lang="fr-FR" i="1" dirty="0"/>
              <a:t>V(x)=V</a:t>
            </a:r>
            <a:r>
              <a:rPr lang="fr-FR" i="1" baseline="-25000" dirty="0"/>
              <a:t>0</a:t>
            </a:r>
            <a:endParaRPr lang="fr-FR" i="1" dirty="0"/>
          </a:p>
          <a:p>
            <a:pPr lvl="2" eaLnBrk="1" hangingPunct="1">
              <a:lnSpc>
                <a:spcPct val="90000"/>
              </a:lnSpc>
            </a:pPr>
            <a:endParaRPr lang="fr-FR" i="1" dirty="0"/>
          </a:p>
        </p:txBody>
      </p:sp>
      <p:sp>
        <p:nvSpPr>
          <p:cNvPr id="27443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9BD4EBC-594C-48A8-A4C4-F657D85DAF22}" type="slidenum">
              <a:rPr lang="fr-FR" altLang="en-US"/>
              <a:pPr/>
              <a:t>114</a:t>
            </a:fld>
            <a:endParaRPr lang="fr-FR" altLang="en-US"/>
          </a:p>
        </p:txBody>
      </p:sp>
      <p:grpSp>
        <p:nvGrpSpPr>
          <p:cNvPr id="274437" name="Group 11"/>
          <p:cNvGrpSpPr>
            <a:grpSpLocks/>
          </p:cNvGrpSpPr>
          <p:nvPr/>
        </p:nvGrpSpPr>
        <p:grpSpPr bwMode="auto">
          <a:xfrm>
            <a:off x="3996219" y="4389582"/>
            <a:ext cx="4999382" cy="2423468"/>
            <a:chOff x="612" y="1616"/>
            <a:chExt cx="4384" cy="1830"/>
          </a:xfrm>
        </p:grpSpPr>
        <p:pic>
          <p:nvPicPr>
            <p:cNvPr id="27443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2" y="1616"/>
              <a:ext cx="4384" cy="1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4439" name="Text Box 6"/>
            <p:cNvSpPr txBox="1">
              <a:spLocks noChangeArrowheads="1"/>
            </p:cNvSpPr>
            <p:nvPr/>
          </p:nvSpPr>
          <p:spPr bwMode="auto">
            <a:xfrm>
              <a:off x="1066" y="2614"/>
              <a:ext cx="317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fr-FR"/>
            </a:p>
          </p:txBody>
        </p:sp>
        <p:sp>
          <p:nvSpPr>
            <p:cNvPr id="274440" name="Text Box 7"/>
            <p:cNvSpPr txBox="1">
              <a:spLocks noChangeArrowheads="1"/>
            </p:cNvSpPr>
            <p:nvPr/>
          </p:nvSpPr>
          <p:spPr bwMode="auto">
            <a:xfrm>
              <a:off x="1643" y="2626"/>
              <a:ext cx="239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274442" name="Text Box 9"/>
            <p:cNvSpPr txBox="1">
              <a:spLocks noChangeArrowheads="1"/>
            </p:cNvSpPr>
            <p:nvPr/>
          </p:nvSpPr>
          <p:spPr bwMode="auto">
            <a:xfrm>
              <a:off x="3787" y="2659"/>
              <a:ext cx="182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/>
                <a:t>    </a:t>
              </a:r>
            </a:p>
          </p:txBody>
        </p:sp>
        <p:sp>
          <p:nvSpPr>
            <p:cNvPr id="274443" name="Text Box 10"/>
            <p:cNvSpPr txBox="1">
              <a:spLocks noChangeArrowheads="1"/>
            </p:cNvSpPr>
            <p:nvPr/>
          </p:nvSpPr>
          <p:spPr bwMode="auto">
            <a:xfrm>
              <a:off x="4319" y="2626"/>
              <a:ext cx="316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/>
                <a:t>     </a:t>
              </a:r>
            </a:p>
          </p:txBody>
        </p:sp>
      </p:grp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 cstate="print"/>
          <a:srcRect r="7942"/>
          <a:stretch>
            <a:fillRect/>
          </a:stretch>
        </p:blipFill>
        <p:spPr bwMode="auto">
          <a:xfrm>
            <a:off x="251520" y="2276872"/>
            <a:ext cx="4176712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Connecteur droit 2"/>
          <p:cNvCxnSpPr/>
          <p:nvPr/>
        </p:nvCxnSpPr>
        <p:spPr>
          <a:xfrm flipV="1">
            <a:off x="456483" y="2652803"/>
            <a:ext cx="8476424" cy="32272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6948264" y="5739116"/>
            <a:ext cx="3770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III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Modèle de Kronig et Penney</a:t>
            </a:r>
          </a:p>
        </p:txBody>
      </p:sp>
      <p:sp>
        <p:nvSpPr>
          <p:cNvPr id="8602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 eaLnBrk="1" hangingPunct="1"/>
            <a:r>
              <a:rPr lang="fr-FR" dirty="0"/>
              <a:t>Potentiel périodique </a:t>
            </a:r>
            <a:r>
              <a:rPr lang="fr-FR" dirty="0">
                <a:sym typeface="Wingdings" pitchFamily="2" charset="2"/>
              </a:rPr>
              <a:t> Ondes de Bloch</a:t>
            </a:r>
          </a:p>
          <a:p>
            <a:pPr lvl="1" eaLnBrk="1" hangingPunct="1"/>
            <a:r>
              <a:rPr lang="fr-FR" dirty="0">
                <a:sym typeface="Wingdings" pitchFamily="2" charset="2"/>
              </a:rPr>
              <a:t>Les fonctions (et leurs dérivées) ne diffèrent que d’un facteur de phase dans les régions II et III : </a:t>
            </a:r>
          </a:p>
          <a:p>
            <a:pPr eaLnBrk="1" hangingPunct="1"/>
            <a:endParaRPr lang="fr-FR" dirty="0">
              <a:sym typeface="Wingdings" pitchFamily="2" charset="2"/>
            </a:endParaRPr>
          </a:p>
          <a:p>
            <a:pPr eaLnBrk="1" hangingPunct="1"/>
            <a:endParaRPr lang="fr-FR" dirty="0">
              <a:sym typeface="Wingdings" pitchFamily="2" charset="2"/>
            </a:endParaRPr>
          </a:p>
          <a:p>
            <a:pPr lvl="1" eaLnBrk="1" hangingPunct="1"/>
            <a:endParaRPr lang="fr-FR" dirty="0">
              <a:sym typeface="Wingdings" pitchFamily="2" charset="2"/>
            </a:endParaRPr>
          </a:p>
          <a:p>
            <a:pPr lvl="1" eaLnBrk="1" hangingPunct="1"/>
            <a:endParaRPr lang="fr-FR" dirty="0">
              <a:sym typeface="Wingdings" pitchFamily="2" charset="2"/>
            </a:endParaRPr>
          </a:p>
          <a:p>
            <a:pPr lvl="1" eaLnBrk="1" hangingPunct="1"/>
            <a:r>
              <a:rPr lang="fr-FR" dirty="0">
                <a:sym typeface="Wingdings" pitchFamily="2" charset="2"/>
              </a:rPr>
              <a:t>Électrons liés au cristal  </a:t>
            </a:r>
            <a:r>
              <a:rPr lang="fr-FR" i="1" dirty="0">
                <a:sym typeface="Wingdings" pitchFamily="2" charset="2"/>
              </a:rPr>
              <a:t>E&lt;V</a:t>
            </a:r>
            <a:r>
              <a:rPr lang="fr-FR" i="1" baseline="-25000" dirty="0">
                <a:sym typeface="Wingdings" pitchFamily="2" charset="2"/>
              </a:rPr>
              <a:t>0</a:t>
            </a:r>
          </a:p>
          <a:p>
            <a:pPr lvl="1" eaLnBrk="1" hangingPunct="1"/>
            <a:r>
              <a:rPr lang="fr-FR" dirty="0">
                <a:sym typeface="Wingdings" pitchFamily="2" charset="2"/>
              </a:rPr>
              <a:t>Potentiel </a:t>
            </a:r>
            <a:r>
              <a:rPr lang="fr-FR" i="1" dirty="0">
                <a:sym typeface="Wingdings" pitchFamily="2" charset="2"/>
              </a:rPr>
              <a:t>V(x)</a:t>
            </a:r>
            <a:r>
              <a:rPr lang="fr-FR" dirty="0">
                <a:sym typeface="Wingdings" pitchFamily="2" charset="2"/>
              </a:rPr>
              <a:t> fini partout  la fonction d’onde et sa dérivée première doivent être continue partout.</a:t>
            </a:r>
          </a:p>
          <a:p>
            <a:pPr eaLnBrk="1" hangingPunct="1"/>
            <a:endParaRPr lang="fr-FR" baseline="-25000" dirty="0"/>
          </a:p>
        </p:txBody>
      </p:sp>
      <p:sp>
        <p:nvSpPr>
          <p:cNvPr id="8601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F462FAE-00D0-45FC-B2F3-C515A7783A99}" type="slidenum">
              <a:rPr lang="fr-FR" altLang="en-US"/>
              <a:pPr/>
              <a:t>115</a:t>
            </a:fld>
            <a:endParaRPr lang="fr-FR" altLang="en-US"/>
          </a:p>
        </p:txBody>
      </p:sp>
      <p:graphicFrame>
        <p:nvGraphicFramePr>
          <p:cNvPr id="8601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2855032"/>
              </p:ext>
            </p:extLst>
          </p:nvPr>
        </p:nvGraphicFramePr>
        <p:xfrm>
          <a:off x="731838" y="2781300"/>
          <a:ext cx="7613650" cy="133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74" name="Equation" r:id="rId4" imgW="2743200" imgH="482400" progId="Equation.DSMT4">
                  <p:embed/>
                </p:oleObj>
              </mc:Choice>
              <mc:Fallback>
                <p:oleObj name="Equation" r:id="rId4" imgW="2743200" imgH="4824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838" y="2781300"/>
                        <a:ext cx="7613650" cy="13398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Modèle de Kronig et Penney</a:t>
            </a:r>
          </a:p>
        </p:txBody>
      </p:sp>
      <p:sp>
        <p:nvSpPr>
          <p:cNvPr id="2580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defRPr/>
            </a:pPr>
            <a:r>
              <a:rPr lang="fr-FR" dirty="0"/>
              <a:t>Résolution de l’équation de Schrödinger:</a:t>
            </a:r>
          </a:p>
          <a:p>
            <a:pPr lvl="2" eaLnBrk="1" hangingPunct="1">
              <a:defRPr/>
            </a:pPr>
            <a:r>
              <a:rPr lang="fr-FR" u="sng" dirty="0"/>
              <a:t>Région I (dans le puits):</a:t>
            </a:r>
          </a:p>
          <a:p>
            <a:pPr lvl="2" eaLnBrk="1" hangingPunct="1">
              <a:defRPr/>
            </a:pPr>
            <a:endParaRPr lang="fr-FR" dirty="0"/>
          </a:p>
          <a:p>
            <a:pPr lvl="2" eaLnBrk="1" hangingPunct="1">
              <a:defRPr/>
            </a:pPr>
            <a:endParaRPr lang="fr-FR" dirty="0"/>
          </a:p>
          <a:p>
            <a:pPr lvl="2" eaLnBrk="1" hangingPunct="1">
              <a:defRPr/>
            </a:pPr>
            <a:r>
              <a:rPr lang="fr-FR" u="sng" dirty="0"/>
              <a:t>Région II (dans la barrière):</a:t>
            </a:r>
          </a:p>
          <a:p>
            <a:pPr lvl="2" eaLnBrk="1" hangingPunct="1">
              <a:defRPr/>
            </a:pPr>
            <a:endParaRPr lang="fr-FR" u="sng" dirty="0"/>
          </a:p>
          <a:p>
            <a:pPr lvl="2" eaLnBrk="1" hangingPunct="1">
              <a:defRPr/>
            </a:pPr>
            <a:endParaRPr lang="fr-FR" dirty="0"/>
          </a:p>
          <a:p>
            <a:pPr lvl="2" eaLnBrk="1" hangingPunct="1">
              <a:defRPr/>
            </a:pPr>
            <a:endParaRPr lang="fr-FR" dirty="0"/>
          </a:p>
          <a:p>
            <a:pPr lvl="2">
              <a:defRPr/>
            </a:pPr>
            <a:r>
              <a:rPr lang="fr-FR" u="sng" dirty="0"/>
              <a:t>Région III (dans la barrière):</a:t>
            </a:r>
          </a:p>
          <a:p>
            <a:pPr lvl="2" eaLnBrk="1" hangingPunct="1">
              <a:defRPr/>
            </a:pPr>
            <a:endParaRPr lang="fr-FR" u="sng" dirty="0"/>
          </a:p>
          <a:p>
            <a:pPr lvl="2" eaLnBrk="1" hangingPunct="1">
              <a:defRPr/>
            </a:pPr>
            <a:endParaRPr lang="fr-FR" u="sng" dirty="0"/>
          </a:p>
          <a:p>
            <a:pPr lvl="2" eaLnBrk="1" hangingPunct="1">
              <a:defRPr/>
            </a:pPr>
            <a:endParaRPr lang="fr-FR" u="sng" dirty="0"/>
          </a:p>
          <a:p>
            <a:pPr lvl="2" eaLnBrk="1" hangingPunct="1">
              <a:defRPr/>
            </a:pPr>
            <a:r>
              <a:rPr lang="fr-FR" u="sng" dirty="0"/>
              <a:t>Continuité</a:t>
            </a:r>
            <a:r>
              <a:rPr lang="fr-FR" dirty="0"/>
              <a:t> de la fonction d’onde et sa dérivée première en </a:t>
            </a:r>
            <a:r>
              <a:rPr lang="fr-FR" i="1" dirty="0"/>
              <a:t>a</a:t>
            </a:r>
            <a:r>
              <a:rPr lang="fr-FR" dirty="0"/>
              <a:t> et en </a:t>
            </a:r>
            <a:r>
              <a:rPr lang="fr-FR" i="1" dirty="0"/>
              <a:t>0</a:t>
            </a:r>
            <a:r>
              <a:rPr lang="fr-FR" dirty="0"/>
              <a:t>: </a:t>
            </a:r>
            <a:r>
              <a:rPr lang="fr-FR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attention au déphasage !</a:t>
            </a:r>
          </a:p>
        </p:txBody>
      </p:sp>
      <p:sp>
        <p:nvSpPr>
          <p:cNvPr id="8704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DDAD809-2755-4B03-A30F-7C303D76C4F6}" type="slidenum">
              <a:rPr lang="fr-FR" altLang="en-US"/>
              <a:pPr/>
              <a:t>116</a:t>
            </a:fld>
            <a:endParaRPr lang="fr-FR" altLang="en-US"/>
          </a:p>
        </p:txBody>
      </p:sp>
      <p:graphicFrame>
        <p:nvGraphicFramePr>
          <p:cNvPr id="8704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6489554"/>
              </p:ext>
            </p:extLst>
          </p:nvPr>
        </p:nvGraphicFramePr>
        <p:xfrm>
          <a:off x="2243138" y="2205038"/>
          <a:ext cx="5099050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898" name="Equation" r:id="rId4" imgW="2209680" imgH="444240" progId="Equation.DSMT4">
                  <p:embed/>
                </p:oleObj>
              </mc:Choice>
              <mc:Fallback>
                <p:oleObj name="Equation" r:id="rId4" imgW="2209680" imgH="44424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3138" y="2205038"/>
                        <a:ext cx="5099050" cy="1022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folHlink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04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8668264"/>
              </p:ext>
            </p:extLst>
          </p:nvPr>
        </p:nvGraphicFramePr>
        <p:xfrm>
          <a:off x="1766888" y="3284538"/>
          <a:ext cx="6037262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899" name="Equation" r:id="rId6" imgW="2616120" imgH="444240" progId="Equation.DSMT4">
                  <p:embed/>
                </p:oleObj>
              </mc:Choice>
              <mc:Fallback>
                <p:oleObj name="Equation" r:id="rId6" imgW="2616120" imgH="44424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6888" y="3284538"/>
                        <a:ext cx="6037262" cy="1022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folHlink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4328857"/>
              </p:ext>
            </p:extLst>
          </p:nvPr>
        </p:nvGraphicFramePr>
        <p:xfrm>
          <a:off x="1697038" y="4652963"/>
          <a:ext cx="5273675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00" name="Equation" r:id="rId8" imgW="2286000" imgH="444240" progId="Equation.DSMT4">
                  <p:embed/>
                </p:oleObj>
              </mc:Choice>
              <mc:Fallback>
                <p:oleObj name="Equation" r:id="rId8" imgW="2286000" imgH="44424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7038" y="4652963"/>
                        <a:ext cx="5273675" cy="1022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folHlink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Modèle de Kronig et Penney</a:t>
            </a:r>
          </a:p>
        </p:txBody>
      </p:sp>
      <p:sp>
        <p:nvSpPr>
          <p:cNvPr id="8806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 eaLnBrk="1" hangingPunct="1"/>
            <a:r>
              <a:rPr lang="fr-FR"/>
              <a:t>On obtient un système de 4 équations ( 2 par la continuité de la fonction d’onde et 2 par la dérivée première) à 4 inconnues (A,B, C et D)</a:t>
            </a:r>
          </a:p>
          <a:p>
            <a:pPr lvl="1" eaLnBrk="1" hangingPunct="1"/>
            <a:endParaRPr lang="fr-FR"/>
          </a:p>
          <a:p>
            <a:pPr lvl="1" eaLnBrk="1" hangingPunct="1"/>
            <a:r>
              <a:rPr lang="fr-FR"/>
              <a:t>Solutions non triviales ( A=B=C=D=0) </a:t>
            </a:r>
            <a:r>
              <a:rPr lang="fr-FR" i="1"/>
              <a:t>ssi</a:t>
            </a:r>
            <a:r>
              <a:rPr lang="fr-FR"/>
              <a:t> le déterminant du système est nul.</a:t>
            </a:r>
          </a:p>
          <a:p>
            <a:pPr lvl="1" eaLnBrk="1" hangingPunct="1"/>
            <a:endParaRPr lang="fr-FR"/>
          </a:p>
          <a:p>
            <a:pPr lvl="1" eaLnBrk="1" hangingPunct="1"/>
            <a:r>
              <a:rPr lang="fr-FR"/>
              <a:t>On obtient (laborieux mais </a:t>
            </a:r>
            <a:r>
              <a:rPr lang="fr-FR" u="sng"/>
              <a:t>faisable</a:t>
            </a:r>
            <a:r>
              <a:rPr lang="fr-FR"/>
              <a:t>!!)</a:t>
            </a:r>
          </a:p>
        </p:txBody>
      </p:sp>
      <p:sp>
        <p:nvSpPr>
          <p:cNvPr id="8806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E08BEC8-4CA8-48BB-BC86-0686961DD122}" type="slidenum">
              <a:rPr lang="fr-FR" altLang="en-US"/>
              <a:pPr/>
              <a:t>117</a:t>
            </a:fld>
            <a:endParaRPr lang="fr-FR" altLang="en-US"/>
          </a:p>
        </p:txBody>
      </p:sp>
      <p:grpSp>
        <p:nvGrpSpPr>
          <p:cNvPr id="88070" name="Group 10"/>
          <p:cNvGrpSpPr>
            <a:grpSpLocks/>
          </p:cNvGrpSpPr>
          <p:nvPr/>
        </p:nvGrpSpPr>
        <p:grpSpPr bwMode="auto">
          <a:xfrm>
            <a:off x="1187450" y="4808539"/>
            <a:ext cx="6910388" cy="1285876"/>
            <a:chOff x="748" y="3029"/>
            <a:chExt cx="4353" cy="810"/>
          </a:xfrm>
        </p:grpSpPr>
        <p:graphicFrame>
          <p:nvGraphicFramePr>
            <p:cNvPr id="88066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00257008"/>
                </p:ext>
              </p:extLst>
            </p:nvPr>
          </p:nvGraphicFramePr>
          <p:xfrm>
            <a:off x="748" y="3029"/>
            <a:ext cx="4353" cy="5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22" name="Equation" r:id="rId4" imgW="3593880" imgH="444240" progId="Equation.3">
                    <p:embed/>
                  </p:oleObj>
                </mc:Choice>
                <mc:Fallback>
                  <p:oleObj name="Equation" r:id="rId4" imgW="3593880" imgH="44424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8" y="3029"/>
                          <a:ext cx="4353" cy="53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8071" name="Oval 5"/>
            <p:cNvSpPr>
              <a:spLocks noChangeArrowheads="1"/>
            </p:cNvSpPr>
            <p:nvPr/>
          </p:nvSpPr>
          <p:spPr bwMode="auto">
            <a:xfrm>
              <a:off x="1012" y="3155"/>
              <a:ext cx="136" cy="272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59078" name="Text Box 6"/>
            <p:cNvSpPr txBox="1">
              <a:spLocks noChangeArrowheads="1"/>
            </p:cNvSpPr>
            <p:nvPr/>
          </p:nvSpPr>
          <p:spPr bwMode="auto">
            <a:xfrm>
              <a:off x="1447" y="3608"/>
              <a:ext cx="288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i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Rappel !! : k est le pseudo vecteur d’onde !!</a:t>
              </a:r>
            </a:p>
          </p:txBody>
        </p:sp>
        <p:sp>
          <p:nvSpPr>
            <p:cNvPr id="88073" name="Line 7"/>
            <p:cNvSpPr>
              <a:spLocks noChangeShapeType="1"/>
            </p:cNvSpPr>
            <p:nvPr/>
          </p:nvSpPr>
          <p:spPr bwMode="auto">
            <a:xfrm>
              <a:off x="1093" y="3427"/>
              <a:ext cx="363" cy="27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Modèle de Kronig et Penney</a:t>
            </a:r>
          </a:p>
        </p:txBody>
      </p:sp>
      <p:sp>
        <p:nvSpPr>
          <p:cNvPr id="8909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 dirty="0"/>
              <a:t>Que fait on de cette équation?</a:t>
            </a:r>
          </a:p>
          <a:p>
            <a:pPr eaLnBrk="1" hangingPunct="1"/>
            <a:endParaRPr lang="fr-FR" dirty="0"/>
          </a:p>
          <a:p>
            <a:pPr eaLnBrk="1" hangingPunct="1"/>
            <a:endParaRPr lang="fr-FR" dirty="0"/>
          </a:p>
          <a:p>
            <a:pPr lvl="2" eaLnBrk="1" hangingPunct="1"/>
            <a:endParaRPr lang="fr-FR" dirty="0"/>
          </a:p>
          <a:p>
            <a:pPr lvl="2" eaLnBrk="1" hangingPunct="1"/>
            <a:r>
              <a:rPr lang="fr-FR" dirty="0"/>
              <a:t>Résolution numérique ou graphique de façon à obtenir une relation entre </a:t>
            </a:r>
            <a:r>
              <a:rPr lang="fr-FR" i="1" dirty="0"/>
              <a:t>E, V</a:t>
            </a:r>
            <a:r>
              <a:rPr lang="fr-FR" i="1" baseline="-25000" dirty="0"/>
              <a:t>0</a:t>
            </a:r>
            <a:r>
              <a:rPr lang="fr-FR" dirty="0"/>
              <a:t> et </a:t>
            </a:r>
            <a:r>
              <a:rPr lang="fr-FR" i="1" dirty="0"/>
              <a:t>k</a:t>
            </a:r>
            <a:r>
              <a:rPr lang="fr-FR" dirty="0"/>
              <a:t> le pseudo vecteur d’onde.</a:t>
            </a:r>
          </a:p>
          <a:p>
            <a:pPr lvl="2" eaLnBrk="1" hangingPunct="1"/>
            <a:r>
              <a:rPr lang="fr-FR" dirty="0"/>
              <a:t>De façon à se rapprocher de la réalité et rendre plus « visible » la résolution graphique, on fait tendre la barrière de potentiel vers des Dirac ( </a:t>
            </a:r>
            <a:r>
              <a:rPr lang="fr-FR" i="1" dirty="0"/>
              <a:t>b</a:t>
            </a:r>
            <a:r>
              <a:rPr lang="fr-FR" dirty="0"/>
              <a:t>=&gt;0 et </a:t>
            </a:r>
            <a:r>
              <a:rPr lang="fr-FR" i="1" dirty="0"/>
              <a:t>V</a:t>
            </a:r>
            <a:r>
              <a:rPr lang="fr-FR" i="1" baseline="-25000" dirty="0"/>
              <a:t>0</a:t>
            </a:r>
            <a:r>
              <a:rPr lang="fr-FR" dirty="0"/>
              <a:t> =&gt;</a:t>
            </a:r>
            <a:r>
              <a:rPr lang="fr-FR" dirty="0">
                <a:cs typeface="Arial" charset="0"/>
              </a:rPr>
              <a:t>∞), mais avec </a:t>
            </a:r>
            <a:r>
              <a:rPr lang="fr-FR" i="1" dirty="0">
                <a:cs typeface="Arial" charset="0"/>
              </a:rPr>
              <a:t>bV</a:t>
            </a:r>
            <a:r>
              <a:rPr lang="fr-FR" i="1" baseline="-25000" dirty="0">
                <a:cs typeface="Arial" charset="0"/>
              </a:rPr>
              <a:t>0</a:t>
            </a:r>
            <a:r>
              <a:rPr lang="fr-FR" dirty="0">
                <a:cs typeface="Arial" charset="0"/>
              </a:rPr>
              <a:t>=</a:t>
            </a:r>
            <a:r>
              <a:rPr lang="fr-FR" dirty="0" err="1">
                <a:cs typeface="Arial" charset="0"/>
              </a:rPr>
              <a:t>cste</a:t>
            </a:r>
            <a:r>
              <a:rPr lang="fr-FR" dirty="0">
                <a:cs typeface="Arial" charset="0"/>
              </a:rPr>
              <a:t> finie:</a:t>
            </a:r>
          </a:p>
        </p:txBody>
      </p:sp>
      <p:sp>
        <p:nvSpPr>
          <p:cNvPr id="8909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9096E39-DD89-469F-B417-713DF949C62B}" type="slidenum">
              <a:rPr lang="fr-FR" altLang="en-US"/>
              <a:pPr/>
              <a:t>118</a:t>
            </a:fld>
            <a:endParaRPr lang="fr-FR" altLang="en-US"/>
          </a:p>
        </p:txBody>
      </p:sp>
      <p:graphicFrame>
        <p:nvGraphicFramePr>
          <p:cNvPr id="8909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0720625"/>
              </p:ext>
            </p:extLst>
          </p:nvPr>
        </p:nvGraphicFramePr>
        <p:xfrm>
          <a:off x="1115616" y="2060848"/>
          <a:ext cx="6911975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46" name="Equation" r:id="rId4" imgW="3593880" imgH="444240" progId="Equation.3">
                  <p:embed/>
                </p:oleObj>
              </mc:Choice>
              <mc:Fallback>
                <p:oleObj name="Equation" r:id="rId4" imgW="3593880" imgH="4442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2060848"/>
                        <a:ext cx="6911975" cy="8540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09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9296222"/>
              </p:ext>
            </p:extLst>
          </p:nvPr>
        </p:nvGraphicFramePr>
        <p:xfrm>
          <a:off x="1619672" y="5085184"/>
          <a:ext cx="5726112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47" name="Équation" r:id="rId6" imgW="2666880" imgH="419040" progId="Equation.3">
                  <p:embed/>
                </p:oleObj>
              </mc:Choice>
              <mc:Fallback>
                <p:oleObj name="Équation" r:id="rId6" imgW="2666880" imgH="41904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672" y="5085184"/>
                        <a:ext cx="5726112" cy="8985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Modèle de Kronig et Penney</a:t>
            </a:r>
          </a:p>
        </p:txBody>
      </p:sp>
      <p:sp>
        <p:nvSpPr>
          <p:cNvPr id="9011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719263"/>
            <a:ext cx="4316412" cy="4411662"/>
          </a:xfrm>
        </p:spPr>
        <p:txBody>
          <a:bodyPr/>
          <a:lstStyle/>
          <a:p>
            <a:pPr lvl="1" eaLnBrk="1" hangingPunct="1"/>
            <a:r>
              <a:rPr lang="fr-FR" sz="2200"/>
              <a:t>Diagramme </a:t>
            </a:r>
            <a:r>
              <a:rPr lang="fr-FR" sz="2200" i="1"/>
              <a:t>E(k)</a:t>
            </a:r>
          </a:p>
        </p:txBody>
      </p:sp>
      <p:sp>
        <p:nvSpPr>
          <p:cNvPr id="90116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A436C2D-63AF-41C5-B7CB-36473854D804}" type="slidenum">
              <a:rPr lang="fr-FR" altLang="en-US"/>
              <a:pPr/>
              <a:t>119</a:t>
            </a:fld>
            <a:endParaRPr lang="fr-FR" altLang="en-US"/>
          </a:p>
        </p:txBody>
      </p:sp>
      <p:graphicFrame>
        <p:nvGraphicFramePr>
          <p:cNvPr id="9011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5852288"/>
              </p:ext>
            </p:extLst>
          </p:nvPr>
        </p:nvGraphicFramePr>
        <p:xfrm>
          <a:off x="2143125" y="2322513"/>
          <a:ext cx="4799013" cy="900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70" name="Equation" r:id="rId4" imgW="2234880" imgH="419040" progId="Equation.3">
                  <p:embed/>
                </p:oleObj>
              </mc:Choice>
              <mc:Fallback>
                <p:oleObj name="Equation" r:id="rId4" imgW="2234880" imgH="4190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25" y="2322513"/>
                        <a:ext cx="4799013" cy="9001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0119" name="Group 16"/>
          <p:cNvGrpSpPr>
            <a:grpSpLocks/>
          </p:cNvGrpSpPr>
          <p:nvPr/>
        </p:nvGrpSpPr>
        <p:grpSpPr bwMode="auto">
          <a:xfrm>
            <a:off x="323850" y="3359150"/>
            <a:ext cx="8496300" cy="3238500"/>
            <a:chOff x="204" y="2116"/>
            <a:chExt cx="5352" cy="2040"/>
          </a:xfrm>
        </p:grpSpPr>
        <p:pic>
          <p:nvPicPr>
            <p:cNvPr id="90120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04" y="2148"/>
              <a:ext cx="5352" cy="2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90115" name="Object 10"/>
            <p:cNvGraphicFramePr>
              <a:graphicFrameLocks noChangeAspect="1"/>
            </p:cNvGraphicFramePr>
            <p:nvPr/>
          </p:nvGraphicFramePr>
          <p:xfrm>
            <a:off x="3684" y="2312"/>
            <a:ext cx="385" cy="1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971" name="Equation" r:id="rId7" imgW="419040" imgH="177480" progId="Equation.3">
                    <p:embed/>
                  </p:oleObj>
                </mc:Choice>
                <mc:Fallback>
                  <p:oleObj name="Equation" r:id="rId7" imgW="419040" imgH="177480" progId="Equation.3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84" y="2312"/>
                          <a:ext cx="385" cy="16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0121" name="Line 11"/>
            <p:cNvSpPr>
              <a:spLocks noChangeShapeType="1"/>
            </p:cNvSpPr>
            <p:nvPr/>
          </p:nvSpPr>
          <p:spPr bwMode="auto">
            <a:xfrm flipH="1">
              <a:off x="3651" y="2568"/>
              <a:ext cx="136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0122" name="Line 12"/>
            <p:cNvSpPr>
              <a:spLocks noChangeShapeType="1"/>
            </p:cNvSpPr>
            <p:nvPr/>
          </p:nvSpPr>
          <p:spPr bwMode="auto">
            <a:xfrm>
              <a:off x="4014" y="2568"/>
              <a:ext cx="136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0123" name="Text Box 13"/>
            <p:cNvSpPr txBox="1">
              <a:spLocks noChangeArrowheads="1"/>
            </p:cNvSpPr>
            <p:nvPr/>
          </p:nvSpPr>
          <p:spPr bwMode="auto">
            <a:xfrm>
              <a:off x="2350" y="2116"/>
              <a:ext cx="411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i="1"/>
                <a:t>f(</a:t>
              </a:r>
              <a:r>
                <a:rPr lang="fr-FR" i="1">
                  <a:latin typeface="Symbol" pitchFamily="18" charset="2"/>
                </a:rPr>
                <a:t>b</a:t>
              </a:r>
              <a:r>
                <a:rPr lang="fr-FR" i="1"/>
                <a:t>a)</a:t>
              </a:r>
            </a:p>
          </p:txBody>
        </p:sp>
        <p:sp>
          <p:nvSpPr>
            <p:cNvPr id="90124" name="Text Box 15"/>
            <p:cNvSpPr txBox="1">
              <a:spLocks noChangeArrowheads="1"/>
            </p:cNvSpPr>
            <p:nvPr/>
          </p:nvSpPr>
          <p:spPr bwMode="auto">
            <a:xfrm>
              <a:off x="4981" y="3494"/>
              <a:ext cx="275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i="1">
                  <a:latin typeface="Symbol" pitchFamily="18" charset="2"/>
                </a:rPr>
                <a:t>b</a:t>
              </a:r>
              <a:r>
                <a:rPr lang="fr-FR" i="1"/>
                <a:t>a</a:t>
              </a:r>
              <a:endParaRPr lang="fr-FR" i="1">
                <a:latin typeface="Symbol" pitchFamily="18" charset="2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La liaison métallique </a:t>
            </a:r>
          </a:p>
        </p:txBody>
      </p:sp>
      <p:sp>
        <p:nvSpPr>
          <p:cNvPr id="60421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sz="2600" dirty="0"/>
              <a:t>La majorité des éléments chimiques ont un comportement métallique plus ou moins marqué.</a:t>
            </a:r>
          </a:p>
          <a:p>
            <a:pPr eaLnBrk="1" hangingPunct="1">
              <a:defRPr/>
            </a:pPr>
            <a:r>
              <a:rPr lang="fr-FR" sz="2600" dirty="0"/>
              <a:t>Construite à partir d’éléments ayant peu d’électrons de valence /à leur période ou niveau d’énergie</a:t>
            </a:r>
          </a:p>
          <a:p>
            <a:pPr eaLnBrk="1" hangingPunct="1">
              <a:defRPr/>
            </a:pPr>
            <a:endParaRPr lang="fr-FR" sz="2600" dirty="0"/>
          </a:p>
          <a:p>
            <a:pPr eaLnBrk="1" hangingPunct="1">
              <a:defRPr/>
            </a:pPr>
            <a:r>
              <a:rPr lang="fr-FR" sz="2600" dirty="0"/>
              <a:t>Exemple:</a:t>
            </a:r>
          </a:p>
          <a:p>
            <a:pPr lvl="1" eaLnBrk="1" hangingPunct="1">
              <a:defRPr/>
            </a:pPr>
            <a:r>
              <a:rPr lang="fr-FR" sz="2200" dirty="0"/>
              <a:t>Sodium (Na) </a:t>
            </a:r>
            <a:r>
              <a:rPr lang="fr-FR" sz="2200" dirty="0">
                <a:sym typeface="Wingdings" pitchFamily="2" charset="2"/>
              </a:rPr>
              <a:t> 1s</a:t>
            </a:r>
            <a:r>
              <a:rPr lang="fr-FR" sz="2200" baseline="30000" dirty="0">
                <a:sym typeface="Wingdings" pitchFamily="2" charset="2"/>
              </a:rPr>
              <a:t>2</a:t>
            </a:r>
            <a:r>
              <a:rPr lang="fr-FR" sz="2200" dirty="0">
                <a:sym typeface="Wingdings" pitchFamily="2" charset="2"/>
              </a:rPr>
              <a:t>2s</a:t>
            </a:r>
            <a:r>
              <a:rPr lang="fr-FR" sz="2200" baseline="30000" dirty="0">
                <a:sym typeface="Wingdings" pitchFamily="2" charset="2"/>
              </a:rPr>
              <a:t>2</a:t>
            </a:r>
            <a:r>
              <a:rPr lang="fr-FR" sz="2200" dirty="0">
                <a:sym typeface="Wingdings" pitchFamily="2" charset="2"/>
              </a:rPr>
              <a:t>2p</a:t>
            </a:r>
            <a:r>
              <a:rPr lang="fr-FR" sz="2200" baseline="30000" dirty="0">
                <a:sym typeface="Wingdings" pitchFamily="2" charset="2"/>
              </a:rPr>
              <a:t>6</a:t>
            </a:r>
            <a:r>
              <a:rPr lang="fr-FR" sz="2200" dirty="0">
                <a:sym typeface="Wingdings" pitchFamily="2" charset="2"/>
              </a:rPr>
              <a:t>3s</a:t>
            </a:r>
            <a:r>
              <a:rPr lang="fr-FR" sz="2200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itchFamily="2" charset="2"/>
              </a:rPr>
              <a:t>1</a:t>
            </a:r>
            <a:endParaRPr lang="fr-FR" sz="2200" i="1" baseline="300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defRPr/>
            </a:pPr>
            <a:r>
              <a:rPr lang="fr-FR" sz="2200" dirty="0"/>
              <a:t>Cuivre (Cu)</a:t>
            </a:r>
            <a:r>
              <a:rPr lang="fr-FR" sz="2200" dirty="0">
                <a:sym typeface="Wingdings" pitchFamily="2" charset="2"/>
              </a:rPr>
              <a:t> 1s</a:t>
            </a:r>
            <a:r>
              <a:rPr lang="fr-FR" sz="2200" baseline="30000" dirty="0">
                <a:sym typeface="Wingdings" pitchFamily="2" charset="2"/>
              </a:rPr>
              <a:t>2</a:t>
            </a:r>
            <a:r>
              <a:rPr lang="fr-FR" sz="2200" dirty="0">
                <a:sym typeface="Wingdings" pitchFamily="2" charset="2"/>
              </a:rPr>
              <a:t>2s</a:t>
            </a:r>
            <a:r>
              <a:rPr lang="fr-FR" sz="2200" baseline="30000" dirty="0">
                <a:sym typeface="Wingdings" pitchFamily="2" charset="2"/>
              </a:rPr>
              <a:t>2</a:t>
            </a:r>
            <a:r>
              <a:rPr lang="fr-FR" sz="2200" dirty="0">
                <a:sym typeface="Wingdings" pitchFamily="2" charset="2"/>
              </a:rPr>
              <a:t>2p</a:t>
            </a:r>
            <a:r>
              <a:rPr lang="fr-FR" sz="2200" baseline="30000" dirty="0">
                <a:sym typeface="Wingdings" pitchFamily="2" charset="2"/>
              </a:rPr>
              <a:t>6</a:t>
            </a:r>
            <a:r>
              <a:rPr lang="fr-FR" sz="2200" dirty="0">
                <a:sym typeface="Wingdings" pitchFamily="2" charset="2"/>
              </a:rPr>
              <a:t>3s</a:t>
            </a:r>
            <a:r>
              <a:rPr lang="fr-FR" sz="2200" baseline="30000" dirty="0">
                <a:sym typeface="Wingdings" pitchFamily="2" charset="2"/>
              </a:rPr>
              <a:t>2</a:t>
            </a:r>
            <a:r>
              <a:rPr lang="fr-FR" sz="2200" dirty="0">
                <a:sym typeface="Wingdings" pitchFamily="2" charset="2"/>
              </a:rPr>
              <a:t>3p</a:t>
            </a:r>
            <a:r>
              <a:rPr lang="fr-FR" sz="2200" baseline="30000" dirty="0">
                <a:sym typeface="Wingdings" pitchFamily="2" charset="2"/>
              </a:rPr>
              <a:t>6</a:t>
            </a:r>
            <a:r>
              <a:rPr lang="fr-FR" sz="2200" dirty="0">
                <a:sym typeface="Wingdings" pitchFamily="2" charset="2"/>
              </a:rPr>
              <a:t>3d</a:t>
            </a:r>
            <a:r>
              <a:rPr lang="fr-FR" sz="2200" baseline="30000" dirty="0">
                <a:sym typeface="Wingdings" pitchFamily="2" charset="2"/>
              </a:rPr>
              <a:t>10</a:t>
            </a:r>
            <a:r>
              <a:rPr lang="fr-FR" sz="2200" dirty="0">
                <a:sym typeface="Wingdings" pitchFamily="2" charset="2"/>
              </a:rPr>
              <a:t>4s</a:t>
            </a:r>
            <a:r>
              <a:rPr lang="fr-FR" sz="2200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itchFamily="2" charset="2"/>
              </a:rPr>
              <a:t>1</a:t>
            </a:r>
            <a:endParaRPr lang="fr-FR" sz="2200" i="1" baseline="300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fr-FR" sz="2600" dirty="0"/>
          </a:p>
          <a:p>
            <a:pPr eaLnBrk="1" hangingPunct="1">
              <a:defRPr/>
            </a:pPr>
            <a:endParaRPr lang="fr-FR" sz="2600" dirty="0"/>
          </a:p>
          <a:p>
            <a:pPr eaLnBrk="1" hangingPunct="1">
              <a:defRPr/>
            </a:pPr>
            <a:endParaRPr lang="fr-FR" sz="2600" dirty="0"/>
          </a:p>
        </p:txBody>
      </p:sp>
      <p:sp>
        <p:nvSpPr>
          <p:cNvPr id="21299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7F3C93F-46BC-4147-8407-377CCB0BA8A2}" type="slidenum">
              <a:rPr lang="fr-FR" altLang="en-US"/>
              <a:pPr/>
              <a:t>12</a:t>
            </a:fld>
            <a:endParaRPr lang="fr-FR" altLang="en-US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Diagramme </a:t>
            </a:r>
            <a:r>
              <a:rPr lang="fr-FR" i="1"/>
              <a:t>E(k)</a:t>
            </a:r>
          </a:p>
        </p:txBody>
      </p:sp>
      <p:sp>
        <p:nvSpPr>
          <p:cNvPr id="91143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719263"/>
            <a:ext cx="8507412" cy="4411662"/>
          </a:xfrm>
        </p:spPr>
        <p:txBody>
          <a:bodyPr/>
          <a:lstStyle/>
          <a:p>
            <a:pPr eaLnBrk="1" hangingPunct="1"/>
            <a:endParaRPr lang="fr-FR" dirty="0"/>
          </a:p>
          <a:p>
            <a:pPr eaLnBrk="1" hangingPunct="1"/>
            <a:endParaRPr lang="fr-FR" dirty="0"/>
          </a:p>
          <a:p>
            <a:pPr eaLnBrk="1" hangingPunct="1"/>
            <a:endParaRPr lang="fr-FR" dirty="0"/>
          </a:p>
          <a:p>
            <a:pPr lvl="2" eaLnBrk="1" hangingPunct="1"/>
            <a:endParaRPr lang="fr-FR" i="1" dirty="0"/>
          </a:p>
          <a:p>
            <a:pPr lvl="2" eaLnBrk="1" hangingPunct="1"/>
            <a:endParaRPr lang="fr-FR" i="1" dirty="0"/>
          </a:p>
          <a:p>
            <a:pPr lvl="2" eaLnBrk="1" hangingPunct="1"/>
            <a:endParaRPr lang="fr-FR" i="1" dirty="0"/>
          </a:p>
          <a:p>
            <a:pPr lvl="2" eaLnBrk="1" hangingPunct="1"/>
            <a:r>
              <a:rPr lang="fr-FR" i="1" dirty="0"/>
              <a:t>ka</a:t>
            </a:r>
            <a:r>
              <a:rPr lang="fr-FR" dirty="0"/>
              <a:t>=0  </a:t>
            </a:r>
            <a:r>
              <a:rPr lang="fr-FR" dirty="0">
                <a:sym typeface="Wingdings" pitchFamily="2" charset="2"/>
              </a:rPr>
              <a:t></a:t>
            </a:r>
          </a:p>
          <a:p>
            <a:pPr lvl="2" eaLnBrk="1" hangingPunct="1"/>
            <a:endParaRPr lang="fr-FR" dirty="0">
              <a:sym typeface="Wingdings" pitchFamily="2" charset="2"/>
            </a:endParaRPr>
          </a:p>
          <a:p>
            <a:pPr lvl="2" eaLnBrk="1" hangingPunct="1"/>
            <a:endParaRPr lang="fr-FR" dirty="0">
              <a:sym typeface="Wingdings" pitchFamily="2" charset="2"/>
            </a:endParaRPr>
          </a:p>
          <a:p>
            <a:pPr lvl="2" eaLnBrk="1" hangingPunct="1"/>
            <a:r>
              <a:rPr lang="fr-FR" dirty="0">
                <a:sym typeface="Wingdings" pitchFamily="2" charset="2"/>
              </a:rPr>
              <a:t> </a:t>
            </a:r>
          </a:p>
          <a:p>
            <a:pPr lvl="2" eaLnBrk="1" hangingPunct="1"/>
            <a:r>
              <a:rPr lang="fr-FR" i="1" dirty="0"/>
              <a:t>ka</a:t>
            </a:r>
            <a:r>
              <a:rPr lang="fr-FR" dirty="0"/>
              <a:t>=</a:t>
            </a:r>
            <a:r>
              <a:rPr lang="fr-FR" dirty="0">
                <a:latin typeface="Symbol" pitchFamily="18" charset="2"/>
              </a:rPr>
              <a:t>p</a:t>
            </a:r>
            <a:r>
              <a:rPr lang="fr-FR" dirty="0"/>
              <a:t>  </a:t>
            </a:r>
            <a:r>
              <a:rPr lang="fr-FR" dirty="0">
                <a:sym typeface="Wingdings" pitchFamily="2" charset="2"/>
              </a:rPr>
              <a:t> </a:t>
            </a:r>
            <a:r>
              <a:rPr lang="fr-FR" i="1" dirty="0" err="1">
                <a:latin typeface="Symbol" pitchFamily="18" charset="2"/>
                <a:sym typeface="Wingdings" pitchFamily="2" charset="2"/>
              </a:rPr>
              <a:t>b</a:t>
            </a:r>
            <a:r>
              <a:rPr lang="fr-FR" i="1" dirty="0" err="1">
                <a:sym typeface="Wingdings" pitchFamily="2" charset="2"/>
              </a:rPr>
              <a:t>a</a:t>
            </a:r>
            <a:r>
              <a:rPr lang="fr-FR" dirty="0">
                <a:sym typeface="Wingdings" pitchFamily="2" charset="2"/>
              </a:rPr>
              <a:t>=</a:t>
            </a:r>
            <a:r>
              <a:rPr lang="fr-FR" dirty="0">
                <a:latin typeface="Symbol" pitchFamily="18" charset="2"/>
              </a:rPr>
              <a:t>p</a:t>
            </a:r>
            <a:endParaRPr lang="fr-FR" dirty="0">
              <a:sym typeface="Wingdings" pitchFamily="2" charset="2"/>
            </a:endParaRPr>
          </a:p>
          <a:p>
            <a:pPr lvl="2" eaLnBrk="1" hangingPunct="1">
              <a:buFont typeface="Wingdings" pitchFamily="2" charset="2"/>
              <a:buNone/>
            </a:pPr>
            <a:endParaRPr lang="fr-FR" dirty="0"/>
          </a:p>
        </p:txBody>
      </p:sp>
      <p:sp>
        <p:nvSpPr>
          <p:cNvPr id="9114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02D69ED-0E11-435E-92A6-862FA0D361EE}" type="slidenum">
              <a:rPr lang="fr-FR" altLang="en-US"/>
              <a:pPr/>
              <a:t>120</a:t>
            </a:fld>
            <a:endParaRPr lang="fr-FR" altLang="en-US"/>
          </a:p>
        </p:txBody>
      </p:sp>
      <p:graphicFrame>
        <p:nvGraphicFramePr>
          <p:cNvPr id="91138" name="Object 7"/>
          <p:cNvGraphicFramePr>
            <a:graphicFrameLocks noChangeAspect="1"/>
          </p:cNvGraphicFramePr>
          <p:nvPr/>
        </p:nvGraphicFramePr>
        <p:xfrm>
          <a:off x="2501900" y="3592513"/>
          <a:ext cx="2474913" cy="80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94" name="Equation" r:id="rId4" imgW="1295280" imgH="419040" progId="Equation.3">
                  <p:embed/>
                </p:oleObj>
              </mc:Choice>
              <mc:Fallback>
                <p:oleObj name="Equation" r:id="rId4" imgW="1295280" imgH="41904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1900" y="3592513"/>
                        <a:ext cx="2474913" cy="801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1144" name="Picture 4"/>
          <p:cNvPicPr>
            <a:picLocks noChangeAspect="1" noChangeArrowheads="1"/>
          </p:cNvPicPr>
          <p:nvPr/>
        </p:nvPicPr>
        <p:blipFill>
          <a:blip r:embed="rId6" cstate="print"/>
          <a:srcRect l="3583" r="1772"/>
          <a:stretch>
            <a:fillRect/>
          </a:stretch>
        </p:blipFill>
        <p:spPr bwMode="auto">
          <a:xfrm>
            <a:off x="5076825" y="2816225"/>
            <a:ext cx="3816350" cy="377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1145" name="Group 23"/>
          <p:cNvGrpSpPr>
            <a:grpSpLocks/>
          </p:cNvGrpSpPr>
          <p:nvPr/>
        </p:nvGrpSpPr>
        <p:grpSpPr bwMode="auto">
          <a:xfrm>
            <a:off x="179388" y="4384675"/>
            <a:ext cx="4840287" cy="663575"/>
            <a:chOff x="113" y="2740"/>
            <a:chExt cx="3049" cy="418"/>
          </a:xfrm>
        </p:grpSpPr>
        <p:sp>
          <p:nvSpPr>
            <p:cNvPr id="91164" name="AutoShape 8"/>
            <p:cNvSpPr>
              <a:spLocks noChangeArrowheads="1"/>
            </p:cNvSpPr>
            <p:nvPr/>
          </p:nvSpPr>
          <p:spPr bwMode="auto">
            <a:xfrm>
              <a:off x="113" y="2840"/>
              <a:ext cx="474" cy="148"/>
            </a:xfrm>
            <a:prstGeom prst="rightArrow">
              <a:avLst>
                <a:gd name="adj1" fmla="val 50000"/>
                <a:gd name="adj2" fmla="val 80068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63177" name="Text Box 9"/>
            <p:cNvSpPr txBox="1">
              <a:spLocks noChangeArrowheads="1"/>
            </p:cNvSpPr>
            <p:nvPr/>
          </p:nvSpPr>
          <p:spPr bwMode="auto">
            <a:xfrm>
              <a:off x="639" y="2740"/>
              <a:ext cx="2523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i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On en déduit une valeur de </a:t>
              </a:r>
              <a:r>
                <a:rPr lang="fr-FR" i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</a:rPr>
                <a:t>b</a:t>
              </a:r>
              <a:r>
                <a:rPr lang="fr-FR" i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donc de</a:t>
              </a:r>
            </a:p>
            <a:p>
              <a:pPr>
                <a:defRPr/>
              </a:pPr>
              <a:r>
                <a:rPr lang="fr-FR" i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l’énergie E</a:t>
              </a:r>
              <a:r>
                <a:rPr lang="fr-FR" i="1" baseline="-250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1</a:t>
              </a:r>
              <a:r>
                <a:rPr lang="fr-FR" i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.</a:t>
              </a:r>
            </a:p>
          </p:txBody>
        </p:sp>
        <p:sp>
          <p:nvSpPr>
            <p:cNvPr id="91166" name="Oval 10"/>
            <p:cNvSpPr>
              <a:spLocks noChangeArrowheads="1"/>
            </p:cNvSpPr>
            <p:nvPr/>
          </p:nvSpPr>
          <p:spPr bwMode="auto">
            <a:xfrm>
              <a:off x="1238" y="2858"/>
              <a:ext cx="236" cy="30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91146" name="Line 11"/>
          <p:cNvSpPr>
            <a:spLocks noChangeShapeType="1"/>
          </p:cNvSpPr>
          <p:nvPr/>
        </p:nvSpPr>
        <p:spPr bwMode="auto">
          <a:xfrm>
            <a:off x="2339975" y="4903788"/>
            <a:ext cx="4537075" cy="8651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91147" name="AutoShape 13"/>
          <p:cNvSpPr>
            <a:spLocks noChangeArrowheads="1"/>
          </p:cNvSpPr>
          <p:nvPr/>
        </p:nvSpPr>
        <p:spPr bwMode="auto">
          <a:xfrm>
            <a:off x="150813" y="5840413"/>
            <a:ext cx="752475" cy="234950"/>
          </a:xfrm>
          <a:prstGeom prst="rightArrow">
            <a:avLst>
              <a:gd name="adj1" fmla="val 50000"/>
              <a:gd name="adj2" fmla="val 80068"/>
            </a:avLst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63182" name="Text Box 14"/>
          <p:cNvSpPr txBox="1">
            <a:spLocks noChangeArrowheads="1"/>
          </p:cNvSpPr>
          <p:nvPr/>
        </p:nvSpPr>
        <p:spPr bwMode="auto">
          <a:xfrm>
            <a:off x="995363" y="5624513"/>
            <a:ext cx="41925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i="1">
                <a:effectLst>
                  <a:outerShdw blurRad="38100" dist="38100" dir="2700000" algn="tl">
                    <a:srgbClr val="C0C0C0"/>
                  </a:outerShdw>
                </a:effectLst>
              </a:rPr>
              <a:t>On en déduit une valeur de </a:t>
            </a:r>
            <a:r>
              <a:rPr lang="fr-FR" i="1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b=p/</a:t>
            </a:r>
            <a:r>
              <a:rPr lang="fr-FR" i="1">
                <a:effectLst>
                  <a:outerShdw blurRad="38100" dist="38100" dir="2700000" algn="tl">
                    <a:srgbClr val="C0C0C0"/>
                  </a:outerShdw>
                </a:effectLst>
              </a:rPr>
              <a:t>a donc </a:t>
            </a:r>
          </a:p>
          <a:p>
            <a:pPr>
              <a:defRPr/>
            </a:pPr>
            <a:r>
              <a:rPr lang="fr-FR" i="1">
                <a:effectLst>
                  <a:outerShdw blurRad="38100" dist="38100" dir="2700000" algn="tl">
                    <a:srgbClr val="C0C0C0"/>
                  </a:outerShdw>
                </a:effectLst>
              </a:rPr>
              <a:t>de l’énergie E</a:t>
            </a:r>
            <a:r>
              <a:rPr lang="fr-FR" i="1" baseline="-25000"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fr-FR" i="1"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  <p:sp>
        <p:nvSpPr>
          <p:cNvPr id="91149" name="Oval 15"/>
          <p:cNvSpPr>
            <a:spLocks noChangeArrowheads="1"/>
          </p:cNvSpPr>
          <p:nvPr/>
        </p:nvSpPr>
        <p:spPr bwMode="auto">
          <a:xfrm>
            <a:off x="2281238" y="5842000"/>
            <a:ext cx="346075" cy="50165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91139" name="Object 16"/>
          <p:cNvGraphicFramePr>
            <a:graphicFrameLocks noChangeAspect="1"/>
          </p:cNvGraphicFramePr>
          <p:nvPr/>
        </p:nvGraphicFramePr>
        <p:xfrm>
          <a:off x="2647950" y="6032500"/>
          <a:ext cx="1423988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95" name="Equation" r:id="rId7" imgW="812520" imgH="444240" progId="Equation.3">
                  <p:embed/>
                </p:oleObj>
              </mc:Choice>
              <mc:Fallback>
                <p:oleObj name="Equation" r:id="rId7" imgW="812520" imgH="44424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7950" y="6032500"/>
                        <a:ext cx="1423988" cy="781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50" name="Line 17"/>
          <p:cNvSpPr>
            <a:spLocks noChangeShapeType="1"/>
          </p:cNvSpPr>
          <p:nvPr/>
        </p:nvSpPr>
        <p:spPr bwMode="auto">
          <a:xfrm flipV="1">
            <a:off x="4140200" y="5480050"/>
            <a:ext cx="3311525" cy="1008063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91151" name="Oval 18"/>
          <p:cNvSpPr>
            <a:spLocks noChangeAspect="1" noChangeArrowheads="1"/>
          </p:cNvSpPr>
          <p:nvPr/>
        </p:nvSpPr>
        <p:spPr bwMode="auto">
          <a:xfrm>
            <a:off x="6905625" y="5681663"/>
            <a:ext cx="85725" cy="857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1152" name="Oval 19"/>
          <p:cNvSpPr>
            <a:spLocks noChangeAspect="1" noChangeArrowheads="1"/>
          </p:cNvSpPr>
          <p:nvPr/>
        </p:nvSpPr>
        <p:spPr bwMode="auto">
          <a:xfrm>
            <a:off x="7437438" y="5378450"/>
            <a:ext cx="85725" cy="85725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1153" name="Oval 26"/>
          <p:cNvSpPr>
            <a:spLocks noChangeAspect="1" noChangeArrowheads="1"/>
          </p:cNvSpPr>
          <p:nvPr/>
        </p:nvSpPr>
        <p:spPr bwMode="auto">
          <a:xfrm>
            <a:off x="3910013" y="2838450"/>
            <a:ext cx="85725" cy="85725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1154" name="Oval 28"/>
          <p:cNvSpPr>
            <a:spLocks noChangeAspect="1" noChangeArrowheads="1"/>
          </p:cNvSpPr>
          <p:nvPr/>
        </p:nvSpPr>
        <p:spPr bwMode="auto">
          <a:xfrm>
            <a:off x="7451725" y="5113338"/>
            <a:ext cx="85725" cy="85725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91155" name="Group 30"/>
          <p:cNvGrpSpPr>
            <a:grpSpLocks/>
          </p:cNvGrpSpPr>
          <p:nvPr/>
        </p:nvGrpSpPr>
        <p:grpSpPr bwMode="auto">
          <a:xfrm>
            <a:off x="468313" y="1412776"/>
            <a:ext cx="5476875" cy="2057400"/>
            <a:chOff x="295" y="957"/>
            <a:chExt cx="3450" cy="1296"/>
          </a:xfrm>
        </p:grpSpPr>
        <p:grpSp>
          <p:nvGrpSpPr>
            <p:cNvPr id="91159" name="Group 22"/>
            <p:cNvGrpSpPr>
              <a:grpSpLocks/>
            </p:cNvGrpSpPr>
            <p:nvPr/>
          </p:nvGrpSpPr>
          <p:grpSpPr bwMode="auto">
            <a:xfrm>
              <a:off x="295" y="957"/>
              <a:ext cx="3450" cy="1296"/>
              <a:chOff x="295" y="935"/>
              <a:chExt cx="3450" cy="1296"/>
            </a:xfrm>
          </p:grpSpPr>
          <p:pic>
            <p:nvPicPr>
              <p:cNvPr id="91161" name="Picture 5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295" y="935"/>
                <a:ext cx="3450" cy="12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1162" name="Oval 20"/>
              <p:cNvSpPr>
                <a:spLocks noChangeAspect="1" noChangeArrowheads="1"/>
              </p:cNvSpPr>
              <p:nvPr/>
            </p:nvSpPr>
            <p:spPr bwMode="auto">
              <a:xfrm>
                <a:off x="2164" y="1615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1163" name="Oval 21"/>
              <p:cNvSpPr>
                <a:spLocks noChangeAspect="1" noChangeArrowheads="1"/>
              </p:cNvSpPr>
              <p:nvPr/>
            </p:nvSpPr>
            <p:spPr bwMode="auto">
              <a:xfrm>
                <a:off x="2263" y="1928"/>
                <a:ext cx="54" cy="54"/>
              </a:xfrm>
              <a:prstGeom prst="ellipse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91160" name="Text Box 29"/>
            <p:cNvSpPr txBox="1">
              <a:spLocks noChangeArrowheads="1"/>
            </p:cNvSpPr>
            <p:nvPr/>
          </p:nvSpPr>
          <p:spPr bwMode="auto">
            <a:xfrm>
              <a:off x="3334" y="1829"/>
              <a:ext cx="204" cy="1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000">
                  <a:latin typeface="Symbol" pitchFamily="18" charset="2"/>
                </a:rPr>
                <a:t>b</a:t>
              </a:r>
              <a:r>
                <a:rPr lang="fr-FR" sz="1000"/>
                <a:t>a</a:t>
              </a:r>
              <a:endParaRPr lang="fr-FR" sz="1000">
                <a:latin typeface="Symbol" pitchFamily="18" charset="2"/>
              </a:endParaRPr>
            </a:p>
          </p:txBody>
        </p:sp>
      </p:grpSp>
      <p:sp>
        <p:nvSpPr>
          <p:cNvPr id="91156" name="Line 6"/>
          <p:cNvSpPr>
            <a:spLocks noChangeShapeType="1"/>
          </p:cNvSpPr>
          <p:nvPr/>
        </p:nvSpPr>
        <p:spPr bwMode="auto">
          <a:xfrm flipH="1">
            <a:off x="1878013" y="2665413"/>
            <a:ext cx="1511300" cy="11525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graphicFrame>
        <p:nvGraphicFramePr>
          <p:cNvPr id="91140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2371081"/>
              </p:ext>
            </p:extLst>
          </p:nvPr>
        </p:nvGraphicFramePr>
        <p:xfrm>
          <a:off x="6394216" y="908720"/>
          <a:ext cx="2503487" cy="69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96" name="Équation" r:id="rId10" imgW="1600200" imgH="444240" progId="Equation.3">
                  <p:embed/>
                </p:oleObj>
              </mc:Choice>
              <mc:Fallback>
                <p:oleObj name="Équation" r:id="rId10" imgW="1600200" imgH="444240" progId="Equation.3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4216" y="908720"/>
                        <a:ext cx="2503487" cy="693738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DDDDDD">
                              <a:alpha val="42000"/>
                            </a:srgbClr>
                          </a:gs>
                          <a:gs pos="100000">
                            <a:srgbClr val="CC99FF">
                              <a:alpha val="36000"/>
                            </a:srgbClr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57" name="Freeform 27"/>
          <p:cNvSpPr>
            <a:spLocks/>
          </p:cNvSpPr>
          <p:nvPr/>
        </p:nvSpPr>
        <p:spPr bwMode="auto">
          <a:xfrm>
            <a:off x="4024351" y="548680"/>
            <a:ext cx="3470236" cy="4607520"/>
          </a:xfrm>
          <a:custGeom>
            <a:avLst/>
            <a:gdLst>
              <a:gd name="T0" fmla="*/ 0 w 2222"/>
              <a:gd name="T1" fmla="*/ 1277 h 2683"/>
              <a:gd name="T2" fmla="*/ 1043 w 2222"/>
              <a:gd name="T3" fmla="*/ 234 h 2683"/>
              <a:gd name="T4" fmla="*/ 2222 w 2222"/>
              <a:gd name="T5" fmla="*/ 2683 h 2683"/>
              <a:gd name="T6" fmla="*/ 0 60000 65536"/>
              <a:gd name="T7" fmla="*/ 0 60000 65536"/>
              <a:gd name="T8" fmla="*/ 0 60000 65536"/>
              <a:gd name="T9" fmla="*/ 0 w 2222"/>
              <a:gd name="T10" fmla="*/ 0 h 2683"/>
              <a:gd name="T11" fmla="*/ 2222 w 2222"/>
              <a:gd name="T12" fmla="*/ 2683 h 268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22" h="2683">
                <a:moveTo>
                  <a:pt x="0" y="1277"/>
                </a:moveTo>
                <a:cubicBezTo>
                  <a:pt x="336" y="638"/>
                  <a:pt x="673" y="0"/>
                  <a:pt x="1043" y="234"/>
                </a:cubicBezTo>
                <a:cubicBezTo>
                  <a:pt x="1413" y="468"/>
                  <a:pt x="1817" y="1575"/>
                  <a:pt x="2222" y="2683"/>
                </a:cubicBezTo>
              </a:path>
            </a:pathLst>
          </a:custGeom>
          <a:noFill/>
          <a:ln w="9525">
            <a:solidFill>
              <a:srgbClr val="33CC33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91158" name="Oval 32"/>
          <p:cNvSpPr>
            <a:spLocks noChangeAspect="1" noChangeArrowheads="1"/>
          </p:cNvSpPr>
          <p:nvPr/>
        </p:nvSpPr>
        <p:spPr bwMode="auto">
          <a:xfrm>
            <a:off x="3914775" y="2971610"/>
            <a:ext cx="85725" cy="85725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1" name="Oval 20"/>
          <p:cNvSpPr>
            <a:spLocks noChangeAspect="1" noChangeArrowheads="1"/>
          </p:cNvSpPr>
          <p:nvPr/>
        </p:nvSpPr>
        <p:spPr bwMode="auto">
          <a:xfrm>
            <a:off x="3438160" y="2731779"/>
            <a:ext cx="85725" cy="857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2" name="Oval 21"/>
          <p:cNvSpPr>
            <a:spLocks noChangeAspect="1" noChangeArrowheads="1"/>
          </p:cNvSpPr>
          <p:nvPr/>
        </p:nvSpPr>
        <p:spPr bwMode="auto">
          <a:xfrm>
            <a:off x="3607753" y="2735208"/>
            <a:ext cx="85725" cy="85725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3" name="Oval 32"/>
          <p:cNvSpPr>
            <a:spLocks noChangeAspect="1" noChangeArrowheads="1"/>
          </p:cNvSpPr>
          <p:nvPr/>
        </p:nvSpPr>
        <p:spPr bwMode="auto">
          <a:xfrm>
            <a:off x="3905640" y="2744352"/>
            <a:ext cx="85725" cy="85725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4" name="Oval 28"/>
          <p:cNvSpPr>
            <a:spLocks noChangeAspect="1" noChangeArrowheads="1"/>
          </p:cNvSpPr>
          <p:nvPr/>
        </p:nvSpPr>
        <p:spPr bwMode="auto">
          <a:xfrm>
            <a:off x="8028384" y="4532274"/>
            <a:ext cx="85725" cy="85725"/>
          </a:xfrm>
          <a:prstGeom prst="ellipse">
            <a:avLst/>
          </a:prstGeom>
          <a:solidFill>
            <a:schemeClr val="accent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5" name="Oval 28"/>
          <p:cNvSpPr>
            <a:spLocks noChangeAspect="1" noChangeArrowheads="1"/>
          </p:cNvSpPr>
          <p:nvPr/>
        </p:nvSpPr>
        <p:spPr bwMode="auto">
          <a:xfrm>
            <a:off x="4134246" y="2491811"/>
            <a:ext cx="85725" cy="85725"/>
          </a:xfrm>
          <a:prstGeom prst="ellipse">
            <a:avLst/>
          </a:prstGeom>
          <a:solidFill>
            <a:schemeClr val="accent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6" name="Oval 28"/>
          <p:cNvSpPr>
            <a:spLocks noChangeAspect="1" noChangeArrowheads="1"/>
          </p:cNvSpPr>
          <p:nvPr/>
        </p:nvSpPr>
        <p:spPr bwMode="auto">
          <a:xfrm>
            <a:off x="6908684" y="4543425"/>
            <a:ext cx="85725" cy="85725"/>
          </a:xfrm>
          <a:prstGeom prst="ellipse">
            <a:avLst/>
          </a:prstGeom>
          <a:solidFill>
            <a:schemeClr val="accent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7" name="Oval 28"/>
          <p:cNvSpPr>
            <a:spLocks noChangeAspect="1" noChangeArrowheads="1"/>
          </p:cNvSpPr>
          <p:nvPr/>
        </p:nvSpPr>
        <p:spPr bwMode="auto">
          <a:xfrm>
            <a:off x="4143655" y="2729919"/>
            <a:ext cx="85725" cy="85725"/>
          </a:xfrm>
          <a:prstGeom prst="ellipse">
            <a:avLst/>
          </a:prstGeom>
          <a:solidFill>
            <a:schemeClr val="accent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Bandes d’énergie</a:t>
            </a:r>
          </a:p>
        </p:txBody>
      </p:sp>
      <p:sp>
        <p:nvSpPr>
          <p:cNvPr id="92165" name="Rectangle 3"/>
          <p:cNvSpPr>
            <a:spLocks noGrp="1" noChangeArrowheads="1"/>
          </p:cNvSpPr>
          <p:nvPr>
            <p:ph idx="1"/>
          </p:nvPr>
        </p:nvSpPr>
        <p:spPr>
          <a:xfrm>
            <a:off x="0" y="1719263"/>
            <a:ext cx="8964613" cy="1277937"/>
          </a:xfrm>
        </p:spPr>
        <p:txBody>
          <a:bodyPr/>
          <a:lstStyle/>
          <a:p>
            <a:pPr lvl="2" eaLnBrk="1" hangingPunct="1"/>
            <a:r>
              <a:rPr lang="fr-FR"/>
              <a:t>Le fait que la particule se déplace dans un potentiel périodique induit l’apparition de bandes d’énergie séparées les unes des autres par des bandes d’énergie interdite (     ).</a:t>
            </a:r>
          </a:p>
        </p:txBody>
      </p:sp>
      <p:sp>
        <p:nvSpPr>
          <p:cNvPr id="9216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7A6F0C1-F384-4BC3-AE0F-95CCDB0C6297}" type="slidenum">
              <a:rPr lang="fr-FR" altLang="en-US"/>
              <a:pPr/>
              <a:t>121</a:t>
            </a:fld>
            <a:endParaRPr lang="fr-FR" altLang="en-US"/>
          </a:p>
        </p:txBody>
      </p:sp>
      <p:sp>
        <p:nvSpPr>
          <p:cNvPr id="92166" name="Rectangle 9" descr="Diagonales larges vers le bas"/>
          <p:cNvSpPr>
            <a:spLocks noChangeArrowheads="1"/>
          </p:cNvSpPr>
          <p:nvPr/>
        </p:nvSpPr>
        <p:spPr bwMode="auto">
          <a:xfrm>
            <a:off x="2762656" y="2361946"/>
            <a:ext cx="360362" cy="215900"/>
          </a:xfrm>
          <a:prstGeom prst="rect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2167" name="Rectangle 10"/>
          <p:cNvSpPr>
            <a:spLocks noChangeArrowheads="1"/>
          </p:cNvSpPr>
          <p:nvPr/>
        </p:nvSpPr>
        <p:spPr bwMode="auto">
          <a:xfrm>
            <a:off x="3348038" y="3068638"/>
            <a:ext cx="5184775" cy="127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600200" lvl="3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</a:pPr>
            <a:r>
              <a:rPr lang="fr-FR" sz="2000"/>
              <a:t>Les électrons se « placent » sur les bandes d’énergies permises</a:t>
            </a:r>
          </a:p>
          <a:p>
            <a:pPr marL="1600200" lvl="3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</a:pPr>
            <a:r>
              <a:rPr lang="fr-FR" sz="2000"/>
              <a:t>Il n’est pas nécessaire de tracer le diagramme sur tout le domaine de variation de </a:t>
            </a:r>
            <a:r>
              <a:rPr lang="fr-FR" sz="2000" i="1"/>
              <a:t>k:</a:t>
            </a:r>
          </a:p>
          <a:p>
            <a:pPr marL="2057400" lvl="4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</a:pPr>
            <a:r>
              <a:rPr lang="fr-FR" sz="2000"/>
              <a:t>Périodicité</a:t>
            </a:r>
            <a:r>
              <a:rPr lang="fr-FR" sz="2000" i="1"/>
              <a:t> </a:t>
            </a:r>
            <a:r>
              <a:rPr lang="fr-FR" sz="2000"/>
              <a:t>en </a:t>
            </a:r>
            <a:r>
              <a:rPr lang="fr-FR" sz="2000" i="1"/>
              <a:t>2n</a:t>
            </a:r>
            <a:r>
              <a:rPr lang="fr-FR" sz="2000" i="1">
                <a:latin typeface="Symbol" pitchFamily="18" charset="2"/>
              </a:rPr>
              <a:t>p</a:t>
            </a:r>
            <a:r>
              <a:rPr lang="fr-FR" sz="2000" i="1"/>
              <a:t> </a:t>
            </a:r>
          </a:p>
        </p:txBody>
      </p:sp>
      <p:grpSp>
        <p:nvGrpSpPr>
          <p:cNvPr id="92168" name="Group 8"/>
          <p:cNvGrpSpPr>
            <a:grpSpLocks/>
          </p:cNvGrpSpPr>
          <p:nvPr/>
        </p:nvGrpSpPr>
        <p:grpSpPr bwMode="auto">
          <a:xfrm>
            <a:off x="250825" y="2952750"/>
            <a:ext cx="3889375" cy="3644900"/>
            <a:chOff x="204" y="1797"/>
            <a:chExt cx="2450" cy="2296"/>
          </a:xfrm>
        </p:grpSpPr>
        <p:pic>
          <p:nvPicPr>
            <p:cNvPr id="92169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04" y="1797"/>
              <a:ext cx="2450" cy="2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170" name="Rectangle 5" descr="Diagonales larges vers le bas"/>
            <p:cNvSpPr>
              <a:spLocks noChangeArrowheads="1"/>
            </p:cNvSpPr>
            <p:nvPr/>
          </p:nvSpPr>
          <p:spPr bwMode="auto">
            <a:xfrm>
              <a:off x="427" y="3230"/>
              <a:ext cx="1999" cy="155"/>
            </a:xfrm>
            <a:prstGeom prst="rect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2171" name="Rectangle 6" descr="Diagonales larges vers le bas"/>
            <p:cNvSpPr>
              <a:spLocks noChangeArrowheads="1"/>
            </p:cNvSpPr>
            <p:nvPr/>
          </p:nvSpPr>
          <p:spPr bwMode="auto">
            <a:xfrm>
              <a:off x="421" y="2740"/>
              <a:ext cx="1999" cy="131"/>
            </a:xfrm>
            <a:prstGeom prst="rect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2172" name="Rectangle 7" descr="Diagonales larges vers le bas"/>
            <p:cNvSpPr>
              <a:spLocks noChangeArrowheads="1"/>
            </p:cNvSpPr>
            <p:nvPr/>
          </p:nvSpPr>
          <p:spPr bwMode="auto">
            <a:xfrm>
              <a:off x="431" y="2069"/>
              <a:ext cx="1999" cy="86"/>
            </a:xfrm>
            <a:prstGeom prst="rect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graphicFrame>
        <p:nvGraphicFramePr>
          <p:cNvPr id="92162" name="Object 11"/>
          <p:cNvGraphicFramePr>
            <a:graphicFrameLocks noChangeAspect="1"/>
          </p:cNvGraphicFramePr>
          <p:nvPr/>
        </p:nvGraphicFramePr>
        <p:xfrm>
          <a:off x="4427538" y="5661025"/>
          <a:ext cx="4489450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18" name="Equation" r:id="rId6" imgW="2425680" imgH="203040" progId="Equation.3">
                  <p:embed/>
                </p:oleObj>
              </mc:Choice>
              <mc:Fallback>
                <p:oleObj name="Equation" r:id="rId6" imgW="2425680" imgH="20304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5661025"/>
                        <a:ext cx="4489450" cy="377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Schéma de zone réduite</a:t>
            </a:r>
          </a:p>
        </p:txBody>
      </p:sp>
      <p:sp>
        <p:nvSpPr>
          <p:cNvPr id="27545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A8A4C61-4518-4968-8CB9-DB43693BD647}" type="slidenum">
              <a:rPr lang="fr-FR" altLang="en-US"/>
              <a:pPr/>
              <a:t>122</a:t>
            </a:fld>
            <a:endParaRPr lang="fr-FR" altLang="en-US"/>
          </a:p>
        </p:txBody>
      </p:sp>
      <p:pic>
        <p:nvPicPr>
          <p:cNvPr id="27546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25" y="1701800"/>
            <a:ext cx="2219325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5461" name="Group 9"/>
          <p:cNvGrpSpPr>
            <a:grpSpLocks/>
          </p:cNvGrpSpPr>
          <p:nvPr/>
        </p:nvGrpSpPr>
        <p:grpSpPr bwMode="auto">
          <a:xfrm>
            <a:off x="541338" y="1844675"/>
            <a:ext cx="3886200" cy="3019425"/>
            <a:chOff x="204" y="1298"/>
            <a:chExt cx="2722" cy="2544"/>
          </a:xfrm>
        </p:grpSpPr>
        <p:pic>
          <p:nvPicPr>
            <p:cNvPr id="275464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04" y="1298"/>
              <a:ext cx="2722" cy="2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5465" name="Rectangle 8"/>
            <p:cNvSpPr>
              <a:spLocks noChangeArrowheads="1"/>
            </p:cNvSpPr>
            <p:nvPr/>
          </p:nvSpPr>
          <p:spPr bwMode="auto">
            <a:xfrm>
              <a:off x="1202" y="1371"/>
              <a:ext cx="725" cy="2131"/>
            </a:xfrm>
            <a:prstGeom prst="rect">
              <a:avLst/>
            </a:prstGeom>
            <a:solidFill>
              <a:schemeClr val="hlink">
                <a:alpha val="2196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275462" name="Text Box 7"/>
          <p:cNvSpPr txBox="1">
            <a:spLocks noChangeArrowheads="1"/>
          </p:cNvSpPr>
          <p:nvPr/>
        </p:nvSpPr>
        <p:spPr bwMode="auto">
          <a:xfrm>
            <a:off x="1619250" y="4703763"/>
            <a:ext cx="16017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/>
              <a:t>(d’après Neaman)</a:t>
            </a:r>
          </a:p>
        </p:txBody>
      </p:sp>
      <p:sp>
        <p:nvSpPr>
          <p:cNvPr id="265226" name="Text Box 10"/>
          <p:cNvSpPr txBox="1">
            <a:spLocks noChangeArrowheads="1"/>
          </p:cNvSpPr>
          <p:nvPr/>
        </p:nvSpPr>
        <p:spPr bwMode="auto">
          <a:xfrm>
            <a:off x="303213" y="5392738"/>
            <a:ext cx="86614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fr-FR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Notion de Gap (bande interdite) direct</a:t>
            </a:r>
            <a:r>
              <a:rPr lang="fr-FR"/>
              <a:t> : ils se produisent alternativement en milieu de zone en k=0 et en bord de zone en k=</a:t>
            </a:r>
            <a:r>
              <a:rPr lang="fr-FR">
                <a:cs typeface="Arial" charset="0"/>
              </a:rPr>
              <a:t>±</a:t>
            </a:r>
            <a:r>
              <a:rPr lang="fr-FR">
                <a:latin typeface="Symbol" pitchFamily="18" charset="2"/>
                <a:cs typeface="Arial" charset="0"/>
              </a:rPr>
              <a:t>p</a:t>
            </a:r>
            <a:r>
              <a:rPr lang="fr-FR">
                <a:cs typeface="Arial" charset="0"/>
              </a:rPr>
              <a:t>/a .Chacun de ces gaps est dit direct en k car la discontinuité d’énergie se fait sans changer la valeur de k.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0997408"/>
              </p:ext>
            </p:extLst>
          </p:nvPr>
        </p:nvGraphicFramePr>
        <p:xfrm>
          <a:off x="4860032" y="3195938"/>
          <a:ext cx="931528" cy="614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42" name="Équation" r:id="rId6" imgW="596880" imgH="393480" progId="Equation.3">
                  <p:embed/>
                </p:oleObj>
              </mc:Choice>
              <mc:Fallback>
                <p:oleObj name="Équation" r:id="rId6" imgW="59688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60032" y="3195938"/>
                        <a:ext cx="931528" cy="614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4633913" y="2780928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FF0000"/>
                </a:solidFill>
              </a:rPr>
              <a:t>Attention !!!!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Limites d’énergie permise</a:t>
            </a:r>
          </a:p>
        </p:txBody>
      </p:sp>
      <p:sp>
        <p:nvSpPr>
          <p:cNvPr id="9319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 eaLnBrk="1" hangingPunct="1"/>
            <a:r>
              <a:rPr lang="fr-FR"/>
              <a:t>cos(</a:t>
            </a:r>
            <a:r>
              <a:rPr lang="fr-FR" i="1"/>
              <a:t>k</a:t>
            </a:r>
            <a:r>
              <a:rPr lang="fr-FR"/>
              <a:t>a)=</a:t>
            </a:r>
            <a:r>
              <a:rPr lang="en-US">
                <a:cs typeface="Arial" charset="0"/>
              </a:rPr>
              <a:t>±1 </a:t>
            </a:r>
            <a:r>
              <a:rPr lang="en-US">
                <a:cs typeface="Arial" charset="0"/>
                <a:sym typeface="Wingdings" pitchFamily="2" charset="2"/>
              </a:rPr>
              <a:t>  </a:t>
            </a:r>
            <a:r>
              <a:rPr lang="en-US" i="1">
                <a:cs typeface="Arial" charset="0"/>
                <a:sym typeface="Wingdings" pitchFamily="2" charset="2"/>
              </a:rPr>
              <a:t>k</a:t>
            </a:r>
            <a:r>
              <a:rPr lang="en-US">
                <a:cs typeface="Arial" charset="0"/>
                <a:sym typeface="Wingdings" pitchFamily="2" charset="2"/>
              </a:rPr>
              <a:t>a=n</a:t>
            </a:r>
            <a:r>
              <a:rPr lang="en-US">
                <a:latin typeface="Symbol" pitchFamily="18" charset="2"/>
                <a:cs typeface="Arial" charset="0"/>
                <a:sym typeface="Wingdings" pitchFamily="2" charset="2"/>
              </a:rPr>
              <a:t>p    </a:t>
            </a:r>
          </a:p>
          <a:p>
            <a:pPr lvl="1" eaLnBrk="1" hangingPunct="1"/>
            <a:r>
              <a:rPr lang="en-US">
                <a:cs typeface="Arial" charset="0"/>
              </a:rPr>
              <a:t>on pose P=</a:t>
            </a:r>
            <a:r>
              <a:rPr lang="en-US" i="1">
                <a:latin typeface="Symbol" pitchFamily="18" charset="2"/>
                <a:cs typeface="Arial" charset="0"/>
              </a:rPr>
              <a:t>b</a:t>
            </a:r>
            <a:r>
              <a:rPr lang="en-US">
                <a:cs typeface="Arial" charset="0"/>
              </a:rPr>
              <a:t>a tan(</a:t>
            </a:r>
            <a:r>
              <a:rPr lang="en-US">
                <a:latin typeface="Symbol" pitchFamily="18" charset="2"/>
                <a:cs typeface="Arial" charset="0"/>
              </a:rPr>
              <a:t>j)</a:t>
            </a:r>
            <a:endParaRPr lang="en-US">
              <a:cs typeface="Arial" charset="0"/>
            </a:endParaRPr>
          </a:p>
        </p:txBody>
      </p:sp>
      <p:sp>
        <p:nvSpPr>
          <p:cNvPr id="9319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18B6401-9214-4A9E-B951-680CFC953D36}" type="slidenum">
              <a:rPr lang="fr-FR" altLang="en-US"/>
              <a:pPr/>
              <a:t>123</a:t>
            </a:fld>
            <a:endParaRPr lang="fr-FR" altLang="en-US"/>
          </a:p>
        </p:txBody>
      </p:sp>
      <p:graphicFrame>
        <p:nvGraphicFramePr>
          <p:cNvPr id="93186" name="Object 4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66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187" name="Object 5"/>
          <p:cNvGraphicFramePr>
            <a:graphicFrameLocks noChangeAspect="1"/>
          </p:cNvGraphicFramePr>
          <p:nvPr/>
        </p:nvGraphicFramePr>
        <p:xfrm>
          <a:off x="5461000" y="1592263"/>
          <a:ext cx="2998788" cy="900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67" name="Equation" r:id="rId6" imgW="1396800" imgH="419040" progId="Equation.3">
                  <p:embed/>
                </p:oleObj>
              </mc:Choice>
              <mc:Fallback>
                <p:oleObj name="Equation" r:id="rId6" imgW="1396800" imgH="4190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1000" y="1592263"/>
                        <a:ext cx="2998788" cy="900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folHlink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198" name="AutoShape 6"/>
          <p:cNvSpPr>
            <a:spLocks noChangeArrowheads="1"/>
          </p:cNvSpPr>
          <p:nvPr/>
        </p:nvSpPr>
        <p:spPr bwMode="auto">
          <a:xfrm rot="2008576">
            <a:off x="3276600" y="2924175"/>
            <a:ext cx="898525" cy="234950"/>
          </a:xfrm>
          <a:prstGeom prst="rightArrow">
            <a:avLst>
              <a:gd name="adj1" fmla="val 50000"/>
              <a:gd name="adj2" fmla="val 9560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93188" name="Object 7"/>
          <p:cNvGraphicFramePr>
            <a:graphicFrameLocks noChangeAspect="1"/>
          </p:cNvGraphicFramePr>
          <p:nvPr/>
        </p:nvGraphicFramePr>
        <p:xfrm>
          <a:off x="2700338" y="3357563"/>
          <a:ext cx="3432175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68" name="Equation" r:id="rId8" imgW="1320480" imgH="203040" progId="Equation.3">
                  <p:embed/>
                </p:oleObj>
              </mc:Choice>
              <mc:Fallback>
                <p:oleObj name="Equation" r:id="rId8" imgW="1320480" imgH="20304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8" y="3357563"/>
                        <a:ext cx="3432175" cy="527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199" name="AutoShape 8"/>
          <p:cNvSpPr>
            <a:spLocks noChangeArrowheads="1"/>
          </p:cNvSpPr>
          <p:nvPr/>
        </p:nvSpPr>
        <p:spPr bwMode="auto">
          <a:xfrm rot="19591424" flipH="1">
            <a:off x="5003800" y="2852738"/>
            <a:ext cx="898525" cy="234950"/>
          </a:xfrm>
          <a:prstGeom prst="rightArrow">
            <a:avLst>
              <a:gd name="adj1" fmla="val 50000"/>
              <a:gd name="adj2" fmla="val 9560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93189" name="Object 9"/>
          <p:cNvGraphicFramePr>
            <a:graphicFrameLocks noChangeAspect="1"/>
          </p:cNvGraphicFramePr>
          <p:nvPr/>
        </p:nvGraphicFramePr>
        <p:xfrm>
          <a:off x="179388" y="4005263"/>
          <a:ext cx="290195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69" name="Equation" r:id="rId10" imgW="1320480" imgH="203040" progId="Equation.3">
                  <p:embed/>
                </p:oleObj>
              </mc:Choice>
              <mc:Fallback>
                <p:oleObj name="Equation" r:id="rId10" imgW="1320480" imgH="20304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4005263"/>
                        <a:ext cx="2901950" cy="444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200" name="Text Box 10"/>
          <p:cNvSpPr txBox="1">
            <a:spLocks noChangeArrowheads="1"/>
          </p:cNvSpPr>
          <p:nvPr/>
        </p:nvSpPr>
        <p:spPr bwMode="auto">
          <a:xfrm>
            <a:off x="250825" y="4597400"/>
            <a:ext cx="168116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r-FR"/>
              <a:t> </a:t>
            </a:r>
            <a:r>
              <a:rPr lang="fr-FR">
                <a:latin typeface="Symbol" pitchFamily="18" charset="2"/>
              </a:rPr>
              <a:t>b</a:t>
            </a:r>
            <a:r>
              <a:rPr lang="fr-FR"/>
              <a:t>a = 2n</a:t>
            </a:r>
            <a:r>
              <a:rPr lang="fr-FR">
                <a:latin typeface="Symbol" pitchFamily="18" charset="2"/>
              </a:rPr>
              <a:t>p</a:t>
            </a:r>
            <a:r>
              <a:rPr lang="fr-FR"/>
              <a:t> :  </a:t>
            </a:r>
          </a:p>
          <a:p>
            <a:pPr>
              <a:buFontTx/>
              <a:buChar char="•"/>
            </a:pPr>
            <a:endParaRPr lang="fr-FR"/>
          </a:p>
          <a:p>
            <a:pPr>
              <a:buFontTx/>
              <a:buChar char="•"/>
            </a:pPr>
            <a:endParaRPr lang="fr-FR"/>
          </a:p>
          <a:p>
            <a:pPr>
              <a:buFontTx/>
              <a:buChar char="•"/>
            </a:pPr>
            <a:r>
              <a:rPr lang="fr-FR"/>
              <a:t> </a:t>
            </a:r>
            <a:r>
              <a:rPr lang="fr-FR">
                <a:latin typeface="Symbol" pitchFamily="18" charset="2"/>
              </a:rPr>
              <a:t>b</a:t>
            </a:r>
            <a:r>
              <a:rPr lang="fr-FR"/>
              <a:t>a = 2n</a:t>
            </a:r>
            <a:r>
              <a:rPr lang="fr-FR">
                <a:latin typeface="Symbol" pitchFamily="18" charset="2"/>
              </a:rPr>
              <a:t>p</a:t>
            </a:r>
            <a:r>
              <a:rPr lang="fr-FR"/>
              <a:t>+2</a:t>
            </a:r>
            <a:r>
              <a:rPr lang="fr-FR">
                <a:latin typeface="Symbol" pitchFamily="18" charset="2"/>
              </a:rPr>
              <a:t>j:</a:t>
            </a:r>
            <a:endParaRPr lang="fr-FR"/>
          </a:p>
        </p:txBody>
      </p:sp>
      <p:graphicFrame>
        <p:nvGraphicFramePr>
          <p:cNvPr id="93190" name="Object 11"/>
          <p:cNvGraphicFramePr>
            <a:graphicFrameLocks noChangeAspect="1"/>
          </p:cNvGraphicFramePr>
          <p:nvPr/>
        </p:nvGraphicFramePr>
        <p:xfrm>
          <a:off x="5292725" y="4005263"/>
          <a:ext cx="290195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70" name="Equation" r:id="rId12" imgW="1320480" imgH="203040" progId="Equation.3">
                  <p:embed/>
                </p:oleObj>
              </mc:Choice>
              <mc:Fallback>
                <p:oleObj name="Equation" r:id="rId12" imgW="1320480" imgH="20304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4005263"/>
                        <a:ext cx="2901950" cy="444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201" name="Text Box 12"/>
          <p:cNvSpPr txBox="1">
            <a:spLocks noChangeArrowheads="1"/>
          </p:cNvSpPr>
          <p:nvPr/>
        </p:nvSpPr>
        <p:spPr bwMode="auto">
          <a:xfrm>
            <a:off x="4572000" y="4600575"/>
            <a:ext cx="215106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r-FR"/>
              <a:t> </a:t>
            </a:r>
            <a:r>
              <a:rPr lang="fr-FR">
                <a:latin typeface="Symbol" pitchFamily="18" charset="2"/>
              </a:rPr>
              <a:t>b</a:t>
            </a:r>
            <a:r>
              <a:rPr lang="fr-FR"/>
              <a:t>a = (2n+1)</a:t>
            </a:r>
            <a:r>
              <a:rPr lang="fr-FR">
                <a:latin typeface="Symbol" pitchFamily="18" charset="2"/>
              </a:rPr>
              <a:t>p : </a:t>
            </a:r>
            <a:endParaRPr lang="fr-FR"/>
          </a:p>
          <a:p>
            <a:endParaRPr lang="fr-FR"/>
          </a:p>
          <a:p>
            <a:pPr>
              <a:buFontTx/>
              <a:buChar char="•"/>
            </a:pPr>
            <a:endParaRPr lang="fr-FR"/>
          </a:p>
          <a:p>
            <a:pPr>
              <a:buFontTx/>
              <a:buChar char="•"/>
            </a:pPr>
            <a:r>
              <a:rPr lang="fr-FR"/>
              <a:t> </a:t>
            </a:r>
            <a:r>
              <a:rPr lang="fr-FR">
                <a:latin typeface="Symbol" pitchFamily="18" charset="2"/>
              </a:rPr>
              <a:t>b</a:t>
            </a:r>
            <a:r>
              <a:rPr lang="fr-FR"/>
              <a:t>a = (2n+1)</a:t>
            </a:r>
            <a:r>
              <a:rPr lang="fr-FR">
                <a:latin typeface="Symbol" pitchFamily="18" charset="2"/>
              </a:rPr>
              <a:t>p</a:t>
            </a:r>
            <a:r>
              <a:rPr lang="fr-FR"/>
              <a:t>+2</a:t>
            </a:r>
            <a:r>
              <a:rPr lang="fr-FR">
                <a:latin typeface="Symbol" pitchFamily="18" charset="2"/>
              </a:rPr>
              <a:t>j :</a:t>
            </a:r>
            <a:endParaRPr lang="fr-FR"/>
          </a:p>
        </p:txBody>
      </p:sp>
      <p:graphicFrame>
        <p:nvGraphicFramePr>
          <p:cNvPr id="93191" name="Object 13"/>
          <p:cNvGraphicFramePr>
            <a:graphicFrameLocks noChangeAspect="1"/>
          </p:cNvGraphicFramePr>
          <p:nvPr/>
        </p:nvGraphicFramePr>
        <p:xfrm>
          <a:off x="1979613" y="4365625"/>
          <a:ext cx="1493837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71" name="Equation" r:id="rId14" imgW="761760" imgH="419040" progId="Equation.3">
                  <p:embed/>
                </p:oleObj>
              </mc:Choice>
              <mc:Fallback>
                <p:oleObj name="Equation" r:id="rId14" imgW="761760" imgH="41904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613" y="4365625"/>
                        <a:ext cx="1493837" cy="819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192" name="Object 14"/>
          <p:cNvGraphicFramePr>
            <a:graphicFrameLocks noChangeAspect="1"/>
          </p:cNvGraphicFramePr>
          <p:nvPr/>
        </p:nvGraphicFramePr>
        <p:xfrm>
          <a:off x="1979613" y="5157788"/>
          <a:ext cx="2538412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72" name="Equation" r:id="rId16" imgW="1295280" imgH="419040" progId="Equation.3">
                  <p:embed/>
                </p:oleObj>
              </mc:Choice>
              <mc:Fallback>
                <p:oleObj name="Equation" r:id="rId16" imgW="1295280" imgH="41904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613" y="5157788"/>
                        <a:ext cx="2538412" cy="819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202" name="Line 15"/>
          <p:cNvSpPr>
            <a:spLocks noChangeShapeType="1"/>
          </p:cNvSpPr>
          <p:nvPr/>
        </p:nvSpPr>
        <p:spPr bwMode="auto">
          <a:xfrm>
            <a:off x="4572000" y="4149725"/>
            <a:ext cx="0" cy="1943100"/>
          </a:xfrm>
          <a:prstGeom prst="line">
            <a:avLst/>
          </a:prstGeom>
          <a:noFill/>
          <a:ln w="38100">
            <a:solidFill>
              <a:srgbClr val="9900CC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aphicFrame>
        <p:nvGraphicFramePr>
          <p:cNvPr id="93193" name="Object 16"/>
          <p:cNvGraphicFramePr>
            <a:graphicFrameLocks noChangeAspect="1"/>
          </p:cNvGraphicFramePr>
          <p:nvPr/>
        </p:nvGraphicFramePr>
        <p:xfrm>
          <a:off x="6372225" y="4365625"/>
          <a:ext cx="2465388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73" name="Equation" r:id="rId18" imgW="1257120" imgH="419040" progId="Equation.3">
                  <p:embed/>
                </p:oleObj>
              </mc:Choice>
              <mc:Fallback>
                <p:oleObj name="Equation" r:id="rId18" imgW="1257120" imgH="41904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25" y="4365625"/>
                        <a:ext cx="2465388" cy="819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194" name="Object 17"/>
          <p:cNvGraphicFramePr>
            <a:graphicFrameLocks noChangeAspect="1"/>
          </p:cNvGraphicFramePr>
          <p:nvPr/>
        </p:nvGraphicFramePr>
        <p:xfrm>
          <a:off x="6775450" y="5310188"/>
          <a:ext cx="2174875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74" name="Equation" r:id="rId20" imgW="1523880" imgH="419040" progId="Equation.3">
                  <p:embed/>
                </p:oleObj>
              </mc:Choice>
              <mc:Fallback>
                <p:oleObj name="Equation" r:id="rId20" imgW="1523880" imgH="41904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5450" y="5310188"/>
                        <a:ext cx="2174875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203" name="Line 18"/>
          <p:cNvSpPr>
            <a:spLocks noChangeShapeType="1"/>
          </p:cNvSpPr>
          <p:nvPr/>
        </p:nvSpPr>
        <p:spPr bwMode="auto">
          <a:xfrm>
            <a:off x="2051050" y="5013325"/>
            <a:ext cx="360363" cy="0"/>
          </a:xfrm>
          <a:prstGeom prst="line">
            <a:avLst/>
          </a:prstGeom>
          <a:noFill/>
          <a:ln w="38100">
            <a:solidFill>
              <a:srgbClr val="9900CC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3204" name="Line 19"/>
          <p:cNvSpPr>
            <a:spLocks noChangeShapeType="1"/>
          </p:cNvSpPr>
          <p:nvPr/>
        </p:nvSpPr>
        <p:spPr bwMode="auto">
          <a:xfrm>
            <a:off x="6516688" y="5013325"/>
            <a:ext cx="360362" cy="0"/>
          </a:xfrm>
          <a:prstGeom prst="line">
            <a:avLst/>
          </a:prstGeom>
          <a:noFill/>
          <a:ln w="38100">
            <a:solidFill>
              <a:srgbClr val="9900CC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3205" name="Line 20"/>
          <p:cNvSpPr>
            <a:spLocks noChangeShapeType="1"/>
          </p:cNvSpPr>
          <p:nvPr/>
        </p:nvSpPr>
        <p:spPr bwMode="auto">
          <a:xfrm>
            <a:off x="2051050" y="5876925"/>
            <a:ext cx="3603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3206" name="Line 21"/>
          <p:cNvSpPr>
            <a:spLocks noChangeShapeType="1"/>
          </p:cNvSpPr>
          <p:nvPr/>
        </p:nvSpPr>
        <p:spPr bwMode="auto">
          <a:xfrm>
            <a:off x="6804025" y="5805488"/>
            <a:ext cx="3603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93207" name="Group 25"/>
          <p:cNvGrpSpPr>
            <a:grpSpLocks/>
          </p:cNvGrpSpPr>
          <p:nvPr/>
        </p:nvGrpSpPr>
        <p:grpSpPr bwMode="auto">
          <a:xfrm>
            <a:off x="539750" y="6092825"/>
            <a:ext cx="2584450" cy="641350"/>
            <a:chOff x="340" y="3838"/>
            <a:chExt cx="1628" cy="404"/>
          </a:xfrm>
        </p:grpSpPr>
        <p:sp>
          <p:nvSpPr>
            <p:cNvPr id="93208" name="Text Box 22"/>
            <p:cNvSpPr txBox="1">
              <a:spLocks noChangeArrowheads="1"/>
            </p:cNvSpPr>
            <p:nvPr/>
          </p:nvSpPr>
          <p:spPr bwMode="auto">
            <a:xfrm>
              <a:off x="748" y="3838"/>
              <a:ext cx="122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/>
                <a:t>Limite supérieure</a:t>
              </a:r>
            </a:p>
            <a:p>
              <a:r>
                <a:rPr lang="fr-FR"/>
                <a:t>Limite inférieure</a:t>
              </a:r>
            </a:p>
          </p:txBody>
        </p:sp>
        <p:sp>
          <p:nvSpPr>
            <p:cNvPr id="93209" name="Line 23"/>
            <p:cNvSpPr>
              <a:spLocks noChangeShapeType="1"/>
            </p:cNvSpPr>
            <p:nvPr/>
          </p:nvSpPr>
          <p:spPr bwMode="auto">
            <a:xfrm>
              <a:off x="340" y="3974"/>
              <a:ext cx="227" cy="0"/>
            </a:xfrm>
            <a:prstGeom prst="line">
              <a:avLst/>
            </a:prstGeom>
            <a:noFill/>
            <a:ln w="28575">
              <a:solidFill>
                <a:srgbClr val="9900CC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210" name="Line 24"/>
            <p:cNvSpPr>
              <a:spLocks noChangeShapeType="1"/>
            </p:cNvSpPr>
            <p:nvPr/>
          </p:nvSpPr>
          <p:spPr bwMode="auto">
            <a:xfrm>
              <a:off x="341" y="4147"/>
              <a:ext cx="227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i="1"/>
              <a:t>E(k)</a:t>
            </a:r>
            <a:r>
              <a:rPr lang="fr-FR"/>
              <a:t> au voisinage d’un extremum</a:t>
            </a:r>
          </a:p>
        </p:txBody>
      </p:sp>
      <p:sp>
        <p:nvSpPr>
          <p:cNvPr id="9421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 eaLnBrk="1" hangingPunct="1"/>
            <a:r>
              <a:rPr lang="fr-FR"/>
              <a:t>Étude de la fonction:               ?</a:t>
            </a:r>
          </a:p>
          <a:p>
            <a:pPr lvl="1" eaLnBrk="1" hangingPunct="1"/>
            <a:endParaRPr lang="fr-FR"/>
          </a:p>
          <a:p>
            <a:pPr lvl="1" eaLnBrk="1" hangingPunct="1"/>
            <a:r>
              <a:rPr lang="fr-FR"/>
              <a:t>On n’a pas de relation directe entre E et k!</a:t>
            </a:r>
          </a:p>
        </p:txBody>
      </p:sp>
      <p:sp>
        <p:nvSpPr>
          <p:cNvPr id="9421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73D74A9-D357-4891-ADE4-99B50F8FA697}" type="slidenum">
              <a:rPr lang="fr-FR" altLang="en-US"/>
              <a:pPr/>
              <a:t>124</a:t>
            </a:fld>
            <a:endParaRPr lang="fr-FR" altLang="en-US"/>
          </a:p>
        </p:txBody>
      </p:sp>
      <p:graphicFrame>
        <p:nvGraphicFramePr>
          <p:cNvPr id="9421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7809160"/>
              </p:ext>
            </p:extLst>
          </p:nvPr>
        </p:nvGraphicFramePr>
        <p:xfrm>
          <a:off x="3546475" y="1340768"/>
          <a:ext cx="1025525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90" name="Equation" r:id="rId4" imgW="482400" imgH="507960" progId="Equation.3">
                  <p:embed/>
                </p:oleObj>
              </mc:Choice>
              <mc:Fallback>
                <p:oleObj name="Equation" r:id="rId4" imgW="482400" imgH="50796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6475" y="1340768"/>
                        <a:ext cx="1025525" cy="1079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11" name="Object 5"/>
          <p:cNvGraphicFramePr>
            <a:graphicFrameLocks noChangeAspect="1"/>
          </p:cNvGraphicFramePr>
          <p:nvPr/>
        </p:nvGraphicFramePr>
        <p:xfrm>
          <a:off x="1258888" y="3357563"/>
          <a:ext cx="2016125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91" name="Equation" r:id="rId6" imgW="952200" imgH="419040" progId="Equation.3">
                  <p:embed/>
                </p:oleObj>
              </mc:Choice>
              <mc:Fallback>
                <p:oleObj name="Equation" r:id="rId6" imgW="952200" imgH="4190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3357563"/>
                        <a:ext cx="2016125" cy="885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218" name="Oval 6"/>
          <p:cNvSpPr>
            <a:spLocks noChangeArrowheads="1"/>
          </p:cNvSpPr>
          <p:nvPr/>
        </p:nvSpPr>
        <p:spPr bwMode="auto">
          <a:xfrm>
            <a:off x="2022475" y="3284538"/>
            <a:ext cx="504825" cy="1081087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67271" name="Text Box 7"/>
          <p:cNvSpPr txBox="1">
            <a:spLocks noChangeArrowheads="1"/>
          </p:cNvSpPr>
          <p:nvPr/>
        </p:nvSpPr>
        <p:spPr bwMode="auto">
          <a:xfrm>
            <a:off x="2051050" y="4357688"/>
            <a:ext cx="641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OK !</a:t>
            </a:r>
          </a:p>
        </p:txBody>
      </p:sp>
      <p:sp>
        <p:nvSpPr>
          <p:cNvPr id="94220" name="Oval 8"/>
          <p:cNvSpPr>
            <a:spLocks noChangeArrowheads="1"/>
          </p:cNvSpPr>
          <p:nvPr/>
        </p:nvSpPr>
        <p:spPr bwMode="auto">
          <a:xfrm>
            <a:off x="2482850" y="3284538"/>
            <a:ext cx="504825" cy="1081087"/>
          </a:xfrm>
          <a:prstGeom prst="ellipse">
            <a:avLst/>
          </a:prstGeom>
          <a:noFill/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67273" name="Text Box 9"/>
          <p:cNvSpPr txBox="1">
            <a:spLocks noChangeArrowheads="1"/>
          </p:cNvSpPr>
          <p:nvPr/>
        </p:nvSpPr>
        <p:spPr bwMode="auto">
          <a:xfrm>
            <a:off x="3059113" y="3644900"/>
            <a:ext cx="1492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i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???       </a:t>
            </a:r>
            <a:r>
              <a:rPr lang="fr-FR"/>
              <a:t>mais</a:t>
            </a:r>
          </a:p>
        </p:txBody>
      </p:sp>
      <p:graphicFrame>
        <p:nvGraphicFramePr>
          <p:cNvPr id="94212" name="Object 10"/>
          <p:cNvGraphicFramePr>
            <a:graphicFrameLocks noChangeAspect="1"/>
          </p:cNvGraphicFramePr>
          <p:nvPr/>
        </p:nvGraphicFramePr>
        <p:xfrm>
          <a:off x="4772025" y="3429000"/>
          <a:ext cx="3544888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92" name="Equation" r:id="rId8" imgW="1650960" imgH="419040" progId="Equation.3">
                  <p:embed/>
                </p:oleObj>
              </mc:Choice>
              <mc:Fallback>
                <p:oleObj name="Equation" r:id="rId8" imgW="1650960" imgH="41904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2025" y="3429000"/>
                        <a:ext cx="3544888" cy="898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folHlink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13" name="Object 11"/>
          <p:cNvGraphicFramePr>
            <a:graphicFrameLocks noChangeAspect="1"/>
          </p:cNvGraphicFramePr>
          <p:nvPr/>
        </p:nvGraphicFramePr>
        <p:xfrm>
          <a:off x="1476375" y="4365625"/>
          <a:ext cx="6407150" cy="1335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93" name="Equation" r:id="rId10" imgW="2984400" imgH="622080" progId="Equation.3">
                  <p:embed/>
                </p:oleObj>
              </mc:Choice>
              <mc:Fallback>
                <p:oleObj name="Equation" r:id="rId10" imgW="2984400" imgH="62208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4365625"/>
                        <a:ext cx="6407150" cy="1335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folHlink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222" name="AutoShape 12"/>
          <p:cNvSpPr>
            <a:spLocks noChangeArrowheads="1"/>
          </p:cNvSpPr>
          <p:nvPr/>
        </p:nvSpPr>
        <p:spPr bwMode="auto">
          <a:xfrm>
            <a:off x="217488" y="6076950"/>
            <a:ext cx="898525" cy="231775"/>
          </a:xfrm>
          <a:prstGeom prst="rightArrow">
            <a:avLst>
              <a:gd name="adj1" fmla="val 50000"/>
              <a:gd name="adj2" fmla="val 9691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67277" name="Text Box 13"/>
          <p:cNvSpPr txBox="1">
            <a:spLocks noChangeArrowheads="1"/>
          </p:cNvSpPr>
          <p:nvPr/>
        </p:nvSpPr>
        <p:spPr bwMode="auto">
          <a:xfrm>
            <a:off x="1166813" y="5969000"/>
            <a:ext cx="6572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i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On montre (voir TD!) qu’en centre de zone et en bord de zone, </a:t>
            </a:r>
          </a:p>
        </p:txBody>
      </p:sp>
      <p:graphicFrame>
        <p:nvGraphicFramePr>
          <p:cNvPr id="94214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5839361"/>
              </p:ext>
            </p:extLst>
          </p:nvPr>
        </p:nvGraphicFramePr>
        <p:xfrm>
          <a:off x="7756525" y="5800725"/>
          <a:ext cx="1136650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94" name="Equation" r:id="rId12" imgW="723600" imgH="507960" progId="Equation.3">
                  <p:embed/>
                </p:oleObj>
              </mc:Choice>
              <mc:Fallback>
                <p:oleObj name="Equation" r:id="rId12" imgW="723600" imgH="50796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56525" y="5800725"/>
                        <a:ext cx="1136650" cy="7969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000099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224" name="Oval 15"/>
          <p:cNvSpPr>
            <a:spLocks noChangeArrowheads="1"/>
          </p:cNvSpPr>
          <p:nvPr/>
        </p:nvSpPr>
        <p:spPr bwMode="auto">
          <a:xfrm>
            <a:off x="4356100" y="4724400"/>
            <a:ext cx="504825" cy="1081088"/>
          </a:xfrm>
          <a:prstGeom prst="ellipse">
            <a:avLst/>
          </a:prstGeom>
          <a:noFill/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Masse effective de densité d’états</a:t>
            </a:r>
          </a:p>
        </p:txBody>
      </p:sp>
      <p:sp>
        <p:nvSpPr>
          <p:cNvPr id="952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 eaLnBrk="1" hangingPunct="1"/>
            <a:r>
              <a:rPr lang="fr-FR"/>
              <a:t>Au voisinage d’un extremum: (DL à l’ordre 2)</a:t>
            </a:r>
          </a:p>
        </p:txBody>
      </p:sp>
      <p:sp>
        <p:nvSpPr>
          <p:cNvPr id="9523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C192C05-73D2-4A05-88D6-3FA4ED202E90}" type="slidenum">
              <a:rPr lang="fr-FR" altLang="en-US"/>
              <a:pPr/>
              <a:t>125</a:t>
            </a:fld>
            <a:endParaRPr lang="fr-FR" altLang="en-US"/>
          </a:p>
        </p:txBody>
      </p:sp>
      <p:pic>
        <p:nvPicPr>
          <p:cNvPr id="9523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2375" y="2276475"/>
            <a:ext cx="273367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5240" name="Group 10"/>
          <p:cNvGrpSpPr>
            <a:grpSpLocks/>
          </p:cNvGrpSpPr>
          <p:nvPr/>
        </p:nvGrpSpPr>
        <p:grpSpPr bwMode="auto">
          <a:xfrm>
            <a:off x="107950" y="2349500"/>
            <a:ext cx="5041900" cy="1295400"/>
            <a:chOff x="1247" y="1480"/>
            <a:chExt cx="3176" cy="816"/>
          </a:xfrm>
        </p:grpSpPr>
        <p:graphicFrame>
          <p:nvGraphicFramePr>
            <p:cNvPr id="95235" name="Object 4"/>
            <p:cNvGraphicFramePr>
              <a:graphicFrameLocks noChangeAspect="1"/>
            </p:cNvGraphicFramePr>
            <p:nvPr/>
          </p:nvGraphicFramePr>
          <p:xfrm>
            <a:off x="1247" y="1480"/>
            <a:ext cx="3176" cy="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0114" name="Equation" r:id="rId5" imgW="2781000" imgH="482400" progId="Equation.3">
                    <p:embed/>
                  </p:oleObj>
                </mc:Choice>
                <mc:Fallback>
                  <p:oleObj name="Equation" r:id="rId5" imgW="2781000" imgH="48240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7" y="1480"/>
                          <a:ext cx="3176" cy="5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5243" name="AutoShape 5"/>
            <p:cNvSpPr>
              <a:spLocks/>
            </p:cNvSpPr>
            <p:nvPr/>
          </p:nvSpPr>
          <p:spPr bwMode="auto">
            <a:xfrm rot="-5400000">
              <a:off x="2290" y="1843"/>
              <a:ext cx="91" cy="453"/>
            </a:xfrm>
            <a:prstGeom prst="leftBrace">
              <a:avLst>
                <a:gd name="adj1" fmla="val 41484"/>
                <a:gd name="adj2" fmla="val 50000"/>
              </a:avLst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5244" name="Text Box 6"/>
            <p:cNvSpPr txBox="1">
              <a:spLocks noChangeArrowheads="1"/>
            </p:cNvSpPr>
            <p:nvPr/>
          </p:nvSpPr>
          <p:spPr bwMode="auto">
            <a:xfrm>
              <a:off x="2154" y="2065"/>
              <a:ext cx="2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rgbClr val="000099"/>
                  </a:solidFill>
                </a:rPr>
                <a:t>=0</a:t>
              </a:r>
            </a:p>
          </p:txBody>
        </p:sp>
      </p:grpSp>
      <p:graphicFrame>
        <p:nvGraphicFramePr>
          <p:cNvPr id="95234" name="Object 7"/>
          <p:cNvGraphicFramePr>
            <a:graphicFrameLocks noChangeAspect="1"/>
          </p:cNvGraphicFramePr>
          <p:nvPr/>
        </p:nvGraphicFramePr>
        <p:xfrm>
          <a:off x="107950" y="3589338"/>
          <a:ext cx="6653213" cy="919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15" name="Equation" r:id="rId7" imgW="3670200" imgH="507960" progId="Equation.3">
                  <p:embed/>
                </p:oleObj>
              </mc:Choice>
              <mc:Fallback>
                <p:oleObj name="Equation" r:id="rId7" imgW="3670200" imgH="50796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3589338"/>
                        <a:ext cx="6653213" cy="9191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8296" name="Text Box 8"/>
          <p:cNvSpPr txBox="1">
            <a:spLocks noChangeArrowheads="1"/>
          </p:cNvSpPr>
          <p:nvPr/>
        </p:nvSpPr>
        <p:spPr bwMode="auto">
          <a:xfrm>
            <a:off x="231775" y="5105400"/>
            <a:ext cx="48450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fr-FR" i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Dans un certain intervalle autour des extrema de bandes, on a le droit de confondre la vraie courbe par une parabole: c’est l’approximation de la masse effective</a:t>
            </a:r>
          </a:p>
        </p:txBody>
      </p:sp>
      <p:pic>
        <p:nvPicPr>
          <p:cNvPr id="95242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64163" y="4508500"/>
            <a:ext cx="2865437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Masse effective de densité d’états</a:t>
            </a:r>
          </a:p>
        </p:txBody>
      </p:sp>
      <p:sp>
        <p:nvSpPr>
          <p:cNvPr id="9626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 eaLnBrk="1" hangingPunct="1"/>
            <a:r>
              <a:rPr lang="fr-FR"/>
              <a:t>La masse effective est un paramètre qui relie les résultats de la mécanique quantique aux équations de la mécanique classique (Newton).</a:t>
            </a:r>
          </a:p>
          <a:p>
            <a:pPr lvl="1" eaLnBrk="1" hangingPunct="1"/>
            <a:endParaRPr lang="fr-FR"/>
          </a:p>
          <a:p>
            <a:pPr lvl="1" eaLnBrk="1" hangingPunct="1"/>
            <a:r>
              <a:rPr lang="fr-FR"/>
              <a:t>Le fait que la particule se déplace dans un potentiel périodique modifie son inertie </a:t>
            </a:r>
            <a:r>
              <a:rPr lang="fr-FR">
                <a:sym typeface="Wingdings" pitchFamily="2" charset="2"/>
              </a:rPr>
              <a:t> masse effective:</a:t>
            </a:r>
            <a:endParaRPr lang="fr-FR"/>
          </a:p>
        </p:txBody>
      </p:sp>
      <p:sp>
        <p:nvSpPr>
          <p:cNvPr id="9625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8282EE7-EC3B-47B2-AD76-88DEDD0E1BB8}" type="slidenum">
              <a:rPr lang="fr-FR" altLang="en-US"/>
              <a:pPr/>
              <a:t>126</a:t>
            </a:fld>
            <a:endParaRPr lang="fr-FR" altLang="en-US"/>
          </a:p>
        </p:txBody>
      </p:sp>
      <p:graphicFrame>
        <p:nvGraphicFramePr>
          <p:cNvPr id="9625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4655382"/>
              </p:ext>
            </p:extLst>
          </p:nvPr>
        </p:nvGraphicFramePr>
        <p:xfrm>
          <a:off x="1835696" y="4509120"/>
          <a:ext cx="563245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38" name="Equation" r:id="rId4" imgW="2514600" imgH="507960" progId="Equation.3">
                  <p:embed/>
                </p:oleObj>
              </mc:Choice>
              <mc:Fallback>
                <p:oleObj name="Equation" r:id="rId4" imgW="2514600" imgH="50796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696" y="4509120"/>
                        <a:ext cx="5632450" cy="1143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9900CC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Signe de la masse effective</a:t>
            </a:r>
          </a:p>
        </p:txBody>
      </p:sp>
      <p:sp>
        <p:nvSpPr>
          <p:cNvPr id="270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19263"/>
            <a:ext cx="8229600" cy="2070100"/>
          </a:xfrm>
        </p:spPr>
        <p:txBody>
          <a:bodyPr/>
          <a:lstStyle/>
          <a:p>
            <a:pPr lvl="1" eaLnBrk="1" hangingPunct="1">
              <a:defRPr/>
            </a:pPr>
            <a:r>
              <a:rPr lang="fr-FR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Bas de bande:</a:t>
            </a:r>
          </a:p>
          <a:p>
            <a:pPr eaLnBrk="1" hangingPunct="1">
              <a:defRPr/>
            </a:pPr>
            <a:endParaRPr lang="fr-FR" i="1" u="sng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endParaRPr lang="fr-FR"/>
          </a:p>
          <a:p>
            <a:pPr lvl="2" eaLnBrk="1" hangingPunct="1">
              <a:defRPr/>
            </a:pPr>
            <a:r>
              <a:rPr lang="fr-FR" i="1"/>
              <a:t>E</a:t>
            </a:r>
            <a:r>
              <a:rPr lang="fr-FR" i="1" baseline="-25000"/>
              <a:t>k</a:t>
            </a:r>
            <a:r>
              <a:rPr lang="fr-FR" i="1"/>
              <a:t> &gt;E</a:t>
            </a:r>
            <a:r>
              <a:rPr lang="fr-FR" i="1" baseline="-25000"/>
              <a:t>(0)</a:t>
            </a:r>
            <a:r>
              <a:rPr lang="fr-FR" i="1"/>
              <a:t>=E</a:t>
            </a:r>
            <a:r>
              <a:rPr lang="fr-FR" i="1" baseline="-25000"/>
              <a:t>minimum</a:t>
            </a:r>
          </a:p>
        </p:txBody>
      </p:sp>
      <p:sp>
        <p:nvSpPr>
          <p:cNvPr id="9728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5870380-B843-4F6D-B3E7-F1B6FCFC2BCB}" type="slidenum">
              <a:rPr lang="fr-FR" altLang="en-US"/>
              <a:pPr/>
              <a:t>127</a:t>
            </a:fld>
            <a:endParaRPr lang="fr-FR" altLang="en-US"/>
          </a:p>
        </p:txBody>
      </p:sp>
      <p:pic>
        <p:nvPicPr>
          <p:cNvPr id="9728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3288" y="1773238"/>
            <a:ext cx="3171825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728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1096302"/>
              </p:ext>
            </p:extLst>
          </p:nvPr>
        </p:nvGraphicFramePr>
        <p:xfrm>
          <a:off x="1434306" y="2189163"/>
          <a:ext cx="2025650" cy="827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62" name="Equation" r:id="rId5" imgW="1117440" imgH="457200" progId="Equation.3">
                  <p:embed/>
                </p:oleObj>
              </mc:Choice>
              <mc:Fallback>
                <p:oleObj name="Equation" r:id="rId5" imgW="1117440" imgH="457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4306" y="2189163"/>
                        <a:ext cx="2025650" cy="8270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288" name="Line 7"/>
          <p:cNvSpPr>
            <a:spLocks noChangeShapeType="1"/>
          </p:cNvSpPr>
          <p:nvPr/>
        </p:nvSpPr>
        <p:spPr bwMode="auto">
          <a:xfrm flipV="1">
            <a:off x="6516688" y="3240088"/>
            <a:ext cx="0" cy="7207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70344" name="Text Box 8"/>
          <p:cNvSpPr txBox="1">
            <a:spLocks noChangeArrowheads="1"/>
          </p:cNvSpPr>
          <p:nvPr/>
        </p:nvSpPr>
        <p:spPr bwMode="auto">
          <a:xfrm>
            <a:off x="395288" y="4149725"/>
            <a:ext cx="7159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i="1" u="sng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1° Règle</a:t>
            </a:r>
            <a:r>
              <a:rPr lang="fr-FR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la masse efficace en bas de bande est un coefficient positif</a:t>
            </a:r>
          </a:p>
        </p:txBody>
      </p:sp>
      <p:sp>
        <p:nvSpPr>
          <p:cNvPr id="270345" name="Rectangle 9"/>
          <p:cNvSpPr>
            <a:spLocks noChangeArrowheads="1"/>
          </p:cNvSpPr>
          <p:nvPr/>
        </p:nvSpPr>
        <p:spPr bwMode="auto">
          <a:xfrm>
            <a:off x="250825" y="4598988"/>
            <a:ext cx="8229600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/>
            </a:pPr>
            <a:r>
              <a:rPr lang="fr-FR" sz="2600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Sommet  de bande: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/>
            </a:pPr>
            <a:endParaRPr lang="fr-FR" sz="3000" i="1" u="sng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/>
            </a:pPr>
            <a:endParaRPr lang="fr-FR" sz="3000"/>
          </a:p>
        </p:txBody>
      </p:sp>
      <p:pic>
        <p:nvPicPr>
          <p:cNvPr id="97291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75213" y="4508500"/>
            <a:ext cx="2865437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0347" name="Text Box 11"/>
          <p:cNvSpPr txBox="1">
            <a:spLocks noChangeArrowheads="1"/>
          </p:cNvSpPr>
          <p:nvPr/>
        </p:nvSpPr>
        <p:spPr bwMode="auto">
          <a:xfrm>
            <a:off x="250825" y="6021388"/>
            <a:ext cx="43926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fr-FR" i="1" u="sng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2° Règle</a:t>
            </a:r>
            <a:r>
              <a:rPr lang="fr-FR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la masse efficace en sommet de bande est un coefficient négatif</a:t>
            </a:r>
          </a:p>
        </p:txBody>
      </p:sp>
      <p:graphicFrame>
        <p:nvGraphicFramePr>
          <p:cNvPr id="97283" name="Object 12"/>
          <p:cNvGraphicFramePr>
            <a:graphicFrameLocks noChangeAspect="1"/>
          </p:cNvGraphicFramePr>
          <p:nvPr/>
        </p:nvGraphicFramePr>
        <p:xfrm>
          <a:off x="1212850" y="5157788"/>
          <a:ext cx="2117725" cy="827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63" name="Equation" r:id="rId8" imgW="1168200" imgH="457200" progId="Equation.3">
                  <p:embed/>
                </p:oleObj>
              </mc:Choice>
              <mc:Fallback>
                <p:oleObj name="Equation" r:id="rId8" imgW="1168200" imgH="4572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2850" y="5157788"/>
                        <a:ext cx="2117725" cy="8270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Densité d’états (approx. m*)</a:t>
            </a:r>
          </a:p>
        </p:txBody>
      </p:sp>
      <p:sp>
        <p:nvSpPr>
          <p:cNvPr id="27648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/>
              <a:t>le courant </a:t>
            </a:r>
            <a:r>
              <a:rPr lang="fr-FR">
                <a:sym typeface="Wingdings" pitchFamily="2" charset="2"/>
              </a:rPr>
              <a:t>déplacement de charges</a:t>
            </a:r>
          </a:p>
          <a:p>
            <a:pPr eaLnBrk="1" hangingPunct="1"/>
            <a:r>
              <a:rPr lang="fr-FR">
                <a:sym typeface="Wingdings" pitchFamily="2" charset="2"/>
              </a:rPr>
              <a:t>Nécessité de dénombrer le nombre de charge dans les bandes (conduction ou valence)</a:t>
            </a:r>
          </a:p>
          <a:p>
            <a:pPr eaLnBrk="1" hangingPunct="1"/>
            <a:r>
              <a:rPr lang="fr-FR">
                <a:sym typeface="Wingdings" pitchFamily="2" charset="2"/>
              </a:rPr>
              <a:t>Ce nombre est fonction du nombre d’états énergétiques ou états quantiques disponibles</a:t>
            </a:r>
          </a:p>
          <a:p>
            <a:pPr eaLnBrk="1" hangingPunct="1"/>
            <a:r>
              <a:rPr lang="fr-FR">
                <a:sym typeface="Wingdings" pitchFamily="2" charset="2"/>
              </a:rPr>
              <a:t>Attention: le principe d’exclusion de Pauli</a:t>
            </a:r>
            <a:endParaRPr lang="fr-FR"/>
          </a:p>
        </p:txBody>
      </p:sp>
      <p:sp>
        <p:nvSpPr>
          <p:cNvPr id="27648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1445C60-5FA9-42C2-AE98-556D7FBE5A23}" type="slidenum">
              <a:rPr lang="fr-FR" altLang="en-US"/>
              <a:pPr/>
              <a:t>128</a:t>
            </a:fld>
            <a:endParaRPr lang="fr-FR" altLang="en-US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Densité d’états (approx. m*)</a:t>
            </a:r>
          </a:p>
        </p:txBody>
      </p:sp>
      <p:sp>
        <p:nvSpPr>
          <p:cNvPr id="9830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2875"/>
            <a:ext cx="8229600" cy="4411663"/>
          </a:xfrm>
        </p:spPr>
        <p:txBody>
          <a:bodyPr/>
          <a:lstStyle/>
          <a:p>
            <a:pPr eaLnBrk="1" hangingPunct="1"/>
            <a:r>
              <a:rPr lang="fr-FR"/>
              <a:t>Avant de poursuivre:</a:t>
            </a:r>
          </a:p>
          <a:p>
            <a:pPr lvl="1" eaLnBrk="1" hangingPunct="1"/>
            <a:r>
              <a:rPr lang="fr-FR"/>
              <a:t>Introduction de la notion de spin de l’électron:</a:t>
            </a:r>
          </a:p>
        </p:txBody>
      </p:sp>
      <p:sp>
        <p:nvSpPr>
          <p:cNvPr id="9830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5A28E7C-0905-4E15-AAF4-D75D5E423A78}" type="slidenum">
              <a:rPr lang="fr-FR" altLang="en-US"/>
              <a:pPr/>
              <a:t>129</a:t>
            </a:fld>
            <a:endParaRPr lang="fr-FR" altLang="en-US"/>
          </a:p>
        </p:txBody>
      </p:sp>
      <p:pic>
        <p:nvPicPr>
          <p:cNvPr id="98310" name="Picture 6" descr="Cordonnees_spheriqu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2852738"/>
            <a:ext cx="2162175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8306" name="Object 10"/>
          <p:cNvGraphicFramePr>
            <a:graphicFrameLocks noChangeAspect="1"/>
          </p:cNvGraphicFramePr>
          <p:nvPr/>
        </p:nvGraphicFramePr>
        <p:xfrm>
          <a:off x="2987675" y="2565400"/>
          <a:ext cx="3860800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86" name="Equation" r:id="rId5" imgW="1701720" imgH="203040" progId="Equation.3">
                  <p:embed/>
                </p:oleObj>
              </mc:Choice>
              <mc:Fallback>
                <p:oleObj name="Equation" r:id="rId5" imgW="1701720" imgH="20304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2565400"/>
                        <a:ext cx="3860800" cy="46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8311" name="Picture 12" descr="Spin_up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97813" y="2090738"/>
            <a:ext cx="11557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4445" name="Rectangle 13"/>
          <p:cNvSpPr>
            <a:spLocks noChangeArrowheads="1"/>
          </p:cNvSpPr>
          <p:nvPr/>
        </p:nvSpPr>
        <p:spPr bwMode="auto">
          <a:xfrm>
            <a:off x="1187450" y="3068638"/>
            <a:ext cx="7705725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143000" lvl="2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/>
            </a:pPr>
            <a:r>
              <a:rPr lang="fr-FR" sz="2300" dirty="0"/>
              <a:t>En plus des trois nombres quantiques (principal, azimutal et magnétique), l’électron possède une propriété supplémentaire qui se traduit par un moment angulaire intrinsèque quantifié (</a:t>
            </a:r>
            <a:r>
              <a:rPr lang="en-US" sz="2300" dirty="0">
                <a:cs typeface="Arial" charset="0"/>
              </a:rPr>
              <a:t>± ½ ) </a:t>
            </a:r>
            <a:r>
              <a:rPr lang="fr-FR" sz="2300" dirty="0"/>
              <a:t>auquel on attribue un </a:t>
            </a:r>
            <a:r>
              <a:rPr lang="fr-FR" sz="23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quatrième</a:t>
            </a:r>
            <a:r>
              <a:rPr lang="fr-FR" sz="2300" dirty="0"/>
              <a:t> nb quantique de spin, </a:t>
            </a:r>
            <a:r>
              <a:rPr lang="fr-FR" sz="23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</a:t>
            </a:r>
            <a:r>
              <a:rPr lang="fr-FR" sz="2300" dirty="0"/>
              <a:t> , indépendant des 3 autres.</a:t>
            </a:r>
          </a:p>
          <a:p>
            <a:pPr marL="1143000" lvl="2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/>
            </a:pPr>
            <a:r>
              <a:rPr lang="fr-FR" sz="23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Principe d’exclusion de Pauli</a:t>
            </a:r>
            <a:r>
              <a:rPr lang="fr-FR" sz="2300" dirty="0"/>
              <a:t> (dans les solides): </a:t>
            </a:r>
            <a:r>
              <a:rPr lang="fr-FR" sz="2300" dirty="0">
                <a:solidFill>
                  <a:srgbClr val="FF0000"/>
                </a:solidFill>
              </a:rPr>
              <a:t>on ne peut trouver deux électrons dans le solide ayant le même état d’énergie </a:t>
            </a:r>
            <a:r>
              <a:rPr lang="fr-FR" sz="2300">
                <a:solidFill>
                  <a:srgbClr val="FF0000"/>
                </a:solidFill>
              </a:rPr>
              <a:t>( mêmes </a:t>
            </a:r>
            <a:r>
              <a:rPr lang="fr-FR" sz="2300" dirty="0">
                <a:solidFill>
                  <a:srgbClr val="FF0000"/>
                </a:solidFill>
              </a:rPr>
              <a:t>nombres quantiques).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E4A644C-844C-46CD-B2E4-4BA340C26BCF}" type="slidenum">
              <a:rPr lang="fr-FR" altLang="en-US"/>
              <a:pPr/>
              <a:t>13</a:t>
            </a:fld>
            <a:endParaRPr lang="fr-FR" altLang="en-US"/>
          </a:p>
        </p:txBody>
      </p:sp>
      <p:grpSp>
        <p:nvGrpSpPr>
          <p:cNvPr id="214019" name="Group 13"/>
          <p:cNvGrpSpPr>
            <a:grpSpLocks/>
          </p:cNvGrpSpPr>
          <p:nvPr/>
        </p:nvGrpSpPr>
        <p:grpSpPr bwMode="auto">
          <a:xfrm>
            <a:off x="3851275" y="1989138"/>
            <a:ext cx="4681538" cy="4248150"/>
            <a:chOff x="1156" y="709"/>
            <a:chExt cx="2949" cy="2676"/>
          </a:xfrm>
        </p:grpSpPr>
        <p:pic>
          <p:nvPicPr>
            <p:cNvPr id="214022" name="Picture 12"/>
            <p:cNvPicPr>
              <a:picLocks noChangeAspect="1" noChangeArrowheads="1"/>
            </p:cNvPicPr>
            <p:nvPr/>
          </p:nvPicPr>
          <p:blipFill>
            <a:blip r:embed="rId3" cstate="print"/>
            <a:srcRect l="35970" t="35243" r="21208" b="13585"/>
            <a:stretch>
              <a:fillRect/>
            </a:stretch>
          </p:blipFill>
          <p:spPr bwMode="auto">
            <a:xfrm>
              <a:off x="1383" y="890"/>
              <a:ext cx="2631" cy="2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4023" name="Rectangle 6"/>
            <p:cNvSpPr>
              <a:spLocks noChangeArrowheads="1"/>
            </p:cNvSpPr>
            <p:nvPr/>
          </p:nvSpPr>
          <p:spPr bwMode="auto">
            <a:xfrm>
              <a:off x="2018" y="2478"/>
              <a:ext cx="2087" cy="86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4024" name="Rectangle 7"/>
            <p:cNvSpPr>
              <a:spLocks noChangeArrowheads="1"/>
            </p:cNvSpPr>
            <p:nvPr/>
          </p:nvSpPr>
          <p:spPr bwMode="auto">
            <a:xfrm>
              <a:off x="1791" y="2750"/>
              <a:ext cx="318" cy="63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4025" name="Rectangle 8"/>
            <p:cNvSpPr>
              <a:spLocks noChangeArrowheads="1"/>
            </p:cNvSpPr>
            <p:nvPr/>
          </p:nvSpPr>
          <p:spPr bwMode="auto">
            <a:xfrm>
              <a:off x="1156" y="709"/>
              <a:ext cx="590" cy="40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4522" name="Text Box 10"/>
            <p:cNvSpPr txBox="1">
              <a:spLocks noChangeArrowheads="1"/>
            </p:cNvSpPr>
            <p:nvPr/>
          </p:nvSpPr>
          <p:spPr bwMode="auto">
            <a:xfrm>
              <a:off x="2232" y="2399"/>
              <a:ext cx="172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/>
                <a:t>Configuration du Cu</a:t>
              </a:r>
            </a:p>
            <a:p>
              <a:pPr algn="ctr">
                <a:defRPr/>
              </a:pPr>
              <a:r>
                <a:rPr lang="fr-FR">
                  <a:sym typeface="Wingdings" pitchFamily="2" charset="2"/>
                </a:rPr>
                <a:t>(1s</a:t>
              </a:r>
              <a:r>
                <a:rPr lang="fr-FR" baseline="30000">
                  <a:sym typeface="Wingdings" pitchFamily="2" charset="2"/>
                </a:rPr>
                <a:t>2</a:t>
              </a:r>
              <a:r>
                <a:rPr lang="fr-FR">
                  <a:sym typeface="Wingdings" pitchFamily="2" charset="2"/>
                </a:rPr>
                <a:t>2s</a:t>
              </a:r>
              <a:r>
                <a:rPr lang="fr-FR" baseline="30000">
                  <a:sym typeface="Wingdings" pitchFamily="2" charset="2"/>
                </a:rPr>
                <a:t>2</a:t>
              </a:r>
              <a:r>
                <a:rPr lang="fr-FR">
                  <a:sym typeface="Wingdings" pitchFamily="2" charset="2"/>
                </a:rPr>
                <a:t>2p</a:t>
              </a:r>
              <a:r>
                <a:rPr lang="fr-FR" baseline="30000">
                  <a:sym typeface="Wingdings" pitchFamily="2" charset="2"/>
                </a:rPr>
                <a:t>6</a:t>
              </a:r>
              <a:r>
                <a:rPr lang="fr-FR">
                  <a:sym typeface="Wingdings" pitchFamily="2" charset="2"/>
                </a:rPr>
                <a:t>3s</a:t>
              </a:r>
              <a:r>
                <a:rPr lang="fr-FR" baseline="30000">
                  <a:sym typeface="Wingdings" pitchFamily="2" charset="2"/>
                </a:rPr>
                <a:t>2</a:t>
              </a:r>
              <a:r>
                <a:rPr lang="fr-FR">
                  <a:sym typeface="Wingdings" pitchFamily="2" charset="2"/>
                </a:rPr>
                <a:t>3p</a:t>
              </a:r>
              <a:r>
                <a:rPr lang="fr-FR" baseline="30000">
                  <a:sym typeface="Wingdings" pitchFamily="2" charset="2"/>
                </a:rPr>
                <a:t>6</a:t>
              </a:r>
              <a:r>
                <a:rPr lang="fr-FR">
                  <a:sym typeface="Wingdings" pitchFamily="2" charset="2"/>
                </a:rPr>
                <a:t>3d</a:t>
              </a:r>
              <a:r>
                <a:rPr lang="fr-FR" baseline="30000">
                  <a:sym typeface="Wingdings" pitchFamily="2" charset="2"/>
                </a:rPr>
                <a:t>10</a:t>
              </a:r>
              <a:r>
                <a:rPr lang="fr-FR">
                  <a:sym typeface="Wingdings" pitchFamily="2" charset="2"/>
                </a:rPr>
                <a:t>4s</a:t>
              </a:r>
              <a:r>
                <a:rPr lang="fr-FR" i="1" baseline="300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sym typeface="Wingdings" pitchFamily="2" charset="2"/>
                </a:rPr>
                <a:t>1</a:t>
              </a:r>
              <a:r>
                <a:rPr lang="fr-FR">
                  <a:sym typeface="Wingdings" pitchFamily="2" charset="2"/>
                </a:rPr>
                <a:t>)</a:t>
              </a:r>
              <a:endParaRPr lang="fr-FR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itchFamily="2" charset="2"/>
              </a:endParaRPr>
            </a:p>
          </p:txBody>
        </p:sp>
      </p:grpSp>
      <p:pic>
        <p:nvPicPr>
          <p:cNvPr id="214020" name="Picture 14" descr="C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1773238"/>
            <a:ext cx="230505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4"/>
          <p:cNvSpPr txBox="1">
            <a:spLocks noChangeArrowheads="1"/>
          </p:cNvSpPr>
          <p:nvPr/>
        </p:nvSpPr>
        <p:spPr>
          <a:xfrm>
            <a:off x="609600" y="685800"/>
            <a:ext cx="8229600" cy="9906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 dirty="0"/>
              <a:t>La liaison métallique : le cuivre 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Densité d’états (approx. m*)</a:t>
            </a:r>
          </a:p>
        </p:txBody>
      </p:sp>
      <p:sp>
        <p:nvSpPr>
          <p:cNvPr id="993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19263"/>
            <a:ext cx="8229600" cy="701675"/>
          </a:xfrm>
        </p:spPr>
        <p:txBody>
          <a:bodyPr/>
          <a:lstStyle/>
          <a:p>
            <a:pPr eaLnBrk="1" hangingPunct="1"/>
            <a:r>
              <a:rPr lang="fr-FR"/>
              <a:t>Cristal unidimensionnel de longueur L:</a:t>
            </a:r>
          </a:p>
        </p:txBody>
      </p:sp>
      <p:sp>
        <p:nvSpPr>
          <p:cNvPr id="9933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FFDDB42-707D-421B-A7BC-E7BA23A53A3B}" type="slidenum">
              <a:rPr lang="fr-FR" altLang="en-US"/>
              <a:pPr/>
              <a:t>130</a:t>
            </a:fld>
            <a:endParaRPr lang="fr-FR" altLang="en-US"/>
          </a:p>
        </p:txBody>
      </p:sp>
      <p:pic>
        <p:nvPicPr>
          <p:cNvPr id="99336" name="Picture 4"/>
          <p:cNvPicPr>
            <a:picLocks noChangeAspect="1" noChangeArrowheads="1"/>
          </p:cNvPicPr>
          <p:nvPr/>
        </p:nvPicPr>
        <p:blipFill>
          <a:blip r:embed="rId4" cstate="print"/>
          <a:srcRect b="28670"/>
          <a:stretch>
            <a:fillRect/>
          </a:stretch>
        </p:blipFill>
        <p:spPr bwMode="auto">
          <a:xfrm>
            <a:off x="5724525" y="2420938"/>
            <a:ext cx="3168650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7" name="Rectangle 5"/>
          <p:cNvSpPr>
            <a:spLocks noChangeArrowheads="1"/>
          </p:cNvSpPr>
          <p:nvPr/>
        </p:nvSpPr>
        <p:spPr bwMode="auto">
          <a:xfrm>
            <a:off x="-468313" y="2349500"/>
            <a:ext cx="6696076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</a:pPr>
            <a:r>
              <a:rPr lang="fr-FR" sz="2300"/>
              <a:t>Les états permis pour les électrons sont discrets séparés de</a:t>
            </a:r>
          </a:p>
          <a:p>
            <a:pPr marL="1143000" lvl="2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</a:pPr>
            <a:r>
              <a:rPr lang="fr-FR" sz="2300"/>
              <a:t> Autour du minimum ici, on approxime E(k) par:</a:t>
            </a:r>
          </a:p>
          <a:p>
            <a:pPr marL="1143000" lvl="2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</a:pPr>
            <a:endParaRPr lang="fr-FR" sz="2300"/>
          </a:p>
          <a:p>
            <a:pPr marL="1143000" lvl="2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</a:pPr>
            <a:endParaRPr lang="fr-FR" sz="2300"/>
          </a:p>
          <a:p>
            <a:pPr marL="1143000" lvl="2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</a:pPr>
            <a:r>
              <a:rPr lang="fr-FR" sz="2300"/>
              <a:t>La densité d’états est le nombre de modes (états, places) par unité d’énergie et de longueur (L=1!):</a:t>
            </a:r>
          </a:p>
        </p:txBody>
      </p:sp>
      <p:graphicFrame>
        <p:nvGraphicFramePr>
          <p:cNvPr id="99330" name="Object 6"/>
          <p:cNvGraphicFramePr>
            <a:graphicFrameLocks noChangeAspect="1"/>
          </p:cNvGraphicFramePr>
          <p:nvPr/>
        </p:nvGraphicFramePr>
        <p:xfrm>
          <a:off x="3492500" y="2636838"/>
          <a:ext cx="952500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10" name="Equation" r:id="rId5" imgW="571320" imgH="393480" progId="Equation.3">
                  <p:embed/>
                </p:oleObj>
              </mc:Choice>
              <mc:Fallback>
                <p:oleObj name="Equation" r:id="rId5" imgW="571320" imgH="39348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2636838"/>
                        <a:ext cx="952500" cy="654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331" name="Object 12"/>
          <p:cNvGraphicFramePr>
            <a:graphicFrameLocks noChangeAspect="1"/>
          </p:cNvGraphicFramePr>
          <p:nvPr/>
        </p:nvGraphicFramePr>
        <p:xfrm>
          <a:off x="2124075" y="3860800"/>
          <a:ext cx="2016125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11" name="Equation" r:id="rId7" imgW="1015920" imgH="419040" progId="Equation.3">
                  <p:embed/>
                </p:oleObj>
              </mc:Choice>
              <mc:Fallback>
                <p:oleObj name="Equation" r:id="rId7" imgW="1015920" imgH="41904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075" y="3860800"/>
                        <a:ext cx="2016125" cy="831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332" name="Object 13"/>
          <p:cNvGraphicFramePr>
            <a:graphicFrameLocks noChangeAspect="1"/>
          </p:cNvGraphicFramePr>
          <p:nvPr/>
        </p:nvGraphicFramePr>
        <p:xfrm>
          <a:off x="671513" y="5861050"/>
          <a:ext cx="5546725" cy="884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12" name="Equation" r:id="rId9" imgW="2717640" imgH="431640" progId="Equation.3">
                  <p:embed/>
                </p:oleObj>
              </mc:Choice>
              <mc:Fallback>
                <p:oleObj name="Equation" r:id="rId9" imgW="2717640" imgH="43164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3" y="5861050"/>
                        <a:ext cx="5546725" cy="884238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CC99FF">
                              <a:alpha val="85001"/>
                            </a:srgbClr>
                          </a:gs>
                          <a:gs pos="100000">
                            <a:srgbClr val="DDDDDD">
                              <a:alpha val="50000"/>
                            </a:srgbClr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338" name="Line 15"/>
          <p:cNvSpPr>
            <a:spLocks noChangeShapeType="1"/>
          </p:cNvSpPr>
          <p:nvPr/>
        </p:nvSpPr>
        <p:spPr bwMode="auto">
          <a:xfrm flipH="1">
            <a:off x="7019925" y="2636838"/>
            <a:ext cx="720725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99339" name="Line 16"/>
          <p:cNvSpPr>
            <a:spLocks noChangeShapeType="1"/>
          </p:cNvSpPr>
          <p:nvPr/>
        </p:nvSpPr>
        <p:spPr bwMode="auto">
          <a:xfrm flipH="1">
            <a:off x="7596188" y="2708275"/>
            <a:ext cx="21590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99340" name="Line 17"/>
          <p:cNvSpPr>
            <a:spLocks noChangeShapeType="1"/>
          </p:cNvSpPr>
          <p:nvPr/>
        </p:nvSpPr>
        <p:spPr bwMode="auto">
          <a:xfrm flipH="1" flipV="1">
            <a:off x="7092950" y="4292600"/>
            <a:ext cx="21590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99341" name="Line 18"/>
          <p:cNvSpPr>
            <a:spLocks noChangeShapeType="1"/>
          </p:cNvSpPr>
          <p:nvPr/>
        </p:nvSpPr>
        <p:spPr bwMode="auto">
          <a:xfrm flipV="1">
            <a:off x="7451725" y="4365625"/>
            <a:ext cx="21590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99342" name="Text Box 19"/>
          <p:cNvSpPr txBox="1">
            <a:spLocks noChangeArrowheads="1"/>
          </p:cNvSpPr>
          <p:nvPr/>
        </p:nvSpPr>
        <p:spPr bwMode="auto">
          <a:xfrm>
            <a:off x="7648575" y="2297113"/>
            <a:ext cx="1111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électrons</a:t>
            </a:r>
          </a:p>
        </p:txBody>
      </p:sp>
      <p:sp>
        <p:nvSpPr>
          <p:cNvPr id="99343" name="Text Box 20"/>
          <p:cNvSpPr txBox="1">
            <a:spLocks noChangeArrowheads="1"/>
          </p:cNvSpPr>
          <p:nvPr/>
        </p:nvSpPr>
        <p:spPr bwMode="auto">
          <a:xfrm>
            <a:off x="7092950" y="5149850"/>
            <a:ext cx="1111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électrons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Densité d’états (approx. m*)</a:t>
            </a:r>
          </a:p>
        </p:txBody>
      </p:sp>
      <p:sp>
        <p:nvSpPr>
          <p:cNvPr id="10036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/>
              <a:t>Cristal 2D de longueur L</a:t>
            </a:r>
            <a:r>
              <a:rPr lang="fr-FR" baseline="-25000"/>
              <a:t>x</a:t>
            </a:r>
            <a:r>
              <a:rPr lang="fr-FR"/>
              <a:t> et L</a:t>
            </a:r>
            <a:r>
              <a:rPr lang="fr-FR" baseline="-25000"/>
              <a:t>y</a:t>
            </a:r>
            <a:r>
              <a:rPr lang="fr-FR"/>
              <a:t>:</a:t>
            </a:r>
          </a:p>
          <a:p>
            <a:pPr eaLnBrk="1" hangingPunct="1">
              <a:buFont typeface="Wingdings" pitchFamily="2" charset="2"/>
              <a:buNone/>
            </a:pPr>
            <a:endParaRPr lang="fr-FR"/>
          </a:p>
        </p:txBody>
      </p:sp>
      <p:sp>
        <p:nvSpPr>
          <p:cNvPr id="10035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8DE10BD-391A-403C-845B-FD0A38D18B87}" type="slidenum">
              <a:rPr lang="fr-FR" altLang="en-US"/>
              <a:pPr/>
              <a:t>131</a:t>
            </a:fld>
            <a:endParaRPr lang="fr-FR" altLang="en-US"/>
          </a:p>
        </p:txBody>
      </p:sp>
      <p:pic>
        <p:nvPicPr>
          <p:cNvPr id="10035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1863" y="2852738"/>
            <a:ext cx="2879725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61" name="Rectangle 4"/>
          <p:cNvSpPr>
            <a:spLocks noChangeArrowheads="1"/>
          </p:cNvSpPr>
          <p:nvPr/>
        </p:nvSpPr>
        <p:spPr bwMode="auto">
          <a:xfrm>
            <a:off x="-468313" y="2349500"/>
            <a:ext cx="6696076" cy="115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</a:pPr>
            <a:r>
              <a:rPr lang="fr-FR" sz="2300" dirty="0"/>
              <a:t>Les états permis pour les électrons sont toujours quantifiés.</a:t>
            </a:r>
          </a:p>
          <a:p>
            <a:pPr marL="1143000" lvl="2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</a:pPr>
            <a:r>
              <a:rPr lang="fr-FR" sz="2300" dirty="0"/>
              <a:t>L’énergie en bord de bande est toujours approximée par:</a:t>
            </a:r>
          </a:p>
          <a:p>
            <a:pPr marL="1143000" lvl="2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</a:pPr>
            <a:endParaRPr lang="fr-FR" sz="2300" dirty="0"/>
          </a:p>
          <a:p>
            <a:pPr marL="1143000" lvl="2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</a:pPr>
            <a:endParaRPr lang="fr-FR" sz="2300" dirty="0"/>
          </a:p>
          <a:p>
            <a:pPr marL="1143000" lvl="2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</a:pPr>
            <a:endParaRPr lang="fr-FR" sz="2300" dirty="0"/>
          </a:p>
          <a:p>
            <a:pPr marL="1143000" lvl="2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</a:pPr>
            <a:r>
              <a:rPr lang="fr-FR" sz="2300" dirty="0"/>
              <a:t>La densité est alors donnée par:</a:t>
            </a:r>
          </a:p>
        </p:txBody>
      </p:sp>
      <p:graphicFrame>
        <p:nvGraphicFramePr>
          <p:cNvPr id="100355" name="Object 6"/>
          <p:cNvGraphicFramePr>
            <a:graphicFrameLocks noChangeAspect="1"/>
          </p:cNvGraphicFramePr>
          <p:nvPr/>
        </p:nvGraphicFramePr>
        <p:xfrm>
          <a:off x="755650" y="5734050"/>
          <a:ext cx="5546725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34" name="Equation" r:id="rId5" imgW="2717640" imgH="393480" progId="Equation.3">
                  <p:embed/>
                </p:oleObj>
              </mc:Choice>
              <mc:Fallback>
                <p:oleObj name="Equation" r:id="rId5" imgW="2717640" imgH="39348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5734050"/>
                        <a:ext cx="5546725" cy="806450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CC99FF">
                              <a:alpha val="85001"/>
                            </a:srgbClr>
                          </a:gs>
                          <a:gs pos="100000">
                            <a:srgbClr val="DDDDDD">
                              <a:alpha val="83000"/>
                            </a:srgbClr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362" name="Text Box 8"/>
          <p:cNvSpPr txBox="1">
            <a:spLocks noChangeArrowheads="1"/>
          </p:cNvSpPr>
          <p:nvPr/>
        </p:nvSpPr>
        <p:spPr bwMode="auto">
          <a:xfrm>
            <a:off x="6496050" y="5824538"/>
            <a:ext cx="22526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i="1">
                <a:solidFill>
                  <a:srgbClr val="FF0000"/>
                </a:solidFill>
              </a:rPr>
              <a:t>Indépendant de l’énergie !</a:t>
            </a:r>
          </a:p>
        </p:txBody>
      </p:sp>
      <p:sp>
        <p:nvSpPr>
          <p:cNvPr id="100363" name="AutoShape 9"/>
          <p:cNvSpPr>
            <a:spLocks/>
          </p:cNvSpPr>
          <p:nvPr/>
        </p:nvSpPr>
        <p:spPr bwMode="auto">
          <a:xfrm>
            <a:off x="6372225" y="5661025"/>
            <a:ext cx="71438" cy="1008063"/>
          </a:xfrm>
          <a:prstGeom prst="rightBrace">
            <a:avLst>
              <a:gd name="adj1" fmla="val 117592"/>
              <a:gd name="adj2" fmla="val 50000"/>
            </a:avLst>
          </a:prstGeom>
          <a:noFill/>
          <a:ln w="28575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0364" name="Rectangle 11"/>
          <p:cNvSpPr>
            <a:spLocks noChangeArrowheads="1"/>
          </p:cNvSpPr>
          <p:nvPr/>
        </p:nvSpPr>
        <p:spPr bwMode="auto">
          <a:xfrm>
            <a:off x="8342313" y="3548063"/>
            <a:ext cx="215900" cy="215900"/>
          </a:xfrm>
          <a:prstGeom prst="rect">
            <a:avLst/>
          </a:prstGeom>
          <a:solidFill>
            <a:schemeClr val="accent1">
              <a:alpha val="45882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0365" name="Line 12"/>
          <p:cNvSpPr>
            <a:spLocks noChangeShapeType="1"/>
          </p:cNvSpPr>
          <p:nvPr/>
        </p:nvSpPr>
        <p:spPr bwMode="auto">
          <a:xfrm flipH="1">
            <a:off x="8388350" y="2924175"/>
            <a:ext cx="71438" cy="576263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00366" name="Text Box 13"/>
          <p:cNvSpPr txBox="1">
            <a:spLocks noChangeArrowheads="1"/>
          </p:cNvSpPr>
          <p:nvPr/>
        </p:nvSpPr>
        <p:spPr bwMode="auto">
          <a:xfrm>
            <a:off x="6516688" y="2343150"/>
            <a:ext cx="20002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>
                <a:solidFill>
                  <a:srgbClr val="000099"/>
                </a:solidFill>
              </a:rPr>
              <a:t>« Surface » d’un état élémentaire</a:t>
            </a:r>
          </a:p>
        </p:txBody>
      </p:sp>
      <p:graphicFrame>
        <p:nvGraphicFramePr>
          <p:cNvPr id="100356" name="Object 14"/>
          <p:cNvGraphicFramePr>
            <a:graphicFrameLocks noChangeAspect="1"/>
          </p:cNvGraphicFramePr>
          <p:nvPr/>
        </p:nvGraphicFramePr>
        <p:xfrm>
          <a:off x="8243888" y="2349500"/>
          <a:ext cx="511175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35" name="Equation" r:id="rId7" imgW="419040" imgH="469800" progId="Equation.3">
                  <p:embed/>
                </p:oleObj>
              </mc:Choice>
              <mc:Fallback>
                <p:oleObj name="Equation" r:id="rId7" imgW="419040" imgH="46980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2349500"/>
                        <a:ext cx="511175" cy="574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8792243"/>
              </p:ext>
            </p:extLst>
          </p:nvPr>
        </p:nvGraphicFramePr>
        <p:xfrm>
          <a:off x="2411760" y="4077072"/>
          <a:ext cx="2016125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36" name="Equation" r:id="rId9" imgW="1016000" imgH="419100" progId="Equation.3">
                  <p:embed/>
                </p:oleObj>
              </mc:Choice>
              <mc:Fallback>
                <p:oleObj name="Equation" r:id="rId9" imgW="1016000" imgH="4191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760" y="4077072"/>
                        <a:ext cx="2016125" cy="83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Densité d’états (approx. m*)</a:t>
            </a:r>
          </a:p>
        </p:txBody>
      </p:sp>
      <p:sp>
        <p:nvSpPr>
          <p:cNvPr id="101385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/>
              <a:t>Cristal 3D de longueur L</a:t>
            </a:r>
            <a:r>
              <a:rPr lang="fr-FR" baseline="-25000"/>
              <a:t>x</a:t>
            </a:r>
            <a:r>
              <a:rPr lang="fr-FR"/>
              <a:t> L</a:t>
            </a:r>
            <a:r>
              <a:rPr lang="fr-FR" baseline="-25000"/>
              <a:t>y</a:t>
            </a:r>
            <a:r>
              <a:rPr lang="fr-FR"/>
              <a:t> et L</a:t>
            </a:r>
            <a:r>
              <a:rPr lang="fr-FR" baseline="-25000"/>
              <a:t>z</a:t>
            </a:r>
            <a:r>
              <a:rPr lang="fr-FR"/>
              <a:t>:</a:t>
            </a:r>
          </a:p>
          <a:p>
            <a:pPr eaLnBrk="1" hangingPunct="1">
              <a:buFont typeface="Wingdings" pitchFamily="2" charset="2"/>
              <a:buNone/>
            </a:pPr>
            <a:endParaRPr lang="fr-FR"/>
          </a:p>
        </p:txBody>
      </p:sp>
      <p:sp>
        <p:nvSpPr>
          <p:cNvPr id="10138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947A4A8-25EA-4B91-8BCC-37E2A6C39BF1}" type="slidenum">
              <a:rPr lang="fr-FR" altLang="en-US"/>
              <a:pPr/>
              <a:t>132</a:t>
            </a:fld>
            <a:endParaRPr lang="fr-FR" altLang="en-US"/>
          </a:p>
        </p:txBody>
      </p:sp>
      <p:sp>
        <p:nvSpPr>
          <p:cNvPr id="101383" name="Rectangle 43"/>
          <p:cNvSpPr>
            <a:spLocks noChangeArrowheads="1"/>
          </p:cNvSpPr>
          <p:nvPr/>
        </p:nvSpPr>
        <p:spPr bwMode="auto">
          <a:xfrm>
            <a:off x="442913" y="5478463"/>
            <a:ext cx="5543550" cy="1341437"/>
          </a:xfrm>
          <a:prstGeom prst="rect">
            <a:avLst/>
          </a:prstGeom>
          <a:gradFill rotWithShape="1">
            <a:gsLst>
              <a:gs pos="0">
                <a:srgbClr val="CC99FF">
                  <a:alpha val="85999"/>
                </a:srgbClr>
              </a:gs>
              <a:gs pos="100000">
                <a:srgbClr val="DDDDDD">
                  <a:alpha val="89000"/>
                </a:srgb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1386" name="Rectangle 5"/>
          <p:cNvSpPr>
            <a:spLocks noChangeArrowheads="1"/>
          </p:cNvSpPr>
          <p:nvPr/>
        </p:nvSpPr>
        <p:spPr bwMode="auto">
          <a:xfrm>
            <a:off x="-468313" y="2349500"/>
            <a:ext cx="6696076" cy="115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</a:pPr>
            <a:r>
              <a:rPr lang="fr-FR" sz="2300"/>
              <a:t>Les états permis pour les électrons sont toujours quantifiés.</a:t>
            </a:r>
          </a:p>
          <a:p>
            <a:pPr marL="1143000" lvl="2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</a:pPr>
            <a:r>
              <a:rPr lang="fr-FR" sz="2300"/>
              <a:t>L’énergie en bord de bande est toujours approximée par:</a:t>
            </a:r>
          </a:p>
          <a:p>
            <a:pPr marL="1143000" lvl="2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</a:pPr>
            <a:endParaRPr lang="fr-FR" sz="2300"/>
          </a:p>
          <a:p>
            <a:pPr marL="1143000" lvl="2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</a:pPr>
            <a:endParaRPr lang="fr-FR" sz="2300"/>
          </a:p>
          <a:p>
            <a:pPr marL="1143000" lvl="2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</a:pPr>
            <a:r>
              <a:rPr lang="fr-FR" sz="2300"/>
              <a:t>La densité est alors donnée ( </a:t>
            </a:r>
            <a:r>
              <a:rPr lang="fr-FR" sz="2300" i="1"/>
              <a:t>L</a:t>
            </a:r>
            <a:r>
              <a:rPr lang="fr-FR" sz="2300" i="1" baseline="-25000"/>
              <a:t>x</a:t>
            </a:r>
            <a:r>
              <a:rPr lang="fr-FR" sz="2300" i="1"/>
              <a:t>L</a:t>
            </a:r>
            <a:r>
              <a:rPr lang="fr-FR" sz="2300" i="1" baseline="-25000"/>
              <a:t>y</a:t>
            </a:r>
            <a:r>
              <a:rPr lang="fr-FR" sz="2300" i="1"/>
              <a:t>L</a:t>
            </a:r>
            <a:r>
              <a:rPr lang="fr-FR" sz="2300" i="1" baseline="-25000"/>
              <a:t>z</a:t>
            </a:r>
            <a:r>
              <a:rPr lang="fr-FR" sz="2300" i="1"/>
              <a:t>=1</a:t>
            </a:r>
            <a:r>
              <a:rPr lang="fr-FR" sz="2300"/>
              <a:t> ie par unité de volume):</a:t>
            </a:r>
          </a:p>
        </p:txBody>
      </p:sp>
      <p:graphicFrame>
        <p:nvGraphicFramePr>
          <p:cNvPr id="101378" name="Object 6"/>
          <p:cNvGraphicFramePr>
            <a:graphicFrameLocks noChangeAspect="1"/>
          </p:cNvGraphicFramePr>
          <p:nvPr/>
        </p:nvGraphicFramePr>
        <p:xfrm>
          <a:off x="468313" y="3789363"/>
          <a:ext cx="5495925" cy="931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58" name="Equation" r:id="rId4" imgW="2768400" imgH="469800" progId="Equation.3">
                  <p:embed/>
                </p:oleObj>
              </mc:Choice>
              <mc:Fallback>
                <p:oleObj name="Equation" r:id="rId4" imgW="2768400" imgH="4698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3789363"/>
                        <a:ext cx="5495925" cy="931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379" name="Object 7"/>
          <p:cNvGraphicFramePr>
            <a:graphicFrameLocks noChangeAspect="1"/>
          </p:cNvGraphicFramePr>
          <p:nvPr/>
        </p:nvGraphicFramePr>
        <p:xfrm>
          <a:off x="703263" y="5413375"/>
          <a:ext cx="5308600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59" name="Equation" r:id="rId6" imgW="2831760" imgH="469800" progId="Equation.3">
                  <p:embed/>
                </p:oleObj>
              </mc:Choice>
              <mc:Fallback>
                <p:oleObj name="Equation" r:id="rId6" imgW="2831760" imgH="4698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263" y="5413375"/>
                        <a:ext cx="5308600" cy="882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1387" name="Group 28"/>
          <p:cNvGrpSpPr>
            <a:grpSpLocks/>
          </p:cNvGrpSpPr>
          <p:nvPr/>
        </p:nvGrpSpPr>
        <p:grpSpPr bwMode="auto">
          <a:xfrm>
            <a:off x="6684963" y="2747963"/>
            <a:ext cx="1533525" cy="1905000"/>
            <a:chOff x="4211" y="1731"/>
            <a:chExt cx="966" cy="1200"/>
          </a:xfrm>
        </p:grpSpPr>
        <p:sp>
          <p:nvSpPr>
            <p:cNvPr id="101400" name="AutoShape 23"/>
            <p:cNvSpPr>
              <a:spLocks noChangeArrowheads="1"/>
            </p:cNvSpPr>
            <p:nvPr/>
          </p:nvSpPr>
          <p:spPr bwMode="auto">
            <a:xfrm rot="5400000">
              <a:off x="4224" y="2090"/>
              <a:ext cx="773" cy="776"/>
            </a:xfrm>
            <a:custGeom>
              <a:avLst/>
              <a:gdLst>
                <a:gd name="T0" fmla="*/ 387 w 21600"/>
                <a:gd name="T1" fmla="*/ 0 h 21600"/>
                <a:gd name="T2" fmla="*/ 31 w 21600"/>
                <a:gd name="T3" fmla="*/ 376 h 21600"/>
                <a:gd name="T4" fmla="*/ 387 w 21600"/>
                <a:gd name="T5" fmla="*/ 62 h 21600"/>
                <a:gd name="T6" fmla="*/ 742 w 21600"/>
                <a:gd name="T7" fmla="*/ 376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35 w 21600"/>
                <a:gd name="T13" fmla="*/ 0 h 21600"/>
                <a:gd name="T14" fmla="*/ 21265 w 21600"/>
                <a:gd name="T15" fmla="*/ 1308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725" y="10500"/>
                  </a:moveTo>
                  <a:cubicBezTo>
                    <a:pt x="1887" y="5605"/>
                    <a:pt x="5902" y="1720"/>
                    <a:pt x="10800" y="1721"/>
                  </a:cubicBezTo>
                  <a:cubicBezTo>
                    <a:pt x="15697" y="1721"/>
                    <a:pt x="19712" y="5605"/>
                    <a:pt x="19874" y="10500"/>
                  </a:cubicBezTo>
                  <a:lnTo>
                    <a:pt x="21594" y="10443"/>
                  </a:lnTo>
                  <a:cubicBezTo>
                    <a:pt x="21401" y="4620"/>
                    <a:pt x="16625" y="-1"/>
                    <a:pt x="10799" y="0"/>
                  </a:cubicBezTo>
                  <a:cubicBezTo>
                    <a:pt x="4974" y="0"/>
                    <a:pt x="198" y="4620"/>
                    <a:pt x="5" y="10443"/>
                  </a:cubicBez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1401" name="Rectangle 24"/>
            <p:cNvSpPr>
              <a:spLocks noChangeArrowheads="1"/>
            </p:cNvSpPr>
            <p:nvPr/>
          </p:nvSpPr>
          <p:spPr bwMode="auto">
            <a:xfrm rot="5400000">
              <a:off x="4396" y="2272"/>
              <a:ext cx="426" cy="79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1402" name="Line 13"/>
            <p:cNvSpPr>
              <a:spLocks noChangeShapeType="1"/>
            </p:cNvSpPr>
            <p:nvPr/>
          </p:nvSpPr>
          <p:spPr bwMode="auto">
            <a:xfrm flipV="1">
              <a:off x="4624" y="1731"/>
              <a:ext cx="0" cy="7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1403" name="Line 14"/>
            <p:cNvSpPr>
              <a:spLocks noChangeShapeType="1"/>
            </p:cNvSpPr>
            <p:nvPr/>
          </p:nvSpPr>
          <p:spPr bwMode="auto">
            <a:xfrm rot="5400000" flipV="1">
              <a:off x="4900" y="2182"/>
              <a:ext cx="0" cy="5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1404" name="Line 15"/>
            <p:cNvSpPr>
              <a:spLocks noChangeShapeType="1"/>
            </p:cNvSpPr>
            <p:nvPr/>
          </p:nvSpPr>
          <p:spPr bwMode="auto">
            <a:xfrm rot="12693555" flipV="1">
              <a:off x="4395" y="2385"/>
              <a:ext cx="92" cy="5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1405" name="Oval 27"/>
            <p:cNvSpPr>
              <a:spLocks noChangeArrowheads="1"/>
            </p:cNvSpPr>
            <p:nvPr/>
          </p:nvSpPr>
          <p:spPr bwMode="auto">
            <a:xfrm>
              <a:off x="4740" y="2106"/>
              <a:ext cx="227" cy="22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01388" name="Freeform 29"/>
          <p:cNvSpPr>
            <a:spLocks/>
          </p:cNvSpPr>
          <p:nvPr/>
        </p:nvSpPr>
        <p:spPr bwMode="auto">
          <a:xfrm>
            <a:off x="7812088" y="2781300"/>
            <a:ext cx="360362" cy="576263"/>
          </a:xfrm>
          <a:custGeom>
            <a:avLst/>
            <a:gdLst>
              <a:gd name="T0" fmla="*/ 0 w 227"/>
              <a:gd name="T1" fmla="*/ 363 h 363"/>
              <a:gd name="T2" fmla="*/ 46 w 227"/>
              <a:gd name="T3" fmla="*/ 90 h 363"/>
              <a:gd name="T4" fmla="*/ 227 w 227"/>
              <a:gd name="T5" fmla="*/ 0 h 363"/>
              <a:gd name="T6" fmla="*/ 0 60000 65536"/>
              <a:gd name="T7" fmla="*/ 0 60000 65536"/>
              <a:gd name="T8" fmla="*/ 0 60000 65536"/>
              <a:gd name="T9" fmla="*/ 0 w 227"/>
              <a:gd name="T10" fmla="*/ 0 h 363"/>
              <a:gd name="T11" fmla="*/ 227 w 227"/>
              <a:gd name="T12" fmla="*/ 363 h 36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7" h="363">
                <a:moveTo>
                  <a:pt x="0" y="363"/>
                </a:moveTo>
                <a:cubicBezTo>
                  <a:pt x="4" y="256"/>
                  <a:pt x="8" y="150"/>
                  <a:pt x="46" y="90"/>
                </a:cubicBezTo>
                <a:cubicBezTo>
                  <a:pt x="84" y="30"/>
                  <a:pt x="155" y="15"/>
                  <a:pt x="227" y="0"/>
                </a:cubicBezTo>
              </a:path>
            </a:pathLst>
          </a:custGeom>
          <a:noFill/>
          <a:ln w="9525">
            <a:solidFill>
              <a:srgbClr val="000099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01389" name="AutoShape 30"/>
          <p:cNvSpPr>
            <a:spLocks noChangeAspect="1" noChangeArrowheads="1"/>
          </p:cNvSpPr>
          <p:nvPr/>
        </p:nvSpPr>
        <p:spPr bwMode="auto">
          <a:xfrm>
            <a:off x="8243888" y="2492375"/>
            <a:ext cx="349250" cy="34925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1390" name="Text Box 31"/>
          <p:cNvSpPr txBox="1">
            <a:spLocks noChangeArrowheads="1"/>
          </p:cNvSpPr>
          <p:nvPr/>
        </p:nvSpPr>
        <p:spPr bwMode="auto">
          <a:xfrm>
            <a:off x="6927850" y="2513013"/>
            <a:ext cx="374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k</a:t>
            </a:r>
            <a:r>
              <a:rPr lang="fr-FR" baseline="-25000"/>
              <a:t>z</a:t>
            </a:r>
            <a:endParaRPr lang="fr-FR"/>
          </a:p>
        </p:txBody>
      </p:sp>
      <p:sp>
        <p:nvSpPr>
          <p:cNvPr id="101391" name="Text Box 32"/>
          <p:cNvSpPr txBox="1">
            <a:spLocks noChangeArrowheads="1"/>
          </p:cNvSpPr>
          <p:nvPr/>
        </p:nvSpPr>
        <p:spPr bwMode="auto">
          <a:xfrm>
            <a:off x="6804025" y="4581525"/>
            <a:ext cx="374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k</a:t>
            </a:r>
            <a:r>
              <a:rPr lang="fr-FR" baseline="-25000"/>
              <a:t>x</a:t>
            </a:r>
            <a:endParaRPr lang="fr-FR"/>
          </a:p>
        </p:txBody>
      </p:sp>
      <p:sp>
        <p:nvSpPr>
          <p:cNvPr id="101392" name="Text Box 33"/>
          <p:cNvSpPr txBox="1">
            <a:spLocks noChangeArrowheads="1"/>
          </p:cNvSpPr>
          <p:nvPr/>
        </p:nvSpPr>
        <p:spPr bwMode="auto">
          <a:xfrm>
            <a:off x="8085138" y="3854450"/>
            <a:ext cx="374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k</a:t>
            </a:r>
            <a:r>
              <a:rPr lang="fr-FR" baseline="-25000"/>
              <a:t>y</a:t>
            </a:r>
            <a:endParaRPr lang="fr-FR"/>
          </a:p>
        </p:txBody>
      </p:sp>
      <p:graphicFrame>
        <p:nvGraphicFramePr>
          <p:cNvPr id="101380" name="Object 34"/>
          <p:cNvGraphicFramePr>
            <a:graphicFrameLocks noChangeAspect="1"/>
          </p:cNvGraphicFramePr>
          <p:nvPr/>
        </p:nvGraphicFramePr>
        <p:xfrm>
          <a:off x="8177213" y="2852738"/>
          <a:ext cx="787400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60" name="Equation" r:id="rId8" imgW="507960" imgH="469800" progId="Equation.3">
                  <p:embed/>
                </p:oleObj>
              </mc:Choice>
              <mc:Fallback>
                <p:oleObj name="Equation" r:id="rId8" imgW="507960" imgH="469800" progId="Equation.3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7213" y="2852738"/>
                        <a:ext cx="787400" cy="727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393" name="Text Box 35"/>
          <p:cNvSpPr txBox="1">
            <a:spLocks noChangeArrowheads="1"/>
          </p:cNvSpPr>
          <p:nvPr/>
        </p:nvSpPr>
        <p:spPr bwMode="auto">
          <a:xfrm>
            <a:off x="6964363" y="5661025"/>
            <a:ext cx="156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bas de bande</a:t>
            </a:r>
          </a:p>
        </p:txBody>
      </p:sp>
      <p:sp>
        <p:nvSpPr>
          <p:cNvPr id="101394" name="Line 36"/>
          <p:cNvSpPr>
            <a:spLocks noChangeShapeType="1"/>
          </p:cNvSpPr>
          <p:nvPr/>
        </p:nvSpPr>
        <p:spPr bwMode="auto">
          <a:xfrm>
            <a:off x="827088" y="6524625"/>
            <a:ext cx="576262" cy="0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1395" name="Line 37"/>
          <p:cNvSpPr>
            <a:spLocks noChangeShapeType="1"/>
          </p:cNvSpPr>
          <p:nvPr/>
        </p:nvSpPr>
        <p:spPr bwMode="auto">
          <a:xfrm>
            <a:off x="1908175" y="6524625"/>
            <a:ext cx="1943100" cy="0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aphicFrame>
        <p:nvGraphicFramePr>
          <p:cNvPr id="101381" name="Object 38"/>
          <p:cNvGraphicFramePr>
            <a:graphicFrameLocks noChangeAspect="1"/>
          </p:cNvGraphicFramePr>
          <p:nvPr/>
        </p:nvGraphicFramePr>
        <p:xfrm>
          <a:off x="3924300" y="6237288"/>
          <a:ext cx="1452563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61" name="Equation" r:id="rId10" imgW="774360" imgH="241200" progId="Equation.3">
                  <p:embed/>
                </p:oleObj>
              </mc:Choice>
              <mc:Fallback>
                <p:oleObj name="Equation" r:id="rId10" imgW="774360" imgH="241200" progId="Equation.3">
                  <p:embed/>
                  <p:pic>
                    <p:nvPicPr>
                      <p:cNvPr id="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6237288"/>
                        <a:ext cx="1452563" cy="4524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396" name="Text Box 39"/>
          <p:cNvSpPr txBox="1">
            <a:spLocks noChangeArrowheads="1"/>
          </p:cNvSpPr>
          <p:nvPr/>
        </p:nvSpPr>
        <p:spPr bwMode="auto">
          <a:xfrm>
            <a:off x="1455738" y="6329363"/>
            <a:ext cx="317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=</a:t>
            </a:r>
          </a:p>
        </p:txBody>
      </p:sp>
      <p:sp>
        <p:nvSpPr>
          <p:cNvPr id="101397" name="Text Box 40"/>
          <p:cNvSpPr txBox="1">
            <a:spLocks noChangeArrowheads="1"/>
          </p:cNvSpPr>
          <p:nvPr/>
        </p:nvSpPr>
        <p:spPr bwMode="auto">
          <a:xfrm>
            <a:off x="6951663" y="6157913"/>
            <a:ext cx="20129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sommet de bande</a:t>
            </a:r>
          </a:p>
        </p:txBody>
      </p:sp>
      <p:sp>
        <p:nvSpPr>
          <p:cNvPr id="101398" name="AutoShape 41"/>
          <p:cNvSpPr>
            <a:spLocks noChangeArrowheads="1"/>
          </p:cNvSpPr>
          <p:nvPr/>
        </p:nvSpPr>
        <p:spPr bwMode="auto">
          <a:xfrm>
            <a:off x="6075363" y="5830888"/>
            <a:ext cx="609600" cy="92075"/>
          </a:xfrm>
          <a:prstGeom prst="leftArrow">
            <a:avLst>
              <a:gd name="adj1" fmla="val 50000"/>
              <a:gd name="adj2" fmla="val 16551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1399" name="AutoShape 42"/>
          <p:cNvSpPr>
            <a:spLocks noChangeArrowheads="1"/>
          </p:cNvSpPr>
          <p:nvPr/>
        </p:nvSpPr>
        <p:spPr bwMode="auto">
          <a:xfrm>
            <a:off x="6062663" y="6335713"/>
            <a:ext cx="609600" cy="92075"/>
          </a:xfrm>
          <a:prstGeom prst="leftArrow">
            <a:avLst>
              <a:gd name="adj1" fmla="val 50000"/>
              <a:gd name="adj2" fmla="val 16551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Densité d’états 3D</a:t>
            </a:r>
          </a:p>
        </p:txBody>
      </p:sp>
      <p:sp>
        <p:nvSpPr>
          <p:cNvPr id="10240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AD072B9-D090-4B51-A664-AE5226EADC5C}" type="slidenum">
              <a:rPr lang="fr-FR" altLang="en-US"/>
              <a:pPr/>
              <a:t>133</a:t>
            </a:fld>
            <a:endParaRPr lang="fr-FR" altLang="en-US"/>
          </a:p>
        </p:txBody>
      </p:sp>
      <p:grpSp>
        <p:nvGrpSpPr>
          <p:cNvPr id="102406" name="Group 18"/>
          <p:cNvGrpSpPr>
            <a:grpSpLocks/>
          </p:cNvGrpSpPr>
          <p:nvPr/>
        </p:nvGrpSpPr>
        <p:grpSpPr bwMode="auto">
          <a:xfrm>
            <a:off x="269875" y="1970088"/>
            <a:ext cx="8529638" cy="3619500"/>
            <a:chOff x="521" y="1628"/>
            <a:chExt cx="4679" cy="1506"/>
          </a:xfrm>
        </p:grpSpPr>
        <p:pic>
          <p:nvPicPr>
            <p:cNvPr id="10241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b="45285"/>
            <a:stretch>
              <a:fillRect/>
            </a:stretch>
          </p:blipFill>
          <p:spPr bwMode="auto">
            <a:xfrm>
              <a:off x="521" y="1842"/>
              <a:ext cx="1996" cy="10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411" name="Line 5"/>
            <p:cNvSpPr>
              <a:spLocks noChangeShapeType="1"/>
            </p:cNvSpPr>
            <p:nvPr/>
          </p:nvSpPr>
          <p:spPr bwMode="auto">
            <a:xfrm>
              <a:off x="748" y="2886"/>
              <a:ext cx="163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102402" name="Object 6"/>
            <p:cNvGraphicFramePr>
              <a:graphicFrameLocks noChangeAspect="1"/>
            </p:cNvGraphicFramePr>
            <p:nvPr/>
          </p:nvGraphicFramePr>
          <p:xfrm>
            <a:off x="739" y="2877"/>
            <a:ext cx="176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7282" name="Equation" r:id="rId5" imgW="279360" imgH="393480" progId="Equation.3">
                    <p:embed/>
                  </p:oleObj>
                </mc:Choice>
                <mc:Fallback>
                  <p:oleObj name="Equation" r:id="rId5" imgW="279360" imgH="393480" progId="Equation.3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9" y="2877"/>
                          <a:ext cx="176" cy="24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403" name="Object 7"/>
            <p:cNvGraphicFramePr>
              <a:graphicFrameLocks noChangeAspect="1"/>
            </p:cNvGraphicFramePr>
            <p:nvPr/>
          </p:nvGraphicFramePr>
          <p:xfrm>
            <a:off x="2154" y="2886"/>
            <a:ext cx="104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7283" name="Equation" r:id="rId7" imgW="164880" imgH="393480" progId="Equation.3">
                    <p:embed/>
                  </p:oleObj>
                </mc:Choice>
                <mc:Fallback>
                  <p:oleObj name="Equation" r:id="rId7" imgW="164880" imgH="393480" progId="Equation.3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54" y="2886"/>
                          <a:ext cx="104" cy="24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2412" name="Line 8"/>
            <p:cNvSpPr>
              <a:spLocks noChangeShapeType="1"/>
            </p:cNvSpPr>
            <p:nvPr/>
          </p:nvSpPr>
          <p:spPr bwMode="auto">
            <a:xfrm flipV="1">
              <a:off x="3243" y="1706"/>
              <a:ext cx="0" cy="12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2413" name="Line 9"/>
            <p:cNvSpPr>
              <a:spLocks noChangeShapeType="1"/>
            </p:cNvSpPr>
            <p:nvPr/>
          </p:nvSpPr>
          <p:spPr bwMode="auto">
            <a:xfrm>
              <a:off x="3061" y="2886"/>
              <a:ext cx="19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2414" name="Line 10"/>
            <p:cNvSpPr>
              <a:spLocks noChangeShapeType="1"/>
            </p:cNvSpPr>
            <p:nvPr/>
          </p:nvSpPr>
          <p:spPr bwMode="auto">
            <a:xfrm>
              <a:off x="1519" y="2704"/>
              <a:ext cx="17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2415" name="Line 11"/>
            <p:cNvSpPr>
              <a:spLocks noChangeShapeType="1"/>
            </p:cNvSpPr>
            <p:nvPr/>
          </p:nvSpPr>
          <p:spPr bwMode="auto">
            <a:xfrm>
              <a:off x="2200" y="2142"/>
              <a:ext cx="104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2416" name="Arc 12"/>
            <p:cNvSpPr>
              <a:spLocks/>
            </p:cNvSpPr>
            <p:nvPr/>
          </p:nvSpPr>
          <p:spPr bwMode="auto">
            <a:xfrm>
              <a:off x="3243" y="2133"/>
              <a:ext cx="317" cy="363"/>
            </a:xfrm>
            <a:custGeom>
              <a:avLst/>
              <a:gdLst>
                <a:gd name="T0" fmla="*/ 0 w 20173"/>
                <a:gd name="T1" fmla="*/ 0 h 21600"/>
                <a:gd name="T2" fmla="*/ 317 w 20173"/>
                <a:gd name="T3" fmla="*/ 233 h 21600"/>
                <a:gd name="T4" fmla="*/ 0 w 20173"/>
                <a:gd name="T5" fmla="*/ 363 h 21600"/>
                <a:gd name="T6" fmla="*/ 0 60000 65536"/>
                <a:gd name="T7" fmla="*/ 0 60000 65536"/>
                <a:gd name="T8" fmla="*/ 0 60000 65536"/>
                <a:gd name="T9" fmla="*/ 0 w 20173"/>
                <a:gd name="T10" fmla="*/ 0 h 21600"/>
                <a:gd name="T11" fmla="*/ 20173 w 2017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173" h="21600" fill="none" extrusionOk="0">
                  <a:moveTo>
                    <a:pt x="-1" y="0"/>
                  </a:moveTo>
                  <a:cubicBezTo>
                    <a:pt x="8950" y="0"/>
                    <a:pt x="16974" y="5520"/>
                    <a:pt x="20173" y="13879"/>
                  </a:cubicBezTo>
                </a:path>
                <a:path w="20173" h="21600" stroke="0" extrusionOk="0">
                  <a:moveTo>
                    <a:pt x="-1" y="0"/>
                  </a:moveTo>
                  <a:cubicBezTo>
                    <a:pt x="8950" y="0"/>
                    <a:pt x="16974" y="5520"/>
                    <a:pt x="20173" y="1387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2417" name="Arc 13"/>
            <p:cNvSpPr>
              <a:spLocks/>
            </p:cNvSpPr>
            <p:nvPr/>
          </p:nvSpPr>
          <p:spPr bwMode="auto">
            <a:xfrm rot="11300272" flipH="1">
              <a:off x="3285" y="2158"/>
              <a:ext cx="366" cy="576"/>
            </a:xfrm>
            <a:custGeom>
              <a:avLst/>
              <a:gdLst>
                <a:gd name="T0" fmla="*/ 0 w 20120"/>
                <a:gd name="T1" fmla="*/ 0 h 21600"/>
                <a:gd name="T2" fmla="*/ 366 w 20120"/>
                <a:gd name="T3" fmla="*/ 366 h 21600"/>
                <a:gd name="T4" fmla="*/ 0 w 20120"/>
                <a:gd name="T5" fmla="*/ 576 h 21600"/>
                <a:gd name="T6" fmla="*/ 0 60000 65536"/>
                <a:gd name="T7" fmla="*/ 0 60000 65536"/>
                <a:gd name="T8" fmla="*/ 0 60000 65536"/>
                <a:gd name="T9" fmla="*/ 0 w 20120"/>
                <a:gd name="T10" fmla="*/ 0 h 21600"/>
                <a:gd name="T11" fmla="*/ 20120 w 2012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120" h="21600" fill="none" extrusionOk="0">
                  <a:moveTo>
                    <a:pt x="-1" y="0"/>
                  </a:moveTo>
                  <a:cubicBezTo>
                    <a:pt x="8896" y="0"/>
                    <a:pt x="16882" y="5454"/>
                    <a:pt x="20119" y="13741"/>
                  </a:cubicBezTo>
                </a:path>
                <a:path w="20120" h="21600" stroke="0" extrusionOk="0">
                  <a:moveTo>
                    <a:pt x="-1" y="0"/>
                  </a:moveTo>
                  <a:cubicBezTo>
                    <a:pt x="8896" y="0"/>
                    <a:pt x="16882" y="5454"/>
                    <a:pt x="20119" y="1374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2418" name="Oval 14"/>
            <p:cNvSpPr>
              <a:spLocks noChangeArrowheads="1"/>
            </p:cNvSpPr>
            <p:nvPr/>
          </p:nvSpPr>
          <p:spPr bwMode="auto">
            <a:xfrm>
              <a:off x="3334" y="2251"/>
              <a:ext cx="544" cy="227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2419" name="Text Box 15"/>
            <p:cNvSpPr txBox="1">
              <a:spLocks noChangeArrowheads="1"/>
            </p:cNvSpPr>
            <p:nvPr/>
          </p:nvSpPr>
          <p:spPr bwMode="auto">
            <a:xfrm>
              <a:off x="3729" y="2036"/>
              <a:ext cx="254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b="1">
                  <a:solidFill>
                    <a:srgbClr val="FF0000"/>
                  </a:solidFill>
                </a:rPr>
                <a:t>??</a:t>
              </a:r>
            </a:p>
          </p:txBody>
        </p:sp>
        <p:sp>
          <p:nvSpPr>
            <p:cNvPr id="102420" name="Text Box 16"/>
            <p:cNvSpPr txBox="1">
              <a:spLocks noChangeArrowheads="1"/>
            </p:cNvSpPr>
            <p:nvPr/>
          </p:nvSpPr>
          <p:spPr bwMode="auto">
            <a:xfrm>
              <a:off x="3003" y="1628"/>
              <a:ext cx="184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i="1"/>
                <a:t>E</a:t>
              </a:r>
            </a:p>
          </p:txBody>
        </p:sp>
        <p:sp>
          <p:nvSpPr>
            <p:cNvPr id="102421" name="Text Box 17"/>
            <p:cNvSpPr txBox="1">
              <a:spLocks noChangeArrowheads="1"/>
            </p:cNvSpPr>
            <p:nvPr/>
          </p:nvSpPr>
          <p:spPr bwMode="auto">
            <a:xfrm>
              <a:off x="4863" y="2898"/>
              <a:ext cx="337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i="1"/>
                <a:t>g(E)</a:t>
              </a:r>
            </a:p>
          </p:txBody>
        </p:sp>
      </p:grpSp>
      <p:sp>
        <p:nvSpPr>
          <p:cNvPr id="277523" name="Text Box 19"/>
          <p:cNvSpPr txBox="1">
            <a:spLocks noChangeArrowheads="1"/>
          </p:cNvSpPr>
          <p:nvPr/>
        </p:nvSpPr>
        <p:spPr bwMode="auto">
          <a:xfrm>
            <a:off x="1600200" y="5608638"/>
            <a:ext cx="64277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fr-FR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Les masses effectives ne sont pas les mêmes et l’approximation de la m* n’est valable qu’en bord de bande !</a:t>
            </a:r>
          </a:p>
        </p:txBody>
      </p:sp>
      <p:sp>
        <p:nvSpPr>
          <p:cNvPr id="102408" name="Text Box 20"/>
          <p:cNvSpPr txBox="1">
            <a:spLocks noChangeArrowheads="1"/>
          </p:cNvSpPr>
          <p:nvPr/>
        </p:nvSpPr>
        <p:spPr bwMode="auto">
          <a:xfrm>
            <a:off x="4695825" y="4529138"/>
            <a:ext cx="5810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E</a:t>
            </a:r>
            <a:r>
              <a:rPr lang="fr-FR" baseline="-25000"/>
              <a:t>min</a:t>
            </a:r>
          </a:p>
        </p:txBody>
      </p:sp>
      <p:sp>
        <p:nvSpPr>
          <p:cNvPr id="102409" name="Text Box 21"/>
          <p:cNvSpPr txBox="1">
            <a:spLocks noChangeArrowheads="1"/>
          </p:cNvSpPr>
          <p:nvPr/>
        </p:nvSpPr>
        <p:spPr bwMode="auto">
          <a:xfrm>
            <a:off x="4572000" y="2781300"/>
            <a:ext cx="6238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E</a:t>
            </a:r>
            <a:r>
              <a:rPr lang="fr-FR" baseline="-25000"/>
              <a:t>max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Structure de bande réelle!</a:t>
            </a:r>
          </a:p>
        </p:txBody>
      </p:sp>
      <p:sp>
        <p:nvSpPr>
          <p:cNvPr id="27750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3EC8132-71AD-4B1B-BBB3-5A55F45107CD}" type="slidenum">
              <a:rPr lang="fr-FR" altLang="en-US"/>
              <a:pPr/>
              <a:t>134</a:t>
            </a:fld>
            <a:endParaRPr lang="fr-FR" altLang="en-US"/>
          </a:p>
        </p:txBody>
      </p:sp>
      <p:pic>
        <p:nvPicPr>
          <p:cNvPr id="277508" name="Picture 4" descr="si_banddiagram"/>
          <p:cNvPicPr>
            <a:picLocks noChangeAspect="1" noChangeArrowheads="1"/>
          </p:cNvPicPr>
          <p:nvPr/>
        </p:nvPicPr>
        <p:blipFill>
          <a:blip r:embed="rId3" cstate="print"/>
          <a:srcRect r="49768"/>
          <a:stretch>
            <a:fillRect/>
          </a:stretch>
        </p:blipFill>
        <p:spPr bwMode="auto">
          <a:xfrm>
            <a:off x="323850" y="1628775"/>
            <a:ext cx="3095625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7509" name="Line 5"/>
          <p:cNvSpPr>
            <a:spLocks noChangeShapeType="1"/>
          </p:cNvSpPr>
          <p:nvPr/>
        </p:nvSpPr>
        <p:spPr bwMode="auto">
          <a:xfrm flipH="1">
            <a:off x="1965325" y="3962400"/>
            <a:ext cx="1152525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77510" name="Line 6"/>
          <p:cNvSpPr>
            <a:spLocks noChangeShapeType="1"/>
          </p:cNvSpPr>
          <p:nvPr/>
        </p:nvSpPr>
        <p:spPr bwMode="auto">
          <a:xfrm>
            <a:off x="1965325" y="4235450"/>
            <a:ext cx="10795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77511" name="Line 7"/>
          <p:cNvSpPr>
            <a:spLocks noChangeShapeType="1"/>
          </p:cNvSpPr>
          <p:nvPr/>
        </p:nvSpPr>
        <p:spPr bwMode="auto">
          <a:xfrm flipV="1">
            <a:off x="2411413" y="3962400"/>
            <a:ext cx="0" cy="287338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78536" name="Text Box 8"/>
          <p:cNvSpPr txBox="1">
            <a:spLocks noChangeArrowheads="1"/>
          </p:cNvSpPr>
          <p:nvPr/>
        </p:nvSpPr>
        <p:spPr bwMode="auto">
          <a:xfrm>
            <a:off x="2420938" y="3917950"/>
            <a:ext cx="3667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 i="1">
                <a:effectLst>
                  <a:outerShdw blurRad="38100" dist="38100" dir="2700000" algn="tl">
                    <a:srgbClr val="C0C0C0"/>
                  </a:outerShdw>
                </a:effectLst>
              </a:rPr>
              <a:t>E</a:t>
            </a:r>
            <a:r>
              <a:rPr lang="fr-FR" sz="1400" i="1" baseline="-25000">
                <a:effectLst>
                  <a:outerShdw blurRad="38100" dist="38100" dir="2700000" algn="tl">
                    <a:srgbClr val="C0C0C0"/>
                  </a:outerShdw>
                </a:effectLst>
              </a:rPr>
              <a:t>g</a:t>
            </a:r>
            <a:endParaRPr lang="fr-FR" sz="1400" i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78540" name="Text Box 12"/>
          <p:cNvSpPr txBox="1">
            <a:spLocks noChangeArrowheads="1"/>
          </p:cNvSpPr>
          <p:nvPr/>
        </p:nvSpPr>
        <p:spPr bwMode="auto">
          <a:xfrm>
            <a:off x="2865438" y="2168525"/>
            <a:ext cx="423862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0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</a:t>
            </a:r>
          </a:p>
        </p:txBody>
      </p:sp>
      <p:sp>
        <p:nvSpPr>
          <p:cNvPr id="277514" name="Text Box 13"/>
          <p:cNvSpPr txBox="1">
            <a:spLocks noChangeArrowheads="1"/>
          </p:cNvSpPr>
          <p:nvPr/>
        </p:nvSpPr>
        <p:spPr bwMode="auto">
          <a:xfrm>
            <a:off x="1576388" y="6380163"/>
            <a:ext cx="5969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/>
              <a:t>(000)</a:t>
            </a:r>
          </a:p>
        </p:txBody>
      </p:sp>
      <p:sp>
        <p:nvSpPr>
          <p:cNvPr id="277515" name="Text Box 14"/>
          <p:cNvSpPr txBox="1">
            <a:spLocks noChangeArrowheads="1"/>
          </p:cNvSpPr>
          <p:nvPr/>
        </p:nvSpPr>
        <p:spPr bwMode="auto">
          <a:xfrm>
            <a:off x="3005138" y="6424613"/>
            <a:ext cx="5969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/>
              <a:t>(001)</a:t>
            </a:r>
          </a:p>
        </p:txBody>
      </p:sp>
      <p:sp>
        <p:nvSpPr>
          <p:cNvPr id="277516" name="Text Box 15"/>
          <p:cNvSpPr txBox="1">
            <a:spLocks noChangeArrowheads="1"/>
          </p:cNvSpPr>
          <p:nvPr/>
        </p:nvSpPr>
        <p:spPr bwMode="auto">
          <a:xfrm>
            <a:off x="295275" y="6359525"/>
            <a:ext cx="5969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/>
              <a:t>(111)</a:t>
            </a:r>
          </a:p>
        </p:txBody>
      </p:sp>
      <p:sp>
        <p:nvSpPr>
          <p:cNvPr id="277517" name="AutoShape 17"/>
          <p:cNvSpPr>
            <a:spLocks noChangeArrowheads="1"/>
          </p:cNvSpPr>
          <p:nvPr/>
        </p:nvSpPr>
        <p:spPr bwMode="auto">
          <a:xfrm>
            <a:off x="4394200" y="3986213"/>
            <a:ext cx="1041400" cy="234950"/>
          </a:xfrm>
          <a:prstGeom prst="rightArrow">
            <a:avLst>
              <a:gd name="adj1" fmla="val 50000"/>
              <a:gd name="adj2" fmla="val 110811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77518" name="Rectangle 19"/>
          <p:cNvSpPr>
            <a:spLocks noChangeArrowheads="1"/>
          </p:cNvSpPr>
          <p:nvPr/>
        </p:nvSpPr>
        <p:spPr bwMode="auto">
          <a:xfrm>
            <a:off x="669925" y="2881313"/>
            <a:ext cx="2698750" cy="2016125"/>
          </a:xfrm>
          <a:prstGeom prst="rect">
            <a:avLst/>
          </a:prstGeom>
          <a:solidFill>
            <a:schemeClr val="hlink">
              <a:alpha val="2509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277519" name="Group 25"/>
          <p:cNvGrpSpPr>
            <a:grpSpLocks/>
          </p:cNvGrpSpPr>
          <p:nvPr/>
        </p:nvGrpSpPr>
        <p:grpSpPr bwMode="auto">
          <a:xfrm>
            <a:off x="5580063" y="1844675"/>
            <a:ext cx="3563937" cy="4479925"/>
            <a:chOff x="3515" y="1162"/>
            <a:chExt cx="2245" cy="2822"/>
          </a:xfrm>
        </p:grpSpPr>
        <p:grpSp>
          <p:nvGrpSpPr>
            <p:cNvPr id="277520" name="Group 23"/>
            <p:cNvGrpSpPr>
              <a:grpSpLocks/>
            </p:cNvGrpSpPr>
            <p:nvPr/>
          </p:nvGrpSpPr>
          <p:grpSpPr bwMode="auto">
            <a:xfrm>
              <a:off x="3515" y="1162"/>
              <a:ext cx="2245" cy="2822"/>
              <a:chOff x="3515" y="1162"/>
              <a:chExt cx="2245" cy="2822"/>
            </a:xfrm>
          </p:grpSpPr>
          <p:pic>
            <p:nvPicPr>
              <p:cNvPr id="277522" name="Picture 1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515" y="1162"/>
                <a:ext cx="2154" cy="28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7523" name="Text Box 20"/>
              <p:cNvSpPr txBox="1">
                <a:spLocks noChangeArrowheads="1"/>
              </p:cNvSpPr>
              <p:nvPr/>
            </p:nvSpPr>
            <p:spPr bwMode="auto">
              <a:xfrm>
                <a:off x="5167" y="3702"/>
                <a:ext cx="59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400">
                    <a:solidFill>
                      <a:srgbClr val="FF3399"/>
                    </a:solidFill>
                  </a:rPr>
                  <a:t>(0 0 0.85)</a:t>
                </a:r>
              </a:p>
            </p:txBody>
          </p:sp>
        </p:grpSp>
        <p:sp>
          <p:nvSpPr>
            <p:cNvPr id="277521" name="Rectangle 21"/>
            <p:cNvSpPr>
              <a:spLocks noChangeArrowheads="1"/>
            </p:cNvSpPr>
            <p:nvPr/>
          </p:nvSpPr>
          <p:spPr bwMode="auto">
            <a:xfrm>
              <a:off x="3995" y="1298"/>
              <a:ext cx="1467" cy="2359"/>
            </a:xfrm>
            <a:prstGeom prst="rect">
              <a:avLst/>
            </a:prstGeom>
            <a:solidFill>
              <a:schemeClr val="hlink">
                <a:alpha val="38823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Structure de bande réelle!</a:t>
            </a:r>
          </a:p>
        </p:txBody>
      </p:sp>
      <p:sp>
        <p:nvSpPr>
          <p:cNvPr id="27853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33818C3-43D4-4DDE-8ECD-2F467E080555}" type="slidenum">
              <a:rPr lang="fr-FR" altLang="en-US"/>
              <a:pPr/>
              <a:t>135</a:t>
            </a:fld>
            <a:endParaRPr lang="fr-FR" altLang="en-US"/>
          </a:p>
        </p:txBody>
      </p:sp>
      <p:grpSp>
        <p:nvGrpSpPr>
          <p:cNvPr id="278532" name="Group 10"/>
          <p:cNvGrpSpPr>
            <a:grpSpLocks/>
          </p:cNvGrpSpPr>
          <p:nvPr/>
        </p:nvGrpSpPr>
        <p:grpSpPr bwMode="auto">
          <a:xfrm>
            <a:off x="684213" y="1916113"/>
            <a:ext cx="3340100" cy="4197350"/>
            <a:chOff x="295" y="1162"/>
            <a:chExt cx="1796" cy="2436"/>
          </a:xfrm>
        </p:grpSpPr>
        <p:grpSp>
          <p:nvGrpSpPr>
            <p:cNvPr id="278539" name="Group 6"/>
            <p:cNvGrpSpPr>
              <a:grpSpLocks/>
            </p:cNvGrpSpPr>
            <p:nvPr/>
          </p:nvGrpSpPr>
          <p:grpSpPr bwMode="auto">
            <a:xfrm>
              <a:off x="295" y="1162"/>
              <a:ext cx="1796" cy="2436"/>
              <a:chOff x="295" y="1162"/>
              <a:chExt cx="1796" cy="2436"/>
            </a:xfrm>
          </p:grpSpPr>
          <p:pic>
            <p:nvPicPr>
              <p:cNvPr id="278543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r="31487"/>
              <a:stretch>
                <a:fillRect/>
              </a:stretch>
            </p:blipFill>
            <p:spPr bwMode="auto">
              <a:xfrm>
                <a:off x="295" y="1162"/>
                <a:ext cx="1632" cy="24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8544" name="Rectangle 5"/>
              <p:cNvSpPr>
                <a:spLocks noChangeArrowheads="1"/>
              </p:cNvSpPr>
              <p:nvPr/>
            </p:nvSpPr>
            <p:spPr bwMode="auto">
              <a:xfrm>
                <a:off x="1773" y="1253"/>
                <a:ext cx="318" cy="204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278540" name="Line 7"/>
            <p:cNvSpPr>
              <a:spLocks noChangeShapeType="1"/>
            </p:cNvSpPr>
            <p:nvPr/>
          </p:nvSpPr>
          <p:spPr bwMode="auto">
            <a:xfrm>
              <a:off x="975" y="1842"/>
              <a:ext cx="454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8541" name="Line 8"/>
            <p:cNvSpPr>
              <a:spLocks noChangeShapeType="1"/>
            </p:cNvSpPr>
            <p:nvPr/>
          </p:nvSpPr>
          <p:spPr bwMode="auto">
            <a:xfrm>
              <a:off x="976" y="1987"/>
              <a:ext cx="454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9561" name="Text Box 9"/>
            <p:cNvSpPr txBox="1">
              <a:spLocks noChangeArrowheads="1"/>
            </p:cNvSpPr>
            <p:nvPr/>
          </p:nvSpPr>
          <p:spPr bwMode="auto">
            <a:xfrm>
              <a:off x="1398" y="1823"/>
              <a:ext cx="200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400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</a:t>
              </a:r>
              <a:r>
                <a:rPr lang="fr-FR" sz="1400" b="1" i="1" baseline="-250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g</a:t>
              </a:r>
              <a:endParaRPr lang="fr-FR" sz="14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sp>
        <p:nvSpPr>
          <p:cNvPr id="278533" name="Line 12"/>
          <p:cNvSpPr>
            <a:spLocks noChangeShapeType="1"/>
          </p:cNvSpPr>
          <p:nvPr/>
        </p:nvSpPr>
        <p:spPr bwMode="auto">
          <a:xfrm>
            <a:off x="5135563" y="2435225"/>
            <a:ext cx="6477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278534" name="Group 14"/>
          <p:cNvGrpSpPr>
            <a:grpSpLocks/>
          </p:cNvGrpSpPr>
          <p:nvPr/>
        </p:nvGrpSpPr>
        <p:grpSpPr bwMode="auto">
          <a:xfrm>
            <a:off x="4832350" y="1543050"/>
            <a:ext cx="3667125" cy="4622800"/>
            <a:chOff x="3044" y="972"/>
            <a:chExt cx="2310" cy="2912"/>
          </a:xfrm>
        </p:grpSpPr>
        <p:pic>
          <p:nvPicPr>
            <p:cNvPr id="278537" name="Picture 1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44" y="972"/>
              <a:ext cx="2310" cy="2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8538" name="Line 13"/>
            <p:cNvSpPr>
              <a:spLocks noChangeShapeType="1"/>
            </p:cNvSpPr>
            <p:nvPr/>
          </p:nvSpPr>
          <p:spPr bwMode="auto">
            <a:xfrm>
              <a:off x="3243" y="1670"/>
              <a:ext cx="453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79567" name="Text Box 15"/>
          <p:cNvSpPr txBox="1">
            <a:spLocks noChangeArrowheads="1"/>
          </p:cNvSpPr>
          <p:nvPr/>
        </p:nvSpPr>
        <p:spPr bwMode="auto">
          <a:xfrm>
            <a:off x="1887538" y="6040438"/>
            <a:ext cx="781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GaAs</a:t>
            </a:r>
          </a:p>
        </p:txBody>
      </p:sp>
      <p:sp>
        <p:nvSpPr>
          <p:cNvPr id="279568" name="Text Box 16"/>
          <p:cNvSpPr txBox="1">
            <a:spLocks noChangeArrowheads="1"/>
          </p:cNvSpPr>
          <p:nvPr/>
        </p:nvSpPr>
        <p:spPr bwMode="auto">
          <a:xfrm>
            <a:off x="7648575" y="1865313"/>
            <a:ext cx="4889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synthèse</a:t>
            </a:r>
          </a:p>
        </p:txBody>
      </p:sp>
      <p:sp>
        <p:nvSpPr>
          <p:cNvPr id="27955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/>
              <a:t>Cristal </a:t>
            </a:r>
            <a:r>
              <a:rPr lang="fr-FR">
                <a:sym typeface="Wingdings" pitchFamily="2" charset="2"/>
              </a:rPr>
              <a:t> potentiel périodique</a:t>
            </a:r>
          </a:p>
          <a:p>
            <a:pPr lvl="1" eaLnBrk="1" hangingPunct="1"/>
            <a:endParaRPr lang="fr-FR"/>
          </a:p>
          <a:p>
            <a:pPr lvl="1" eaLnBrk="1" hangingPunct="1"/>
            <a:r>
              <a:rPr lang="fr-FR"/>
              <a:t>Apparition de structure en bande d’énergie</a:t>
            </a:r>
          </a:p>
          <a:p>
            <a:pPr lvl="1" eaLnBrk="1" hangingPunct="1"/>
            <a:endParaRPr lang="fr-FR"/>
          </a:p>
          <a:p>
            <a:pPr lvl="1" eaLnBrk="1" hangingPunct="1"/>
            <a:r>
              <a:rPr lang="fr-FR"/>
              <a:t>Notion de bande interdite</a:t>
            </a:r>
          </a:p>
        </p:txBody>
      </p:sp>
      <p:sp>
        <p:nvSpPr>
          <p:cNvPr id="27955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232CE60-1D4E-48A4-9593-014FC08CB448}" type="slidenum">
              <a:rPr lang="fr-FR" altLang="en-US"/>
              <a:pPr/>
              <a:t>136</a:t>
            </a:fld>
            <a:endParaRPr lang="fr-FR" altLang="en-US"/>
          </a:p>
        </p:txBody>
      </p:sp>
      <p:sp>
        <p:nvSpPr>
          <p:cNvPr id="279557" name="AutoShape 4"/>
          <p:cNvSpPr>
            <a:spLocks noChangeArrowheads="1"/>
          </p:cNvSpPr>
          <p:nvPr/>
        </p:nvSpPr>
        <p:spPr bwMode="auto">
          <a:xfrm>
            <a:off x="395288" y="5300663"/>
            <a:ext cx="898525" cy="377825"/>
          </a:xfrm>
          <a:prstGeom prst="rightArrow">
            <a:avLst>
              <a:gd name="adj1" fmla="val 50000"/>
              <a:gd name="adj2" fmla="val 5945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81605" name="Text Box 5"/>
          <p:cNvSpPr txBox="1">
            <a:spLocks noChangeArrowheads="1"/>
          </p:cNvSpPr>
          <p:nvPr/>
        </p:nvSpPr>
        <p:spPr bwMode="auto">
          <a:xfrm>
            <a:off x="1692275" y="5013325"/>
            <a:ext cx="62134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fr-FR" sz="2000" i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Cela suffit il à expliquer la différence entre métal et isolant (ou semiconducteur) ?</a:t>
            </a:r>
          </a:p>
          <a:p>
            <a:pPr>
              <a:defRPr/>
            </a:pPr>
            <a:r>
              <a:rPr lang="fr-FR" sz="2000" i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Suite au prochain chapitre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9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fr-FR" dirty="0"/>
              <a:t>Chapitre 7</a:t>
            </a:r>
          </a:p>
        </p:txBody>
      </p:sp>
      <p:sp>
        <p:nvSpPr>
          <p:cNvPr id="2826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3568" y="3515072"/>
            <a:ext cx="7200800" cy="2362200"/>
          </a:xfrm>
        </p:spPr>
        <p:txBody>
          <a:bodyPr/>
          <a:lstStyle/>
          <a:p>
            <a:pPr marL="609600" indent="-609600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fr-FR" sz="3100" dirty="0"/>
              <a:t>Courant dans les solides : </a:t>
            </a:r>
          </a:p>
          <a:p>
            <a:pPr marL="609600" indent="-609600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fr-FR" sz="3100" dirty="0"/>
              <a:t>cas particulier des </a:t>
            </a:r>
            <a:r>
              <a:rPr lang="fr-FR" sz="3100" dirty="0" err="1"/>
              <a:t>semiconducteurs</a:t>
            </a:r>
            <a:endParaRPr lang="fr-FR" dirty="0"/>
          </a:p>
          <a:p>
            <a:pPr marL="609600" indent="-609600" eaLnBrk="1" hangingPunct="1">
              <a:defRPr/>
            </a:pPr>
            <a:endParaRPr lang="fr-FR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80578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6661D4-7A27-411D-8114-47501A58DFBB}" type="slidenum">
              <a:rPr lang="fr-FR" altLang="en-US"/>
              <a:pPr/>
              <a:t>137</a:t>
            </a:fld>
            <a:endParaRPr lang="fr-FR" altLang="en-US"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/>
              <a:t>Courant de conduction dans le « cristal » de Bloch - Brillouin</a:t>
            </a:r>
          </a:p>
        </p:txBody>
      </p:sp>
      <p:sp>
        <p:nvSpPr>
          <p:cNvPr id="10343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/>
              <a:t>Vecteur densité de courant:</a:t>
            </a:r>
          </a:p>
          <a:p>
            <a:pPr lvl="1" eaLnBrk="1" hangingPunct="1"/>
            <a:r>
              <a:rPr lang="fr-FR"/>
              <a:t>C’est quoi la densité de courant: c’est un déplacement de charges électriques par unité de temps et de surface</a:t>
            </a:r>
          </a:p>
          <a:p>
            <a:pPr lvl="1" eaLnBrk="1" hangingPunct="1"/>
            <a:endParaRPr lang="fr-FR"/>
          </a:p>
          <a:p>
            <a:pPr lvl="1" eaLnBrk="1" hangingPunct="1"/>
            <a:endParaRPr lang="fr-FR"/>
          </a:p>
          <a:p>
            <a:pPr lvl="1" eaLnBrk="1" hangingPunct="1"/>
            <a:endParaRPr lang="fr-FR"/>
          </a:p>
          <a:p>
            <a:pPr lvl="1" eaLnBrk="1" hangingPunct="1"/>
            <a:r>
              <a:rPr lang="fr-FR"/>
              <a:t>À 1 dim:</a:t>
            </a:r>
          </a:p>
        </p:txBody>
      </p:sp>
      <p:sp>
        <p:nvSpPr>
          <p:cNvPr id="10342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49CB60-627A-4026-8F15-EDCDFE732349}" type="slidenum">
              <a:rPr lang="fr-FR" altLang="en-US"/>
              <a:pPr/>
              <a:t>138</a:t>
            </a:fld>
            <a:endParaRPr lang="fr-FR" altLang="en-US"/>
          </a:p>
        </p:txBody>
      </p:sp>
      <p:graphicFrame>
        <p:nvGraphicFramePr>
          <p:cNvPr id="10342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617466"/>
              </p:ext>
            </p:extLst>
          </p:nvPr>
        </p:nvGraphicFramePr>
        <p:xfrm>
          <a:off x="992188" y="3284538"/>
          <a:ext cx="7297737" cy="127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06" name="Équation" r:id="rId4" imgW="3619440" imgH="634680" progId="Equation.3">
                  <p:embed/>
                </p:oleObj>
              </mc:Choice>
              <mc:Fallback>
                <p:oleObj name="Équation" r:id="rId4" imgW="3619440" imgH="6346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2188" y="3284538"/>
                        <a:ext cx="7297737" cy="1279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27" name="Object 6"/>
          <p:cNvGraphicFramePr>
            <a:graphicFrameLocks noChangeAspect="1"/>
          </p:cNvGraphicFramePr>
          <p:nvPr/>
        </p:nvGraphicFramePr>
        <p:xfrm>
          <a:off x="2484438" y="5445125"/>
          <a:ext cx="2776537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07" name="Equation" r:id="rId6" imgW="1193760" imgH="355320" progId="Equation.3">
                  <p:embed/>
                </p:oleObj>
              </mc:Choice>
              <mc:Fallback>
                <p:oleObj name="Equation" r:id="rId6" imgW="1193760" imgH="35532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8" y="5445125"/>
                        <a:ext cx="2776537" cy="828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/>
              <a:t>Courant de conduction dans le « cristal » de Bloch - Brillouin</a:t>
            </a:r>
          </a:p>
        </p:txBody>
      </p:sp>
      <p:sp>
        <p:nvSpPr>
          <p:cNvPr id="284675" name="Rectangle 3"/>
          <p:cNvSpPr>
            <a:spLocks noGrp="1" noChangeArrowheads="1"/>
          </p:cNvSpPr>
          <p:nvPr>
            <p:ph idx="1"/>
          </p:nvPr>
        </p:nvSpPr>
        <p:spPr>
          <a:xfrm>
            <a:off x="0" y="1719263"/>
            <a:ext cx="9144000" cy="1277937"/>
          </a:xfrm>
        </p:spPr>
        <p:txBody>
          <a:bodyPr/>
          <a:lstStyle/>
          <a:p>
            <a:pPr lvl="1" eaLnBrk="1" hangingPunct="1">
              <a:defRPr/>
            </a:pPr>
            <a:r>
              <a:rPr lang="fr-FR"/>
              <a:t>Contribution des diverses bandes au courant électrique</a:t>
            </a:r>
          </a:p>
          <a:p>
            <a:pPr lvl="2" eaLnBrk="1" hangingPunct="1">
              <a:defRPr/>
            </a:pPr>
            <a:r>
              <a:rPr lang="fr-FR" i="1" u="sng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Bande pleine</a:t>
            </a:r>
          </a:p>
        </p:txBody>
      </p:sp>
      <p:sp>
        <p:nvSpPr>
          <p:cNvPr id="10445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915BFA6-DD7E-4FEA-B356-704B782C7A5D}" type="slidenum">
              <a:rPr lang="fr-FR" altLang="en-US"/>
              <a:pPr/>
              <a:t>139</a:t>
            </a:fld>
            <a:endParaRPr lang="fr-FR" altLang="en-US"/>
          </a:p>
        </p:txBody>
      </p:sp>
      <p:grpSp>
        <p:nvGrpSpPr>
          <p:cNvPr id="104455" name="Group 13"/>
          <p:cNvGrpSpPr>
            <a:grpSpLocks/>
          </p:cNvGrpSpPr>
          <p:nvPr/>
        </p:nvGrpSpPr>
        <p:grpSpPr bwMode="auto">
          <a:xfrm>
            <a:off x="684213" y="2728913"/>
            <a:ext cx="2592387" cy="3822700"/>
            <a:chOff x="748" y="1719"/>
            <a:chExt cx="1633" cy="2408"/>
          </a:xfrm>
        </p:grpSpPr>
        <p:grpSp>
          <p:nvGrpSpPr>
            <p:cNvPr id="104459" name="Group 7"/>
            <p:cNvGrpSpPr>
              <a:grpSpLocks/>
            </p:cNvGrpSpPr>
            <p:nvPr/>
          </p:nvGrpSpPr>
          <p:grpSpPr bwMode="auto">
            <a:xfrm>
              <a:off x="748" y="1719"/>
              <a:ext cx="1633" cy="2346"/>
              <a:chOff x="748" y="1583"/>
              <a:chExt cx="1633" cy="2346"/>
            </a:xfrm>
          </p:grpSpPr>
          <p:pic>
            <p:nvPicPr>
              <p:cNvPr id="104464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0164" r="28812" b="10709"/>
              <a:stretch>
                <a:fillRect/>
              </a:stretch>
            </p:blipFill>
            <p:spPr bwMode="auto">
              <a:xfrm>
                <a:off x="748" y="1661"/>
                <a:ext cx="1633" cy="22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4465" name="Text Box 5"/>
              <p:cNvSpPr txBox="1">
                <a:spLocks noChangeArrowheads="1"/>
              </p:cNvSpPr>
              <p:nvPr/>
            </p:nvSpPr>
            <p:spPr bwMode="auto">
              <a:xfrm>
                <a:off x="1371" y="1583"/>
                <a:ext cx="212" cy="23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i="1"/>
                  <a:t>E</a:t>
                </a:r>
              </a:p>
            </p:txBody>
          </p:sp>
        </p:grpSp>
        <p:sp>
          <p:nvSpPr>
            <p:cNvPr id="104460" name="Line 8"/>
            <p:cNvSpPr>
              <a:spLocks noChangeShapeType="1"/>
            </p:cNvSpPr>
            <p:nvPr/>
          </p:nvSpPr>
          <p:spPr bwMode="auto">
            <a:xfrm flipV="1">
              <a:off x="1292" y="3521"/>
              <a:ext cx="0" cy="36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4461" name="Line 9"/>
            <p:cNvSpPr>
              <a:spLocks noChangeShapeType="1"/>
            </p:cNvSpPr>
            <p:nvPr/>
          </p:nvSpPr>
          <p:spPr bwMode="auto">
            <a:xfrm flipV="1">
              <a:off x="1900" y="3521"/>
              <a:ext cx="0" cy="36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4462" name="Text Box 10"/>
            <p:cNvSpPr txBox="1">
              <a:spLocks noChangeArrowheads="1"/>
            </p:cNvSpPr>
            <p:nvPr/>
          </p:nvSpPr>
          <p:spPr bwMode="auto">
            <a:xfrm>
              <a:off x="1824" y="3896"/>
              <a:ext cx="24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/>
                <a:t>k</a:t>
              </a:r>
              <a:r>
                <a:rPr lang="fr-FR" baseline="-25000"/>
                <a:t>0</a:t>
              </a:r>
              <a:endParaRPr lang="fr-FR"/>
            </a:p>
          </p:txBody>
        </p:sp>
        <p:sp>
          <p:nvSpPr>
            <p:cNvPr id="104463" name="Text Box 11"/>
            <p:cNvSpPr txBox="1">
              <a:spLocks noChangeArrowheads="1"/>
            </p:cNvSpPr>
            <p:nvPr/>
          </p:nvSpPr>
          <p:spPr bwMode="auto">
            <a:xfrm>
              <a:off x="1156" y="3875"/>
              <a:ext cx="28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/>
                <a:t>-k</a:t>
              </a:r>
              <a:r>
                <a:rPr lang="fr-FR" baseline="-25000"/>
                <a:t>0</a:t>
              </a:r>
              <a:endParaRPr lang="fr-FR"/>
            </a:p>
          </p:txBody>
        </p:sp>
      </p:grpSp>
      <p:sp>
        <p:nvSpPr>
          <p:cNvPr id="104456" name="Rectangle 12"/>
          <p:cNvSpPr>
            <a:spLocks noChangeArrowheads="1"/>
          </p:cNvSpPr>
          <p:nvPr/>
        </p:nvSpPr>
        <p:spPr bwMode="auto">
          <a:xfrm>
            <a:off x="1979613" y="2420938"/>
            <a:ext cx="69119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600200" lvl="3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</a:pPr>
            <a:r>
              <a:rPr lang="fr-FR" sz="2000"/>
              <a:t>Sur chacune des valeurs permises de k</a:t>
            </a:r>
            <a:r>
              <a:rPr lang="fr-FR" sz="2000" baseline="-25000"/>
              <a:t>0</a:t>
            </a:r>
            <a:r>
              <a:rPr lang="fr-FR" sz="2000"/>
              <a:t> on peut former un paquet d’ondes</a:t>
            </a:r>
          </a:p>
          <a:p>
            <a:pPr marL="1600200" lvl="3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</a:pPr>
            <a:r>
              <a:rPr lang="fr-FR" sz="2000"/>
              <a:t>La bande est dite pleine si toute les valeurs de k</a:t>
            </a:r>
            <a:r>
              <a:rPr lang="fr-FR" sz="2000" baseline="-25000"/>
              <a:t>0</a:t>
            </a:r>
            <a:r>
              <a:rPr lang="fr-FR" sz="2000"/>
              <a:t> sont utilisées (niveau d’énergie occupé). </a:t>
            </a:r>
          </a:p>
          <a:p>
            <a:pPr marL="1600200" lvl="3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</a:pPr>
            <a:r>
              <a:rPr lang="fr-FR" sz="2000" i="1" u="sng"/>
              <a:t>E(k)</a:t>
            </a:r>
            <a:r>
              <a:rPr lang="fr-FR" sz="2000" u="sng"/>
              <a:t> est paire en k</a:t>
            </a:r>
            <a:r>
              <a:rPr lang="fr-FR" sz="2000"/>
              <a:t> </a:t>
            </a:r>
            <a:r>
              <a:rPr lang="fr-FR" sz="2000">
                <a:sym typeface="Wingdings" pitchFamily="2" charset="2"/>
              </a:rPr>
              <a:t> </a:t>
            </a:r>
            <a:r>
              <a:rPr lang="fr-FR" sz="2000" i="1">
                <a:sym typeface="Wingdings" pitchFamily="2" charset="2"/>
              </a:rPr>
              <a:t>E(-k</a:t>
            </a:r>
            <a:r>
              <a:rPr lang="fr-FR" sz="2000" i="1" baseline="-25000">
                <a:sym typeface="Wingdings" pitchFamily="2" charset="2"/>
              </a:rPr>
              <a:t>0</a:t>
            </a:r>
            <a:r>
              <a:rPr lang="fr-FR" sz="2000" i="1">
                <a:sym typeface="Wingdings" pitchFamily="2" charset="2"/>
              </a:rPr>
              <a:t>)= E(+k</a:t>
            </a:r>
            <a:r>
              <a:rPr lang="fr-FR" sz="2000" i="1" baseline="-25000">
                <a:sym typeface="Wingdings" pitchFamily="2" charset="2"/>
              </a:rPr>
              <a:t>0</a:t>
            </a:r>
            <a:r>
              <a:rPr lang="fr-FR" sz="2000" i="1">
                <a:sym typeface="Wingdings" pitchFamily="2" charset="2"/>
              </a:rPr>
              <a:t>)</a:t>
            </a:r>
            <a:r>
              <a:rPr lang="fr-FR" sz="2000">
                <a:sym typeface="Wingdings" pitchFamily="2" charset="2"/>
              </a:rPr>
              <a:t>  la probabilité de trouver un électron en k</a:t>
            </a:r>
            <a:r>
              <a:rPr lang="fr-FR" sz="2000" baseline="-25000">
                <a:sym typeface="Wingdings" pitchFamily="2" charset="2"/>
              </a:rPr>
              <a:t>0</a:t>
            </a:r>
            <a:r>
              <a:rPr lang="fr-FR" sz="2000">
                <a:sym typeface="Wingdings" pitchFamily="2" charset="2"/>
              </a:rPr>
              <a:t> ou en –k</a:t>
            </a:r>
            <a:r>
              <a:rPr lang="fr-FR" sz="2000" baseline="-25000">
                <a:sym typeface="Wingdings" pitchFamily="2" charset="2"/>
              </a:rPr>
              <a:t>0</a:t>
            </a:r>
            <a:r>
              <a:rPr lang="fr-FR" sz="2000">
                <a:sym typeface="Wingdings" pitchFamily="2" charset="2"/>
              </a:rPr>
              <a:t> est identique (démontré chapitre suivant)</a:t>
            </a:r>
          </a:p>
          <a:p>
            <a:pPr marL="1600200" lvl="3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</a:pPr>
            <a:r>
              <a:rPr lang="fr-FR" sz="2000" u="sng">
                <a:sym typeface="Wingdings" pitchFamily="2" charset="2"/>
              </a:rPr>
              <a:t>Vitesse de la particule</a:t>
            </a:r>
            <a:r>
              <a:rPr lang="fr-FR" sz="2000">
                <a:sym typeface="Wingdings" pitchFamily="2" charset="2"/>
              </a:rPr>
              <a:t>                   </a:t>
            </a:r>
            <a:r>
              <a:rPr lang="fr-FR" sz="2000" u="sng">
                <a:sym typeface="Wingdings" pitchFamily="2" charset="2"/>
              </a:rPr>
              <a:t>impaire</a:t>
            </a:r>
            <a:r>
              <a:rPr lang="fr-FR" sz="2000">
                <a:sym typeface="Wingdings" pitchFamily="2" charset="2"/>
              </a:rPr>
              <a:t> en k </a:t>
            </a:r>
            <a:r>
              <a:rPr lang="fr-FR" sz="2000" i="1">
                <a:sym typeface="Wingdings" pitchFamily="2" charset="2"/>
              </a:rPr>
              <a:t>v</a:t>
            </a:r>
            <a:r>
              <a:rPr lang="fr-FR" sz="2000" i="1" baseline="-25000">
                <a:sym typeface="Wingdings" pitchFamily="2" charset="2"/>
              </a:rPr>
              <a:t>g</a:t>
            </a:r>
            <a:r>
              <a:rPr lang="fr-FR" sz="2000" i="1">
                <a:sym typeface="Wingdings" pitchFamily="2" charset="2"/>
              </a:rPr>
              <a:t>(k)=-v</a:t>
            </a:r>
            <a:r>
              <a:rPr lang="fr-FR" sz="2000" i="1" baseline="-25000">
                <a:sym typeface="Wingdings" pitchFamily="2" charset="2"/>
              </a:rPr>
              <a:t>g</a:t>
            </a:r>
            <a:r>
              <a:rPr lang="fr-FR" sz="2000" i="1">
                <a:sym typeface="Wingdings" pitchFamily="2" charset="2"/>
              </a:rPr>
              <a:t>(-k)</a:t>
            </a:r>
            <a:endParaRPr lang="fr-FR" sz="2000" i="1"/>
          </a:p>
          <a:p>
            <a:pPr marL="1143000" lvl="2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</a:pPr>
            <a:endParaRPr lang="fr-FR" sz="2300" i="1"/>
          </a:p>
          <a:p>
            <a:pPr marL="1143000" lvl="2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</a:pPr>
            <a:endParaRPr lang="fr-FR" sz="2300"/>
          </a:p>
        </p:txBody>
      </p:sp>
      <p:sp>
        <p:nvSpPr>
          <p:cNvPr id="104457" name="Line 14"/>
          <p:cNvSpPr>
            <a:spLocks noChangeShapeType="1"/>
          </p:cNvSpPr>
          <p:nvPr/>
        </p:nvSpPr>
        <p:spPr bwMode="auto">
          <a:xfrm>
            <a:off x="1547813" y="5589588"/>
            <a:ext cx="936625" cy="0"/>
          </a:xfrm>
          <a:prstGeom prst="line">
            <a:avLst/>
          </a:prstGeom>
          <a:noFill/>
          <a:ln w="28575">
            <a:solidFill>
              <a:srgbClr val="000099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4458" name="Text Box 15"/>
          <p:cNvSpPr txBox="1">
            <a:spLocks noChangeArrowheads="1"/>
          </p:cNvSpPr>
          <p:nvPr/>
        </p:nvSpPr>
        <p:spPr bwMode="auto">
          <a:xfrm>
            <a:off x="1547813" y="5176838"/>
            <a:ext cx="4206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i="1">
                <a:solidFill>
                  <a:srgbClr val="000099"/>
                </a:solidFill>
              </a:rPr>
              <a:t>E</a:t>
            </a:r>
            <a:r>
              <a:rPr lang="fr-FR" i="1" baseline="-25000">
                <a:solidFill>
                  <a:srgbClr val="000099"/>
                </a:solidFill>
              </a:rPr>
              <a:t>0</a:t>
            </a:r>
            <a:endParaRPr lang="fr-FR" i="1">
              <a:solidFill>
                <a:srgbClr val="000099"/>
              </a:solidFill>
            </a:endParaRPr>
          </a:p>
        </p:txBody>
      </p:sp>
      <p:graphicFrame>
        <p:nvGraphicFramePr>
          <p:cNvPr id="104450" name="Object 16"/>
          <p:cNvGraphicFramePr>
            <a:graphicFrameLocks noChangeAspect="1"/>
          </p:cNvGraphicFramePr>
          <p:nvPr/>
        </p:nvGraphicFramePr>
        <p:xfrm>
          <a:off x="6237288" y="5059363"/>
          <a:ext cx="1114425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30" name="Equation" r:id="rId5" imgW="901440" imgH="469800" progId="Equation.3">
                  <p:embed/>
                </p:oleObj>
              </mc:Choice>
              <mc:Fallback>
                <p:oleObj name="Equation" r:id="rId5" imgW="901440" imgH="46980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7288" y="5059363"/>
                        <a:ext cx="1114425" cy="581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4451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7875773"/>
              </p:ext>
            </p:extLst>
          </p:nvPr>
        </p:nvGraphicFramePr>
        <p:xfrm>
          <a:off x="4067175" y="6021388"/>
          <a:ext cx="4476750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31" name="Equation" r:id="rId7" imgW="2361960" imgH="355320" progId="Equation.3">
                  <p:embed/>
                </p:oleObj>
              </mc:Choice>
              <mc:Fallback>
                <p:oleObj name="Equation" r:id="rId7" imgW="2361960" imgH="35532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6021388"/>
                        <a:ext cx="4476750" cy="6762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000099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3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dirty="0"/>
              <a:t>La liaison métallique </a:t>
            </a:r>
          </a:p>
        </p:txBody>
      </p:sp>
      <p:sp>
        <p:nvSpPr>
          <p:cNvPr id="215044" name="Rectangle 6"/>
          <p:cNvSpPr>
            <a:spLocks noGrp="1" noChangeArrowheads="1"/>
          </p:cNvSpPr>
          <p:nvPr>
            <p:ph idx="1"/>
          </p:nvPr>
        </p:nvSpPr>
        <p:spPr>
          <a:xfrm>
            <a:off x="468313" y="1844675"/>
            <a:ext cx="8229600" cy="44116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sz="1800" dirty="0"/>
              <a:t>Les électrons périphériques sont très peu liés à l’atome </a:t>
            </a:r>
          </a:p>
          <a:p>
            <a:pPr eaLnBrk="1" hangingPunct="1">
              <a:lnSpc>
                <a:spcPct val="80000"/>
              </a:lnSpc>
            </a:pPr>
            <a:r>
              <a:rPr lang="fr-FR" sz="1800" dirty="0"/>
              <a:t>L’atome « libère » facilement ce(ces) électron(s)</a:t>
            </a:r>
          </a:p>
          <a:p>
            <a:pPr eaLnBrk="1" hangingPunct="1">
              <a:lnSpc>
                <a:spcPct val="80000"/>
              </a:lnSpc>
            </a:pPr>
            <a:r>
              <a:rPr lang="fr-FR" sz="1800" dirty="0"/>
              <a:t>Les noyaux constituent alors un ensemble de charges positives </a:t>
            </a:r>
            <a:r>
              <a:rPr lang="fr-FR" sz="1800" dirty="0">
                <a:sym typeface="Wingdings" pitchFamily="2" charset="2"/>
              </a:rPr>
              <a:t> ions positifs à couche externe saturée</a:t>
            </a:r>
            <a:endParaRPr lang="fr-FR" sz="1800" dirty="0"/>
          </a:p>
          <a:p>
            <a:pPr eaLnBrk="1" hangingPunct="1">
              <a:lnSpc>
                <a:spcPct val="80000"/>
              </a:lnSpc>
            </a:pPr>
            <a:r>
              <a:rPr lang="fr-FR" sz="1800" dirty="0"/>
              <a:t>La cohésion est assurée par le nuage électronique chargé négativement</a:t>
            </a:r>
          </a:p>
          <a:p>
            <a:pPr eaLnBrk="1" hangingPunct="1">
              <a:lnSpc>
                <a:spcPct val="80000"/>
              </a:lnSpc>
            </a:pPr>
            <a:r>
              <a:rPr lang="fr-FR" sz="1800" dirty="0"/>
              <a:t>Force de cohésion </a:t>
            </a:r>
            <a:r>
              <a:rPr lang="fr-FR" sz="1800" dirty="0">
                <a:sym typeface="Wingdings" pitchFamily="2" charset="2"/>
              </a:rPr>
              <a:t> attraction Coulombienne</a:t>
            </a:r>
          </a:p>
          <a:p>
            <a:pPr eaLnBrk="1" hangingPunct="1">
              <a:lnSpc>
                <a:spcPct val="80000"/>
              </a:lnSpc>
            </a:pPr>
            <a:r>
              <a:rPr lang="fr-FR" sz="1800" dirty="0"/>
              <a:t>Liaisons « plutôt » faibles </a:t>
            </a:r>
            <a:r>
              <a:rPr lang="fr-FR" sz="1800" dirty="0">
                <a:sym typeface="Wingdings" pitchFamily="2" charset="2"/>
              </a:rPr>
              <a:t> matériaux moins durs et fusion à basse Température</a:t>
            </a:r>
            <a:endParaRPr lang="fr-FR" sz="1800" dirty="0"/>
          </a:p>
          <a:p>
            <a:pPr eaLnBrk="1" hangingPunct="1">
              <a:lnSpc>
                <a:spcPct val="80000"/>
              </a:lnSpc>
            </a:pPr>
            <a:endParaRPr lang="fr-FR" sz="2600" dirty="0"/>
          </a:p>
        </p:txBody>
      </p:sp>
      <p:sp>
        <p:nvSpPr>
          <p:cNvPr id="21504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B988E72-46F5-41CD-B7AD-84CBA8C1F7FB}" type="slidenum">
              <a:rPr lang="fr-FR" altLang="en-US"/>
              <a:pPr/>
              <a:t>14</a:t>
            </a:fld>
            <a:endParaRPr lang="fr-FR" altLang="en-US"/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005064"/>
            <a:ext cx="5040313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/>
              <a:t>Courant de conduction dans le « cristal » de Bloch - Brillouin</a:t>
            </a:r>
          </a:p>
        </p:txBody>
      </p:sp>
      <p:sp>
        <p:nvSpPr>
          <p:cNvPr id="285699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2132856"/>
            <a:ext cx="8229600" cy="3917032"/>
          </a:xfrm>
        </p:spPr>
        <p:txBody>
          <a:bodyPr/>
          <a:lstStyle/>
          <a:p>
            <a:pPr lvl="1" eaLnBrk="1" hangingPunct="1">
              <a:defRPr/>
            </a:pPr>
            <a:r>
              <a:rPr lang="fr-FR" i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Règle 1</a:t>
            </a:r>
            <a:r>
              <a:rPr lang="fr-FR" dirty="0"/>
              <a:t>: la contribution au courant électrique d’une bande pleine est toujours égale à zéro.</a:t>
            </a:r>
          </a:p>
          <a:p>
            <a:pPr lvl="1" eaLnBrk="1" hangingPunct="1">
              <a:defRPr/>
            </a:pPr>
            <a:endParaRPr lang="fr-FR" dirty="0"/>
          </a:p>
          <a:p>
            <a:pPr lvl="1" eaLnBrk="1" hangingPunct="1">
              <a:defRPr/>
            </a:pPr>
            <a:r>
              <a:rPr lang="fr-FR" i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Règle 2</a:t>
            </a:r>
            <a:r>
              <a:rPr lang="fr-FR" dirty="0"/>
              <a:t>: la contribution au courant électrique d’une bande vide est égale à zéro.</a:t>
            </a:r>
          </a:p>
          <a:p>
            <a:pPr lvl="1" eaLnBrk="1" hangingPunct="1">
              <a:defRPr/>
            </a:pPr>
            <a:endParaRPr lang="fr-FR" dirty="0"/>
          </a:p>
          <a:p>
            <a:pPr lvl="1" eaLnBrk="1" hangingPunct="1">
              <a:defRPr/>
            </a:pPr>
            <a:r>
              <a:rPr lang="fr-FR" i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Corollaire</a:t>
            </a:r>
            <a:r>
              <a:rPr lang="fr-FR" dirty="0"/>
              <a:t>: le courant électrique est dû aux bandes incomplètement remplies</a:t>
            </a:r>
          </a:p>
        </p:txBody>
      </p:sp>
      <p:sp>
        <p:nvSpPr>
          <p:cNvPr id="28160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FBA4495-5B8C-480B-B22D-5B64E9DC1835}" type="slidenum">
              <a:rPr lang="fr-FR" altLang="en-US"/>
              <a:pPr/>
              <a:t>140</a:t>
            </a:fld>
            <a:endParaRPr lang="fr-FR" altLang="en-US"/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478" name="Group 9"/>
          <p:cNvGrpSpPr>
            <a:grpSpLocks/>
          </p:cNvGrpSpPr>
          <p:nvPr/>
        </p:nvGrpSpPr>
        <p:grpSpPr bwMode="auto">
          <a:xfrm>
            <a:off x="5148263" y="3141663"/>
            <a:ext cx="3662362" cy="2365375"/>
            <a:chOff x="3243" y="1979"/>
            <a:chExt cx="2307" cy="1490"/>
          </a:xfrm>
        </p:grpSpPr>
        <p:grpSp>
          <p:nvGrpSpPr>
            <p:cNvPr id="105479" name="Group 10"/>
            <p:cNvGrpSpPr>
              <a:grpSpLocks/>
            </p:cNvGrpSpPr>
            <p:nvPr/>
          </p:nvGrpSpPr>
          <p:grpSpPr bwMode="auto">
            <a:xfrm>
              <a:off x="3243" y="1979"/>
              <a:ext cx="2307" cy="1490"/>
              <a:chOff x="3378" y="1979"/>
              <a:chExt cx="2307" cy="1490"/>
            </a:xfrm>
          </p:grpSpPr>
          <p:pic>
            <p:nvPicPr>
              <p:cNvPr id="105510" name="Picture 1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r="12939"/>
              <a:stretch>
                <a:fillRect/>
              </a:stretch>
            </p:blipFill>
            <p:spPr bwMode="auto">
              <a:xfrm>
                <a:off x="3378" y="1979"/>
                <a:ext cx="2133" cy="14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5511" name="Line 12"/>
              <p:cNvSpPr>
                <a:spLocks noChangeShapeType="1"/>
              </p:cNvSpPr>
              <p:nvPr/>
            </p:nvSpPr>
            <p:spPr bwMode="auto">
              <a:xfrm>
                <a:off x="3378" y="3466"/>
                <a:ext cx="22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6733" name="Text Box 13"/>
              <p:cNvSpPr txBox="1">
                <a:spLocks noChangeArrowheads="1"/>
              </p:cNvSpPr>
              <p:nvPr/>
            </p:nvSpPr>
            <p:spPr bwMode="auto">
              <a:xfrm>
                <a:off x="5497" y="3170"/>
                <a:ext cx="1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fr-FR" i="1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k</a:t>
                </a:r>
              </a:p>
            </p:txBody>
          </p:sp>
        </p:grpSp>
        <p:sp>
          <p:nvSpPr>
            <p:cNvPr id="105480" name="Oval 14"/>
            <p:cNvSpPr>
              <a:spLocks noChangeAspect="1" noChangeArrowheads="1"/>
            </p:cNvSpPr>
            <p:nvPr/>
          </p:nvSpPr>
          <p:spPr bwMode="auto">
            <a:xfrm>
              <a:off x="5284" y="2378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5481" name="Oval 15"/>
            <p:cNvSpPr>
              <a:spLocks noChangeAspect="1" noChangeArrowheads="1"/>
            </p:cNvSpPr>
            <p:nvPr/>
          </p:nvSpPr>
          <p:spPr bwMode="auto">
            <a:xfrm>
              <a:off x="5193" y="2396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5482" name="Oval 16"/>
            <p:cNvSpPr>
              <a:spLocks noChangeAspect="1" noChangeArrowheads="1"/>
            </p:cNvSpPr>
            <p:nvPr/>
          </p:nvSpPr>
          <p:spPr bwMode="auto">
            <a:xfrm>
              <a:off x="5102" y="2432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5483" name="Oval 17"/>
            <p:cNvSpPr>
              <a:spLocks noChangeAspect="1" noChangeArrowheads="1"/>
            </p:cNvSpPr>
            <p:nvPr/>
          </p:nvSpPr>
          <p:spPr bwMode="auto">
            <a:xfrm>
              <a:off x="5021" y="2487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5484" name="Oval 18"/>
            <p:cNvSpPr>
              <a:spLocks noChangeAspect="1" noChangeArrowheads="1"/>
            </p:cNvSpPr>
            <p:nvPr/>
          </p:nvSpPr>
          <p:spPr bwMode="auto">
            <a:xfrm>
              <a:off x="4948" y="2551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5485" name="Oval 19"/>
            <p:cNvSpPr>
              <a:spLocks noChangeAspect="1" noChangeArrowheads="1"/>
            </p:cNvSpPr>
            <p:nvPr/>
          </p:nvSpPr>
          <p:spPr bwMode="auto">
            <a:xfrm>
              <a:off x="4885" y="2623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5486" name="Oval 20"/>
            <p:cNvSpPr>
              <a:spLocks noChangeAspect="1" noChangeArrowheads="1"/>
            </p:cNvSpPr>
            <p:nvPr/>
          </p:nvSpPr>
          <p:spPr bwMode="auto">
            <a:xfrm>
              <a:off x="4831" y="2705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5487" name="Oval 21"/>
            <p:cNvSpPr>
              <a:spLocks noChangeAspect="1" noChangeArrowheads="1"/>
            </p:cNvSpPr>
            <p:nvPr/>
          </p:nvSpPr>
          <p:spPr bwMode="auto">
            <a:xfrm>
              <a:off x="4803" y="2786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5488" name="Oval 22"/>
            <p:cNvSpPr>
              <a:spLocks noChangeAspect="1" noChangeArrowheads="1"/>
            </p:cNvSpPr>
            <p:nvPr/>
          </p:nvSpPr>
          <p:spPr bwMode="auto">
            <a:xfrm>
              <a:off x="4758" y="2868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5489" name="Oval 23"/>
            <p:cNvSpPr>
              <a:spLocks noChangeAspect="1" noChangeArrowheads="1"/>
            </p:cNvSpPr>
            <p:nvPr/>
          </p:nvSpPr>
          <p:spPr bwMode="auto">
            <a:xfrm>
              <a:off x="4703" y="2940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5490" name="Oval 24"/>
            <p:cNvSpPr>
              <a:spLocks noChangeAspect="1" noChangeArrowheads="1"/>
            </p:cNvSpPr>
            <p:nvPr/>
          </p:nvSpPr>
          <p:spPr bwMode="auto">
            <a:xfrm>
              <a:off x="3379" y="2379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5491" name="Oval 25"/>
            <p:cNvSpPr>
              <a:spLocks noChangeAspect="1" noChangeArrowheads="1"/>
            </p:cNvSpPr>
            <p:nvPr/>
          </p:nvSpPr>
          <p:spPr bwMode="auto">
            <a:xfrm>
              <a:off x="3470" y="2397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5492" name="Oval 26"/>
            <p:cNvSpPr>
              <a:spLocks noChangeAspect="1" noChangeArrowheads="1"/>
            </p:cNvSpPr>
            <p:nvPr/>
          </p:nvSpPr>
          <p:spPr bwMode="auto">
            <a:xfrm>
              <a:off x="3561" y="2433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5493" name="Oval 27"/>
            <p:cNvSpPr>
              <a:spLocks noChangeAspect="1" noChangeArrowheads="1"/>
            </p:cNvSpPr>
            <p:nvPr/>
          </p:nvSpPr>
          <p:spPr bwMode="auto">
            <a:xfrm>
              <a:off x="3642" y="2488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5494" name="Oval 28"/>
            <p:cNvSpPr>
              <a:spLocks noChangeAspect="1" noChangeArrowheads="1"/>
            </p:cNvSpPr>
            <p:nvPr/>
          </p:nvSpPr>
          <p:spPr bwMode="auto">
            <a:xfrm>
              <a:off x="3715" y="2552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5495" name="Oval 29"/>
            <p:cNvSpPr>
              <a:spLocks noChangeAspect="1" noChangeArrowheads="1"/>
            </p:cNvSpPr>
            <p:nvPr/>
          </p:nvSpPr>
          <p:spPr bwMode="auto">
            <a:xfrm>
              <a:off x="3778" y="2624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5496" name="Oval 30"/>
            <p:cNvSpPr>
              <a:spLocks noChangeAspect="1" noChangeArrowheads="1"/>
            </p:cNvSpPr>
            <p:nvPr/>
          </p:nvSpPr>
          <p:spPr bwMode="auto">
            <a:xfrm>
              <a:off x="3832" y="2706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5497" name="Oval 31"/>
            <p:cNvSpPr>
              <a:spLocks noChangeAspect="1" noChangeArrowheads="1"/>
            </p:cNvSpPr>
            <p:nvPr/>
          </p:nvSpPr>
          <p:spPr bwMode="auto">
            <a:xfrm>
              <a:off x="3860" y="2787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5498" name="Oval 32"/>
            <p:cNvSpPr>
              <a:spLocks noChangeAspect="1" noChangeArrowheads="1"/>
            </p:cNvSpPr>
            <p:nvPr/>
          </p:nvSpPr>
          <p:spPr bwMode="auto">
            <a:xfrm>
              <a:off x="3905" y="2869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5499" name="Oval 33"/>
            <p:cNvSpPr>
              <a:spLocks noChangeAspect="1" noChangeArrowheads="1"/>
            </p:cNvSpPr>
            <p:nvPr/>
          </p:nvSpPr>
          <p:spPr bwMode="auto">
            <a:xfrm>
              <a:off x="3960" y="2941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5500" name="Oval 34"/>
            <p:cNvSpPr>
              <a:spLocks noChangeAspect="1" noChangeArrowheads="1"/>
            </p:cNvSpPr>
            <p:nvPr/>
          </p:nvSpPr>
          <p:spPr bwMode="auto">
            <a:xfrm>
              <a:off x="4023" y="3014"/>
              <a:ext cx="54" cy="54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5501" name="Oval 35"/>
            <p:cNvSpPr>
              <a:spLocks noChangeAspect="1" noChangeArrowheads="1"/>
            </p:cNvSpPr>
            <p:nvPr/>
          </p:nvSpPr>
          <p:spPr bwMode="auto">
            <a:xfrm>
              <a:off x="4567" y="3076"/>
              <a:ext cx="54" cy="54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5502" name="Oval 36"/>
            <p:cNvSpPr>
              <a:spLocks noChangeAspect="1" noChangeArrowheads="1"/>
            </p:cNvSpPr>
            <p:nvPr/>
          </p:nvSpPr>
          <p:spPr bwMode="auto">
            <a:xfrm>
              <a:off x="4495" y="3113"/>
              <a:ext cx="54" cy="54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5503" name="Oval 37"/>
            <p:cNvSpPr>
              <a:spLocks noChangeAspect="1" noChangeArrowheads="1"/>
            </p:cNvSpPr>
            <p:nvPr/>
          </p:nvSpPr>
          <p:spPr bwMode="auto">
            <a:xfrm>
              <a:off x="4422" y="3131"/>
              <a:ext cx="54" cy="54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5504" name="Oval 38"/>
            <p:cNvSpPr>
              <a:spLocks noChangeAspect="1" noChangeArrowheads="1"/>
            </p:cNvSpPr>
            <p:nvPr/>
          </p:nvSpPr>
          <p:spPr bwMode="auto">
            <a:xfrm>
              <a:off x="4331" y="3139"/>
              <a:ext cx="54" cy="54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5505" name="Oval 39"/>
            <p:cNvSpPr>
              <a:spLocks noChangeAspect="1" noChangeArrowheads="1"/>
            </p:cNvSpPr>
            <p:nvPr/>
          </p:nvSpPr>
          <p:spPr bwMode="auto">
            <a:xfrm flipH="1">
              <a:off x="4096" y="3076"/>
              <a:ext cx="54" cy="54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5506" name="Oval 40"/>
            <p:cNvSpPr>
              <a:spLocks noChangeAspect="1" noChangeArrowheads="1"/>
            </p:cNvSpPr>
            <p:nvPr/>
          </p:nvSpPr>
          <p:spPr bwMode="auto">
            <a:xfrm flipH="1">
              <a:off x="4168" y="3113"/>
              <a:ext cx="54" cy="54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5507" name="Oval 41"/>
            <p:cNvSpPr>
              <a:spLocks noChangeAspect="1" noChangeArrowheads="1"/>
            </p:cNvSpPr>
            <p:nvPr/>
          </p:nvSpPr>
          <p:spPr bwMode="auto">
            <a:xfrm flipH="1">
              <a:off x="4241" y="3131"/>
              <a:ext cx="54" cy="54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5508" name="Oval 42"/>
            <p:cNvSpPr>
              <a:spLocks noChangeAspect="1" noChangeArrowheads="1"/>
            </p:cNvSpPr>
            <p:nvPr/>
          </p:nvSpPr>
          <p:spPr bwMode="auto">
            <a:xfrm flipH="1">
              <a:off x="4332" y="3139"/>
              <a:ext cx="54" cy="54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5509" name="Oval 43"/>
            <p:cNvSpPr>
              <a:spLocks noChangeAspect="1" noChangeArrowheads="1"/>
            </p:cNvSpPr>
            <p:nvPr/>
          </p:nvSpPr>
          <p:spPr bwMode="auto">
            <a:xfrm>
              <a:off x="4640" y="3013"/>
              <a:ext cx="54" cy="54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2867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fr-FR"/>
              <a:t>Contribution à </a:t>
            </a:r>
            <a:r>
              <a:rPr lang="fr-FR" i="1">
                <a:effectLst>
                  <a:outerShdw blurRad="38100" dist="38100" dir="2700000" algn="tl">
                    <a:srgbClr val="C0C0C0"/>
                  </a:outerShdw>
                </a:effectLst>
              </a:rPr>
              <a:t>J </a:t>
            </a:r>
            <a:r>
              <a:rPr lang="fr-FR"/>
              <a:t>d’une bande incomplètement remplie</a:t>
            </a:r>
          </a:p>
        </p:txBody>
      </p:sp>
      <p:sp>
        <p:nvSpPr>
          <p:cNvPr id="10547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19263"/>
            <a:ext cx="8229600" cy="4878387"/>
          </a:xfrm>
        </p:spPr>
        <p:txBody>
          <a:bodyPr/>
          <a:lstStyle/>
          <a:p>
            <a:pPr lvl="1" eaLnBrk="1" hangingPunct="1"/>
            <a:r>
              <a:rPr lang="fr-FR" dirty="0"/>
              <a:t>Cristal parfait, </a:t>
            </a:r>
            <a:r>
              <a:rPr lang="fr-FR" sz="3200" i="1" dirty="0" err="1">
                <a:latin typeface="Symbol" pitchFamily="18" charset="2"/>
              </a:rPr>
              <a:t>e</a:t>
            </a:r>
            <a:r>
              <a:rPr lang="fr-FR" sz="3200" i="1" baseline="-25000" dirty="0" err="1"/>
              <a:t>elec</a:t>
            </a:r>
            <a:r>
              <a:rPr lang="fr-FR" sz="3200" dirty="0">
                <a:latin typeface="Symbol" pitchFamily="18" charset="2"/>
              </a:rPr>
              <a:t> </a:t>
            </a:r>
            <a:r>
              <a:rPr lang="fr-FR" dirty="0"/>
              <a:t>= 0 et T uniforme.</a:t>
            </a:r>
          </a:p>
          <a:p>
            <a:pPr lvl="2" eaLnBrk="1" hangingPunct="1"/>
            <a:r>
              <a:rPr lang="fr-FR" dirty="0"/>
              <a:t>On est à l’équilibre thermodynamique</a:t>
            </a:r>
          </a:p>
          <a:p>
            <a:pPr lvl="2" eaLnBrk="1" hangingPunct="1"/>
            <a:r>
              <a:rPr lang="fr-FR" dirty="0"/>
              <a:t>Les probabilités d’occupation des états d’énergie k et –k sont identiques</a:t>
            </a:r>
          </a:p>
          <a:p>
            <a:pPr lvl="2" eaLnBrk="1" hangingPunct="1"/>
            <a:endParaRPr lang="fr-FR" dirty="0"/>
          </a:p>
          <a:p>
            <a:pPr lvl="2" eaLnBrk="1" hangingPunct="1"/>
            <a:endParaRPr lang="fr-FR" dirty="0"/>
          </a:p>
          <a:p>
            <a:pPr lvl="2" eaLnBrk="1" hangingPunct="1"/>
            <a:endParaRPr lang="fr-FR" dirty="0"/>
          </a:p>
          <a:p>
            <a:pPr lvl="2" eaLnBrk="1" hangingPunct="1"/>
            <a:endParaRPr lang="fr-FR" dirty="0"/>
          </a:p>
          <a:p>
            <a:pPr lvl="2" eaLnBrk="1" hangingPunct="1"/>
            <a:endParaRPr lang="fr-FR" dirty="0"/>
          </a:p>
          <a:p>
            <a:pPr lvl="2" eaLnBrk="1" hangingPunct="1"/>
            <a:endParaRPr lang="fr-FR" dirty="0"/>
          </a:p>
          <a:p>
            <a:pPr lvl="2" eaLnBrk="1" hangingPunct="1"/>
            <a:endParaRPr lang="fr-FR" dirty="0"/>
          </a:p>
          <a:p>
            <a:pPr lvl="2" eaLnBrk="1" hangingPunct="1"/>
            <a:endParaRPr lang="fr-FR" dirty="0"/>
          </a:p>
          <a:p>
            <a:pPr lvl="2" eaLnBrk="1" hangingPunct="1"/>
            <a:r>
              <a:rPr lang="fr-FR" dirty="0"/>
              <a:t>Résultat non surprenant: pas de champ électrique </a:t>
            </a:r>
            <a:r>
              <a:rPr lang="fr-FR" dirty="0">
                <a:sym typeface="Wingdings" pitchFamily="2" charset="2"/>
              </a:rPr>
              <a:t> pas de courant de conduction!</a:t>
            </a:r>
            <a:endParaRPr lang="fr-FR" dirty="0"/>
          </a:p>
        </p:txBody>
      </p:sp>
      <p:sp>
        <p:nvSpPr>
          <p:cNvPr id="10547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2482A46-6D67-40E0-A3E9-1833315CFD33}" type="slidenum">
              <a:rPr lang="fr-FR" altLang="en-US"/>
              <a:pPr/>
              <a:t>141</a:t>
            </a:fld>
            <a:endParaRPr lang="fr-FR" altLang="en-US"/>
          </a:p>
        </p:txBody>
      </p:sp>
      <p:graphicFrame>
        <p:nvGraphicFramePr>
          <p:cNvPr id="10547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539858"/>
              </p:ext>
            </p:extLst>
          </p:nvPr>
        </p:nvGraphicFramePr>
        <p:xfrm>
          <a:off x="539552" y="3833813"/>
          <a:ext cx="4452938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54" name="Equation" r:id="rId5" imgW="2349360" imgH="355320" progId="Equation.3">
                  <p:embed/>
                </p:oleObj>
              </mc:Choice>
              <mc:Fallback>
                <p:oleObj name="Equation" r:id="rId5" imgW="2349360" imgH="35532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3833813"/>
                        <a:ext cx="4452938" cy="6762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000099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fr-FR"/>
              <a:t>Contribution à </a:t>
            </a:r>
            <a:r>
              <a:rPr lang="fr-FR" i="1">
                <a:effectLst>
                  <a:outerShdw blurRad="38100" dist="38100" dir="2700000" algn="tl">
                    <a:srgbClr val="C0C0C0"/>
                  </a:outerShdw>
                </a:effectLst>
              </a:rPr>
              <a:t>J </a:t>
            </a:r>
            <a:r>
              <a:rPr lang="fr-FR"/>
              <a:t>d’une bande incomplètement remplie</a:t>
            </a:r>
          </a:p>
        </p:txBody>
      </p:sp>
      <p:sp>
        <p:nvSpPr>
          <p:cNvPr id="10650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84313"/>
            <a:ext cx="8229600" cy="5113337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r>
              <a:rPr lang="fr-FR" dirty="0"/>
              <a:t>Cristal parfait, </a:t>
            </a:r>
            <a:r>
              <a:rPr lang="fr-FR" sz="3200" i="1" dirty="0" err="1">
                <a:latin typeface="Symbol" pitchFamily="18" charset="2"/>
              </a:rPr>
              <a:t>e</a:t>
            </a:r>
            <a:r>
              <a:rPr lang="fr-FR" sz="3200" i="1" baseline="-25000" dirty="0" err="1"/>
              <a:t>elec</a:t>
            </a:r>
            <a:r>
              <a:rPr lang="fr-FR" sz="3200" dirty="0">
                <a:latin typeface="Symbol" pitchFamily="18" charset="2"/>
              </a:rPr>
              <a:t> </a:t>
            </a:r>
            <a:r>
              <a:rPr lang="fr-FR" dirty="0">
                <a:cs typeface="Arial" charset="0"/>
              </a:rPr>
              <a:t>≠</a:t>
            </a:r>
            <a:r>
              <a:rPr lang="fr-FR" dirty="0"/>
              <a:t> 0 et T uniforme.</a:t>
            </a:r>
          </a:p>
          <a:p>
            <a:pPr lvl="2" eaLnBrk="1" hangingPunct="1">
              <a:lnSpc>
                <a:spcPct val="90000"/>
              </a:lnSpc>
            </a:pPr>
            <a:r>
              <a:rPr lang="fr-FR" dirty="0"/>
              <a:t>À t=0, on applique </a:t>
            </a:r>
            <a:r>
              <a:rPr lang="fr-FR" sz="3000" i="1" dirty="0" err="1">
                <a:latin typeface="Symbol" pitchFamily="18" charset="2"/>
              </a:rPr>
              <a:t>e</a:t>
            </a:r>
            <a:r>
              <a:rPr lang="fr-FR" sz="3000" i="1" baseline="-25000" dirty="0" err="1"/>
              <a:t>elec</a:t>
            </a:r>
            <a:r>
              <a:rPr lang="fr-FR" sz="3000" i="1" dirty="0"/>
              <a:t>. </a:t>
            </a:r>
          </a:p>
          <a:p>
            <a:pPr lvl="2" eaLnBrk="1" hangingPunct="1">
              <a:lnSpc>
                <a:spcPct val="90000"/>
              </a:lnSpc>
            </a:pPr>
            <a:r>
              <a:rPr lang="fr-FR" dirty="0"/>
              <a:t>Un paquet d’ondes qui « avait » auparavant k</a:t>
            </a:r>
            <a:r>
              <a:rPr lang="fr-FR" baseline="-25000" dirty="0"/>
              <a:t>0</a:t>
            </a:r>
            <a:r>
              <a:rPr lang="fr-FR" dirty="0"/>
              <a:t> subit une accélération</a:t>
            </a:r>
          </a:p>
          <a:p>
            <a:pPr lvl="2" eaLnBrk="1" hangingPunct="1">
              <a:lnSpc>
                <a:spcPct val="90000"/>
              </a:lnSpc>
            </a:pPr>
            <a:endParaRPr lang="fr-FR" dirty="0"/>
          </a:p>
          <a:p>
            <a:pPr lvl="2" eaLnBrk="1" hangingPunct="1">
              <a:lnSpc>
                <a:spcPct val="90000"/>
              </a:lnSpc>
            </a:pPr>
            <a:endParaRPr lang="fr-FR" dirty="0"/>
          </a:p>
          <a:p>
            <a:pPr lvl="2" eaLnBrk="1" hangingPunct="1">
              <a:lnSpc>
                <a:spcPct val="90000"/>
              </a:lnSpc>
            </a:pPr>
            <a:r>
              <a:rPr lang="fr-FR" dirty="0"/>
              <a:t>À t&gt;0, </a:t>
            </a:r>
          </a:p>
          <a:p>
            <a:pPr lvl="2" eaLnBrk="1" hangingPunct="1">
              <a:lnSpc>
                <a:spcPct val="90000"/>
              </a:lnSpc>
            </a:pPr>
            <a:endParaRPr lang="fr-FR" dirty="0"/>
          </a:p>
          <a:p>
            <a:pPr lvl="2" eaLnBrk="1" hangingPunct="1">
              <a:lnSpc>
                <a:spcPct val="90000"/>
              </a:lnSpc>
            </a:pPr>
            <a:endParaRPr lang="fr-FR" dirty="0"/>
          </a:p>
          <a:p>
            <a:pPr lvl="2" eaLnBrk="1" hangingPunct="1">
              <a:lnSpc>
                <a:spcPct val="90000"/>
              </a:lnSpc>
            </a:pPr>
            <a:endParaRPr lang="fr-FR" dirty="0"/>
          </a:p>
          <a:p>
            <a:pPr lvl="2" eaLnBrk="1" hangingPunct="1">
              <a:lnSpc>
                <a:spcPct val="90000"/>
              </a:lnSpc>
            </a:pPr>
            <a:endParaRPr lang="fr-FR" dirty="0"/>
          </a:p>
          <a:p>
            <a:pPr lvl="2" eaLnBrk="1" hangingPunct="1">
              <a:lnSpc>
                <a:spcPct val="90000"/>
              </a:lnSpc>
            </a:pPr>
            <a:r>
              <a:rPr lang="fr-FR" dirty="0"/>
              <a:t>Tous les électrons subissent </a:t>
            </a:r>
          </a:p>
          <a:p>
            <a:pPr marL="548640" lvl="2" indent="0" eaLnBrk="1" hangingPunct="1">
              <a:lnSpc>
                <a:spcPct val="90000"/>
              </a:lnSpc>
              <a:buNone/>
            </a:pPr>
            <a:r>
              <a:rPr lang="fr-FR" dirty="0"/>
              <a:t>la même variation </a:t>
            </a:r>
            <a:r>
              <a:rPr lang="fr-FR" dirty="0" err="1">
                <a:latin typeface="Symbol" pitchFamily="18" charset="2"/>
              </a:rPr>
              <a:t>D</a:t>
            </a:r>
            <a:r>
              <a:rPr lang="fr-FR" dirty="0" err="1"/>
              <a:t>k</a:t>
            </a:r>
            <a:endParaRPr lang="fr-FR" dirty="0">
              <a:sym typeface="Wingdings" pitchFamily="2" charset="2"/>
            </a:endParaRPr>
          </a:p>
        </p:txBody>
      </p:sp>
      <p:sp>
        <p:nvSpPr>
          <p:cNvPr id="10650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BBC8912-A126-48FF-963E-CA8E46AD8E2D}" type="slidenum">
              <a:rPr lang="fr-FR" altLang="en-US"/>
              <a:pPr/>
              <a:t>142</a:t>
            </a:fld>
            <a:endParaRPr lang="fr-FR" altLang="en-US"/>
          </a:p>
        </p:txBody>
      </p:sp>
      <p:graphicFrame>
        <p:nvGraphicFramePr>
          <p:cNvPr id="10649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0091511"/>
              </p:ext>
            </p:extLst>
          </p:nvPr>
        </p:nvGraphicFramePr>
        <p:xfrm>
          <a:off x="2555875" y="3213100"/>
          <a:ext cx="2017713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78" name="Équation" r:id="rId4" imgW="939600" imgH="393480" progId="Equation.3">
                  <p:embed/>
                </p:oleObj>
              </mc:Choice>
              <mc:Fallback>
                <p:oleObj name="Équation" r:id="rId4" imgW="939600" imgH="39348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75" y="3213100"/>
                        <a:ext cx="2017713" cy="844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49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9434679"/>
              </p:ext>
            </p:extLst>
          </p:nvPr>
        </p:nvGraphicFramePr>
        <p:xfrm>
          <a:off x="2081213" y="3865563"/>
          <a:ext cx="3124200" cy="2297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79" name="Équation" r:id="rId6" imgW="1485720" imgH="1091880" progId="Equation.3">
                  <p:embed/>
                </p:oleObj>
              </mc:Choice>
              <mc:Fallback>
                <p:oleObj name="Équation" r:id="rId6" imgW="1485720" imgH="109188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1213" y="3865563"/>
                        <a:ext cx="3124200" cy="2297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6503" name="Group 50"/>
          <p:cNvGrpSpPr>
            <a:grpSpLocks/>
          </p:cNvGrpSpPr>
          <p:nvPr/>
        </p:nvGrpSpPr>
        <p:grpSpPr bwMode="auto">
          <a:xfrm>
            <a:off x="5148263" y="3141664"/>
            <a:ext cx="3662362" cy="2365375"/>
            <a:chOff x="3243" y="1979"/>
            <a:chExt cx="2307" cy="1490"/>
          </a:xfrm>
        </p:grpSpPr>
        <p:grpSp>
          <p:nvGrpSpPr>
            <p:cNvPr id="106506" name="Group 15"/>
            <p:cNvGrpSpPr>
              <a:grpSpLocks/>
            </p:cNvGrpSpPr>
            <p:nvPr/>
          </p:nvGrpSpPr>
          <p:grpSpPr bwMode="auto">
            <a:xfrm>
              <a:off x="3243" y="1979"/>
              <a:ext cx="2307" cy="1490"/>
              <a:chOff x="3378" y="1979"/>
              <a:chExt cx="2307" cy="1490"/>
            </a:xfrm>
          </p:grpSpPr>
          <p:pic>
            <p:nvPicPr>
              <p:cNvPr id="106537" name="Picture 16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r="12939"/>
              <a:stretch>
                <a:fillRect/>
              </a:stretch>
            </p:blipFill>
            <p:spPr bwMode="auto">
              <a:xfrm>
                <a:off x="3378" y="1979"/>
                <a:ext cx="2133" cy="14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6538" name="Line 17"/>
              <p:cNvSpPr>
                <a:spLocks noChangeShapeType="1"/>
              </p:cNvSpPr>
              <p:nvPr/>
            </p:nvSpPr>
            <p:spPr bwMode="auto">
              <a:xfrm>
                <a:off x="3378" y="3466"/>
                <a:ext cx="22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8786" name="Text Box 18"/>
              <p:cNvSpPr txBox="1">
                <a:spLocks noChangeArrowheads="1"/>
              </p:cNvSpPr>
              <p:nvPr/>
            </p:nvSpPr>
            <p:spPr bwMode="auto">
              <a:xfrm>
                <a:off x="5497" y="3170"/>
                <a:ext cx="1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fr-FR" i="1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k</a:t>
                </a:r>
              </a:p>
            </p:txBody>
          </p:sp>
        </p:grpSp>
        <p:sp>
          <p:nvSpPr>
            <p:cNvPr id="106507" name="Oval 19"/>
            <p:cNvSpPr>
              <a:spLocks noChangeAspect="1" noChangeArrowheads="1"/>
            </p:cNvSpPr>
            <p:nvPr/>
          </p:nvSpPr>
          <p:spPr bwMode="auto">
            <a:xfrm>
              <a:off x="5284" y="2378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508" name="Oval 20"/>
            <p:cNvSpPr>
              <a:spLocks noChangeAspect="1" noChangeArrowheads="1"/>
            </p:cNvSpPr>
            <p:nvPr/>
          </p:nvSpPr>
          <p:spPr bwMode="auto">
            <a:xfrm>
              <a:off x="5193" y="2396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509" name="Oval 21"/>
            <p:cNvSpPr>
              <a:spLocks noChangeAspect="1" noChangeArrowheads="1"/>
            </p:cNvSpPr>
            <p:nvPr/>
          </p:nvSpPr>
          <p:spPr bwMode="auto">
            <a:xfrm>
              <a:off x="5102" y="2432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510" name="Oval 22"/>
            <p:cNvSpPr>
              <a:spLocks noChangeAspect="1" noChangeArrowheads="1"/>
            </p:cNvSpPr>
            <p:nvPr/>
          </p:nvSpPr>
          <p:spPr bwMode="auto">
            <a:xfrm>
              <a:off x="5021" y="2487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511" name="Oval 23"/>
            <p:cNvSpPr>
              <a:spLocks noChangeAspect="1" noChangeArrowheads="1"/>
            </p:cNvSpPr>
            <p:nvPr/>
          </p:nvSpPr>
          <p:spPr bwMode="auto">
            <a:xfrm>
              <a:off x="4948" y="2551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512" name="Oval 24"/>
            <p:cNvSpPr>
              <a:spLocks noChangeAspect="1" noChangeArrowheads="1"/>
            </p:cNvSpPr>
            <p:nvPr/>
          </p:nvSpPr>
          <p:spPr bwMode="auto">
            <a:xfrm>
              <a:off x="4885" y="2623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513" name="Oval 25"/>
            <p:cNvSpPr>
              <a:spLocks noChangeAspect="1" noChangeArrowheads="1"/>
            </p:cNvSpPr>
            <p:nvPr/>
          </p:nvSpPr>
          <p:spPr bwMode="auto">
            <a:xfrm>
              <a:off x="4831" y="2705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514" name="Oval 26"/>
            <p:cNvSpPr>
              <a:spLocks noChangeAspect="1" noChangeArrowheads="1"/>
            </p:cNvSpPr>
            <p:nvPr/>
          </p:nvSpPr>
          <p:spPr bwMode="auto">
            <a:xfrm>
              <a:off x="4803" y="2786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515" name="Oval 27"/>
            <p:cNvSpPr>
              <a:spLocks noChangeAspect="1" noChangeArrowheads="1"/>
            </p:cNvSpPr>
            <p:nvPr/>
          </p:nvSpPr>
          <p:spPr bwMode="auto">
            <a:xfrm>
              <a:off x="4758" y="2868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516" name="Oval 28"/>
            <p:cNvSpPr>
              <a:spLocks noChangeAspect="1" noChangeArrowheads="1"/>
            </p:cNvSpPr>
            <p:nvPr/>
          </p:nvSpPr>
          <p:spPr bwMode="auto">
            <a:xfrm>
              <a:off x="4703" y="2940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517" name="Oval 29"/>
            <p:cNvSpPr>
              <a:spLocks noChangeAspect="1" noChangeArrowheads="1"/>
            </p:cNvSpPr>
            <p:nvPr/>
          </p:nvSpPr>
          <p:spPr bwMode="auto">
            <a:xfrm>
              <a:off x="3379" y="2379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518" name="Oval 30"/>
            <p:cNvSpPr>
              <a:spLocks noChangeAspect="1" noChangeArrowheads="1"/>
            </p:cNvSpPr>
            <p:nvPr/>
          </p:nvSpPr>
          <p:spPr bwMode="auto">
            <a:xfrm>
              <a:off x="3470" y="2397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519" name="Oval 31"/>
            <p:cNvSpPr>
              <a:spLocks noChangeAspect="1" noChangeArrowheads="1"/>
            </p:cNvSpPr>
            <p:nvPr/>
          </p:nvSpPr>
          <p:spPr bwMode="auto">
            <a:xfrm>
              <a:off x="3561" y="2433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520" name="Oval 32"/>
            <p:cNvSpPr>
              <a:spLocks noChangeAspect="1" noChangeArrowheads="1"/>
            </p:cNvSpPr>
            <p:nvPr/>
          </p:nvSpPr>
          <p:spPr bwMode="auto">
            <a:xfrm>
              <a:off x="3642" y="2488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521" name="Oval 33"/>
            <p:cNvSpPr>
              <a:spLocks noChangeAspect="1" noChangeArrowheads="1"/>
            </p:cNvSpPr>
            <p:nvPr/>
          </p:nvSpPr>
          <p:spPr bwMode="auto">
            <a:xfrm>
              <a:off x="3715" y="2552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522" name="Oval 34"/>
            <p:cNvSpPr>
              <a:spLocks noChangeAspect="1" noChangeArrowheads="1"/>
            </p:cNvSpPr>
            <p:nvPr/>
          </p:nvSpPr>
          <p:spPr bwMode="auto">
            <a:xfrm>
              <a:off x="3778" y="2624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523" name="Oval 35"/>
            <p:cNvSpPr>
              <a:spLocks noChangeAspect="1" noChangeArrowheads="1"/>
            </p:cNvSpPr>
            <p:nvPr/>
          </p:nvSpPr>
          <p:spPr bwMode="auto">
            <a:xfrm>
              <a:off x="3832" y="2706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524" name="Oval 36"/>
            <p:cNvSpPr>
              <a:spLocks noChangeAspect="1" noChangeArrowheads="1"/>
            </p:cNvSpPr>
            <p:nvPr/>
          </p:nvSpPr>
          <p:spPr bwMode="auto">
            <a:xfrm>
              <a:off x="3860" y="2787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525" name="Oval 37"/>
            <p:cNvSpPr>
              <a:spLocks noChangeAspect="1" noChangeArrowheads="1"/>
            </p:cNvSpPr>
            <p:nvPr/>
          </p:nvSpPr>
          <p:spPr bwMode="auto">
            <a:xfrm>
              <a:off x="3905" y="2869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526" name="Oval 38"/>
            <p:cNvSpPr>
              <a:spLocks noChangeAspect="1" noChangeArrowheads="1"/>
            </p:cNvSpPr>
            <p:nvPr/>
          </p:nvSpPr>
          <p:spPr bwMode="auto">
            <a:xfrm>
              <a:off x="3960" y="2941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528" name="Oval 40"/>
            <p:cNvSpPr>
              <a:spLocks noChangeAspect="1" noChangeArrowheads="1"/>
            </p:cNvSpPr>
            <p:nvPr/>
          </p:nvSpPr>
          <p:spPr bwMode="auto">
            <a:xfrm>
              <a:off x="4567" y="3076"/>
              <a:ext cx="54" cy="54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529" name="Oval 41"/>
            <p:cNvSpPr>
              <a:spLocks noChangeAspect="1" noChangeArrowheads="1"/>
            </p:cNvSpPr>
            <p:nvPr/>
          </p:nvSpPr>
          <p:spPr bwMode="auto">
            <a:xfrm>
              <a:off x="4495" y="3113"/>
              <a:ext cx="54" cy="54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530" name="Oval 42"/>
            <p:cNvSpPr>
              <a:spLocks noChangeAspect="1" noChangeArrowheads="1"/>
            </p:cNvSpPr>
            <p:nvPr/>
          </p:nvSpPr>
          <p:spPr bwMode="auto">
            <a:xfrm>
              <a:off x="4422" y="3131"/>
              <a:ext cx="54" cy="54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531" name="Oval 43"/>
            <p:cNvSpPr>
              <a:spLocks noChangeAspect="1" noChangeArrowheads="1"/>
            </p:cNvSpPr>
            <p:nvPr/>
          </p:nvSpPr>
          <p:spPr bwMode="auto">
            <a:xfrm>
              <a:off x="4331" y="3139"/>
              <a:ext cx="54" cy="54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533" name="Oval 45"/>
            <p:cNvSpPr>
              <a:spLocks noChangeAspect="1" noChangeArrowheads="1"/>
            </p:cNvSpPr>
            <p:nvPr/>
          </p:nvSpPr>
          <p:spPr bwMode="auto">
            <a:xfrm flipH="1">
              <a:off x="4168" y="3113"/>
              <a:ext cx="54" cy="54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534" name="Oval 46"/>
            <p:cNvSpPr>
              <a:spLocks noChangeAspect="1" noChangeArrowheads="1"/>
            </p:cNvSpPr>
            <p:nvPr/>
          </p:nvSpPr>
          <p:spPr bwMode="auto">
            <a:xfrm flipH="1">
              <a:off x="4241" y="3131"/>
              <a:ext cx="54" cy="54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535" name="Oval 47"/>
            <p:cNvSpPr>
              <a:spLocks noChangeAspect="1" noChangeArrowheads="1"/>
            </p:cNvSpPr>
            <p:nvPr/>
          </p:nvSpPr>
          <p:spPr bwMode="auto">
            <a:xfrm flipH="1">
              <a:off x="4332" y="3139"/>
              <a:ext cx="54" cy="54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536" name="Oval 49"/>
            <p:cNvSpPr>
              <a:spLocks noChangeAspect="1" noChangeArrowheads="1"/>
            </p:cNvSpPr>
            <p:nvPr/>
          </p:nvSpPr>
          <p:spPr bwMode="auto">
            <a:xfrm>
              <a:off x="4640" y="3013"/>
              <a:ext cx="54" cy="54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06504" name="Line 51"/>
          <p:cNvSpPr>
            <a:spLocks noChangeShapeType="1"/>
          </p:cNvSpPr>
          <p:nvPr/>
        </p:nvSpPr>
        <p:spPr bwMode="auto">
          <a:xfrm>
            <a:off x="7451725" y="3644900"/>
            <a:ext cx="649288" cy="0"/>
          </a:xfrm>
          <a:prstGeom prst="line">
            <a:avLst/>
          </a:prstGeom>
          <a:noFill/>
          <a:ln w="57150">
            <a:solidFill>
              <a:srgbClr val="FF33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06505" name="Text Box 52"/>
          <p:cNvSpPr txBox="1">
            <a:spLocks noChangeArrowheads="1"/>
          </p:cNvSpPr>
          <p:nvPr/>
        </p:nvSpPr>
        <p:spPr bwMode="auto">
          <a:xfrm>
            <a:off x="7019925" y="3141663"/>
            <a:ext cx="1416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solidFill>
                  <a:srgbClr val="FF3399"/>
                </a:solidFill>
              </a:rPr>
              <a:t>accélération</a:t>
            </a:r>
          </a:p>
        </p:txBody>
      </p:sp>
      <p:sp>
        <p:nvSpPr>
          <p:cNvPr id="44" name="Oval 49"/>
          <p:cNvSpPr>
            <a:spLocks noChangeAspect="1" noChangeArrowheads="1"/>
          </p:cNvSpPr>
          <p:nvPr/>
        </p:nvSpPr>
        <p:spPr bwMode="auto">
          <a:xfrm>
            <a:off x="7465567" y="4668838"/>
            <a:ext cx="85725" cy="85725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5" name="Oval 49"/>
          <p:cNvSpPr>
            <a:spLocks noChangeAspect="1" noChangeArrowheads="1"/>
          </p:cNvSpPr>
          <p:nvPr/>
        </p:nvSpPr>
        <p:spPr bwMode="auto">
          <a:xfrm>
            <a:off x="7540308" y="4552950"/>
            <a:ext cx="85725" cy="85725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6" name="Oval 37"/>
          <p:cNvSpPr>
            <a:spLocks noChangeAspect="1" noChangeArrowheads="1"/>
          </p:cNvSpPr>
          <p:nvPr/>
        </p:nvSpPr>
        <p:spPr bwMode="auto">
          <a:xfrm>
            <a:off x="6366483" y="4783435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7" name="Oval 37"/>
          <p:cNvSpPr>
            <a:spLocks noChangeAspect="1" noChangeArrowheads="1"/>
          </p:cNvSpPr>
          <p:nvPr/>
        </p:nvSpPr>
        <p:spPr bwMode="auto">
          <a:xfrm>
            <a:off x="6480784" y="4872587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fr-FR"/>
              <a:t>Contribution à </a:t>
            </a:r>
            <a:r>
              <a:rPr lang="fr-FR" i="1">
                <a:effectLst>
                  <a:outerShdw blurRad="38100" dist="38100" dir="2700000" algn="tl">
                    <a:srgbClr val="C0C0C0"/>
                  </a:outerShdw>
                </a:effectLst>
              </a:rPr>
              <a:t>J </a:t>
            </a:r>
            <a:r>
              <a:rPr lang="fr-FR"/>
              <a:t>d’une bande incomplètement remplie</a:t>
            </a:r>
          </a:p>
        </p:txBody>
      </p:sp>
      <p:sp>
        <p:nvSpPr>
          <p:cNvPr id="1075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19263"/>
            <a:ext cx="8229600" cy="4878387"/>
          </a:xfrm>
        </p:spPr>
        <p:txBody>
          <a:bodyPr/>
          <a:lstStyle/>
          <a:p>
            <a:pPr lvl="1" eaLnBrk="1" hangingPunct="1"/>
            <a:r>
              <a:rPr lang="fr-FR"/>
              <a:t>Cristal parfait, </a:t>
            </a:r>
            <a:r>
              <a:rPr lang="fr-FR" sz="3200" i="1">
                <a:latin typeface="Symbol" pitchFamily="18" charset="2"/>
              </a:rPr>
              <a:t>e</a:t>
            </a:r>
            <a:r>
              <a:rPr lang="fr-FR" sz="3200" i="1" baseline="-25000"/>
              <a:t>elec</a:t>
            </a:r>
            <a:r>
              <a:rPr lang="fr-FR" sz="3200">
                <a:latin typeface="Symbol" pitchFamily="18" charset="2"/>
              </a:rPr>
              <a:t> </a:t>
            </a:r>
            <a:r>
              <a:rPr lang="fr-FR">
                <a:cs typeface="Arial" charset="0"/>
              </a:rPr>
              <a:t>≠</a:t>
            </a:r>
            <a:r>
              <a:rPr lang="fr-FR"/>
              <a:t> 0 et T uniforme.</a:t>
            </a:r>
          </a:p>
        </p:txBody>
      </p:sp>
      <p:sp>
        <p:nvSpPr>
          <p:cNvPr id="10752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F5B88B0-0E09-4EA1-9709-E8BF3BBBF9E3}" type="slidenum">
              <a:rPr lang="fr-FR" altLang="en-US"/>
              <a:pPr/>
              <a:t>143</a:t>
            </a:fld>
            <a:endParaRPr lang="fr-FR" altLang="en-US"/>
          </a:p>
        </p:txBody>
      </p:sp>
      <p:sp>
        <p:nvSpPr>
          <p:cNvPr id="287756" name="Text Box 12"/>
          <p:cNvSpPr txBox="1">
            <a:spLocks noChangeArrowheads="1"/>
          </p:cNvSpPr>
          <p:nvPr/>
        </p:nvSpPr>
        <p:spPr bwMode="auto">
          <a:xfrm>
            <a:off x="2195513" y="4797425"/>
            <a:ext cx="50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t=0</a:t>
            </a:r>
          </a:p>
        </p:txBody>
      </p:sp>
      <p:grpSp>
        <p:nvGrpSpPr>
          <p:cNvPr id="107529" name="Group 54"/>
          <p:cNvGrpSpPr>
            <a:grpSpLocks/>
          </p:cNvGrpSpPr>
          <p:nvPr/>
        </p:nvGrpSpPr>
        <p:grpSpPr bwMode="auto">
          <a:xfrm>
            <a:off x="5086350" y="2349500"/>
            <a:ext cx="3662363" cy="2365375"/>
            <a:chOff x="3378" y="1979"/>
            <a:chExt cx="2307" cy="1490"/>
          </a:xfrm>
        </p:grpSpPr>
        <p:pic>
          <p:nvPicPr>
            <p:cNvPr id="107608" name="Picture 55"/>
            <p:cNvPicPr>
              <a:picLocks noChangeAspect="1" noChangeArrowheads="1"/>
            </p:cNvPicPr>
            <p:nvPr/>
          </p:nvPicPr>
          <p:blipFill>
            <a:blip r:embed="rId4" cstate="print"/>
            <a:srcRect r="12939"/>
            <a:stretch>
              <a:fillRect/>
            </a:stretch>
          </p:blipFill>
          <p:spPr bwMode="auto">
            <a:xfrm>
              <a:off x="3378" y="1979"/>
              <a:ext cx="2133" cy="14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7609" name="Line 56"/>
            <p:cNvSpPr>
              <a:spLocks noChangeShapeType="1"/>
            </p:cNvSpPr>
            <p:nvPr/>
          </p:nvSpPr>
          <p:spPr bwMode="auto">
            <a:xfrm>
              <a:off x="3378" y="3466"/>
              <a:ext cx="22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7801" name="Text Box 57"/>
            <p:cNvSpPr txBox="1">
              <a:spLocks noChangeArrowheads="1"/>
            </p:cNvSpPr>
            <p:nvPr/>
          </p:nvSpPr>
          <p:spPr bwMode="auto">
            <a:xfrm>
              <a:off x="5497" y="3170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k</a:t>
              </a:r>
            </a:p>
          </p:txBody>
        </p:sp>
      </p:grpSp>
      <p:sp>
        <p:nvSpPr>
          <p:cNvPr id="287802" name="Text Box 58"/>
          <p:cNvSpPr txBox="1">
            <a:spLocks noChangeArrowheads="1"/>
          </p:cNvSpPr>
          <p:nvPr/>
        </p:nvSpPr>
        <p:spPr bwMode="auto">
          <a:xfrm>
            <a:off x="6597650" y="4797425"/>
            <a:ext cx="7889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t=t</a:t>
            </a:r>
            <a:r>
              <a:rPr lang="fr-FR" i="1" baseline="-25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  <a:r>
              <a:rPr lang="fr-FR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&gt;0</a:t>
            </a:r>
          </a:p>
        </p:txBody>
      </p:sp>
      <p:sp>
        <p:nvSpPr>
          <p:cNvPr id="107531" name="Oval 59"/>
          <p:cNvSpPr>
            <a:spLocks noChangeAspect="1" noChangeArrowheads="1"/>
          </p:cNvSpPr>
          <p:nvPr/>
        </p:nvSpPr>
        <p:spPr bwMode="auto">
          <a:xfrm>
            <a:off x="8326438" y="2982913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7532" name="Oval 60"/>
          <p:cNvSpPr>
            <a:spLocks noChangeAspect="1" noChangeArrowheads="1"/>
          </p:cNvSpPr>
          <p:nvPr/>
        </p:nvSpPr>
        <p:spPr bwMode="auto">
          <a:xfrm>
            <a:off x="8181975" y="3011488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7533" name="Oval 61"/>
          <p:cNvSpPr>
            <a:spLocks noChangeAspect="1" noChangeArrowheads="1"/>
          </p:cNvSpPr>
          <p:nvPr/>
        </p:nvSpPr>
        <p:spPr bwMode="auto">
          <a:xfrm>
            <a:off x="8037513" y="3068638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7534" name="Oval 62"/>
          <p:cNvSpPr>
            <a:spLocks noChangeAspect="1" noChangeArrowheads="1"/>
          </p:cNvSpPr>
          <p:nvPr/>
        </p:nvSpPr>
        <p:spPr bwMode="auto">
          <a:xfrm>
            <a:off x="7908925" y="3155950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7535" name="Oval 63"/>
          <p:cNvSpPr>
            <a:spLocks noChangeAspect="1" noChangeArrowheads="1"/>
          </p:cNvSpPr>
          <p:nvPr/>
        </p:nvSpPr>
        <p:spPr bwMode="auto">
          <a:xfrm>
            <a:off x="7793038" y="3257550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7536" name="Oval 64"/>
          <p:cNvSpPr>
            <a:spLocks noChangeAspect="1" noChangeArrowheads="1"/>
          </p:cNvSpPr>
          <p:nvPr/>
        </p:nvSpPr>
        <p:spPr bwMode="auto">
          <a:xfrm>
            <a:off x="7693025" y="3371850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7537" name="Oval 65"/>
          <p:cNvSpPr>
            <a:spLocks noChangeAspect="1" noChangeArrowheads="1"/>
          </p:cNvSpPr>
          <p:nvPr/>
        </p:nvSpPr>
        <p:spPr bwMode="auto">
          <a:xfrm>
            <a:off x="7607300" y="3502025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7538" name="Oval 66"/>
          <p:cNvSpPr>
            <a:spLocks noChangeAspect="1" noChangeArrowheads="1"/>
          </p:cNvSpPr>
          <p:nvPr/>
        </p:nvSpPr>
        <p:spPr bwMode="auto">
          <a:xfrm>
            <a:off x="7562850" y="3630613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7539" name="Oval 67"/>
          <p:cNvSpPr>
            <a:spLocks noChangeAspect="1" noChangeArrowheads="1"/>
          </p:cNvSpPr>
          <p:nvPr/>
        </p:nvSpPr>
        <p:spPr bwMode="auto">
          <a:xfrm>
            <a:off x="7491413" y="3760788"/>
            <a:ext cx="85725" cy="85725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7540" name="Oval 68"/>
          <p:cNvSpPr>
            <a:spLocks noChangeAspect="1" noChangeArrowheads="1"/>
          </p:cNvSpPr>
          <p:nvPr/>
        </p:nvSpPr>
        <p:spPr bwMode="auto">
          <a:xfrm>
            <a:off x="7404100" y="3875088"/>
            <a:ext cx="85725" cy="85725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7541" name="Oval 70"/>
          <p:cNvSpPr>
            <a:spLocks noChangeAspect="1" noChangeArrowheads="1"/>
          </p:cNvSpPr>
          <p:nvPr/>
        </p:nvSpPr>
        <p:spPr bwMode="auto">
          <a:xfrm>
            <a:off x="5302250" y="2984500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7542" name="Oval 71"/>
          <p:cNvSpPr>
            <a:spLocks noChangeAspect="1" noChangeArrowheads="1"/>
          </p:cNvSpPr>
          <p:nvPr/>
        </p:nvSpPr>
        <p:spPr bwMode="auto">
          <a:xfrm>
            <a:off x="5446713" y="3013075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7543" name="Oval 72"/>
          <p:cNvSpPr>
            <a:spLocks noChangeAspect="1" noChangeArrowheads="1"/>
          </p:cNvSpPr>
          <p:nvPr/>
        </p:nvSpPr>
        <p:spPr bwMode="auto">
          <a:xfrm>
            <a:off x="5591175" y="3070225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7544" name="Oval 73"/>
          <p:cNvSpPr>
            <a:spLocks noChangeAspect="1" noChangeArrowheads="1"/>
          </p:cNvSpPr>
          <p:nvPr/>
        </p:nvSpPr>
        <p:spPr bwMode="auto">
          <a:xfrm>
            <a:off x="5719763" y="3157538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7545" name="Oval 74"/>
          <p:cNvSpPr>
            <a:spLocks noChangeAspect="1" noChangeArrowheads="1"/>
          </p:cNvSpPr>
          <p:nvPr/>
        </p:nvSpPr>
        <p:spPr bwMode="auto">
          <a:xfrm>
            <a:off x="5835650" y="3259138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7546" name="Oval 75"/>
          <p:cNvSpPr>
            <a:spLocks noChangeAspect="1" noChangeArrowheads="1"/>
          </p:cNvSpPr>
          <p:nvPr/>
        </p:nvSpPr>
        <p:spPr bwMode="auto">
          <a:xfrm>
            <a:off x="5935663" y="3373438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7547" name="Oval 76"/>
          <p:cNvSpPr>
            <a:spLocks noChangeAspect="1" noChangeArrowheads="1"/>
          </p:cNvSpPr>
          <p:nvPr/>
        </p:nvSpPr>
        <p:spPr bwMode="auto">
          <a:xfrm>
            <a:off x="6021388" y="3503613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7548" name="Oval 77"/>
          <p:cNvSpPr>
            <a:spLocks noChangeAspect="1" noChangeArrowheads="1"/>
          </p:cNvSpPr>
          <p:nvPr/>
        </p:nvSpPr>
        <p:spPr bwMode="auto">
          <a:xfrm>
            <a:off x="6065838" y="3632200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7549" name="Oval 78"/>
          <p:cNvSpPr>
            <a:spLocks noChangeAspect="1" noChangeArrowheads="1"/>
          </p:cNvSpPr>
          <p:nvPr/>
        </p:nvSpPr>
        <p:spPr bwMode="auto">
          <a:xfrm>
            <a:off x="6137275" y="3762375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7550" name="Oval 79"/>
          <p:cNvSpPr>
            <a:spLocks noChangeAspect="1" noChangeArrowheads="1"/>
          </p:cNvSpPr>
          <p:nvPr/>
        </p:nvSpPr>
        <p:spPr bwMode="auto">
          <a:xfrm>
            <a:off x="6224588" y="3876675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7551" name="Oval 80"/>
          <p:cNvSpPr>
            <a:spLocks noChangeAspect="1" noChangeArrowheads="1"/>
          </p:cNvSpPr>
          <p:nvPr/>
        </p:nvSpPr>
        <p:spPr bwMode="auto">
          <a:xfrm>
            <a:off x="6324600" y="3992563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7552" name="Oval 81"/>
          <p:cNvSpPr>
            <a:spLocks noChangeAspect="1" noChangeArrowheads="1"/>
          </p:cNvSpPr>
          <p:nvPr/>
        </p:nvSpPr>
        <p:spPr bwMode="auto">
          <a:xfrm>
            <a:off x="7188200" y="4090988"/>
            <a:ext cx="85725" cy="85725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7553" name="Oval 82"/>
          <p:cNvSpPr>
            <a:spLocks noChangeAspect="1" noChangeArrowheads="1"/>
          </p:cNvSpPr>
          <p:nvPr/>
        </p:nvSpPr>
        <p:spPr bwMode="auto">
          <a:xfrm>
            <a:off x="7073900" y="4149725"/>
            <a:ext cx="85725" cy="85725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7554" name="Oval 83"/>
          <p:cNvSpPr>
            <a:spLocks noChangeAspect="1" noChangeArrowheads="1"/>
          </p:cNvSpPr>
          <p:nvPr/>
        </p:nvSpPr>
        <p:spPr bwMode="auto">
          <a:xfrm>
            <a:off x="6958013" y="4178300"/>
            <a:ext cx="85725" cy="85725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7555" name="Oval 84"/>
          <p:cNvSpPr>
            <a:spLocks noChangeAspect="1" noChangeArrowheads="1"/>
          </p:cNvSpPr>
          <p:nvPr/>
        </p:nvSpPr>
        <p:spPr bwMode="auto">
          <a:xfrm>
            <a:off x="6813550" y="4191000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7556" name="Oval 85"/>
          <p:cNvSpPr>
            <a:spLocks noChangeAspect="1" noChangeArrowheads="1"/>
          </p:cNvSpPr>
          <p:nvPr/>
        </p:nvSpPr>
        <p:spPr bwMode="auto">
          <a:xfrm flipH="1">
            <a:off x="6440488" y="4090988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7557" name="Oval 86"/>
          <p:cNvSpPr>
            <a:spLocks noChangeAspect="1" noChangeArrowheads="1"/>
          </p:cNvSpPr>
          <p:nvPr/>
        </p:nvSpPr>
        <p:spPr bwMode="auto">
          <a:xfrm flipH="1">
            <a:off x="6554788" y="4149725"/>
            <a:ext cx="85725" cy="85725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7558" name="Oval 87"/>
          <p:cNvSpPr>
            <a:spLocks noChangeAspect="1" noChangeArrowheads="1"/>
          </p:cNvSpPr>
          <p:nvPr/>
        </p:nvSpPr>
        <p:spPr bwMode="auto">
          <a:xfrm flipH="1">
            <a:off x="6670675" y="4178300"/>
            <a:ext cx="85725" cy="85725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7559" name="Oval 88"/>
          <p:cNvSpPr>
            <a:spLocks noChangeAspect="1" noChangeArrowheads="1"/>
          </p:cNvSpPr>
          <p:nvPr/>
        </p:nvSpPr>
        <p:spPr bwMode="auto">
          <a:xfrm flipH="1">
            <a:off x="6815138" y="4191000"/>
            <a:ext cx="85725" cy="85725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7560" name="Line 90"/>
          <p:cNvSpPr>
            <a:spLocks noChangeShapeType="1"/>
          </p:cNvSpPr>
          <p:nvPr/>
        </p:nvSpPr>
        <p:spPr bwMode="auto">
          <a:xfrm>
            <a:off x="7351713" y="4062413"/>
            <a:ext cx="0" cy="649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7561" name="Line 91"/>
          <p:cNvSpPr>
            <a:spLocks noChangeShapeType="1"/>
          </p:cNvSpPr>
          <p:nvPr/>
        </p:nvSpPr>
        <p:spPr bwMode="auto">
          <a:xfrm>
            <a:off x="7539038" y="3846513"/>
            <a:ext cx="0" cy="865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7562" name="Oval 69"/>
          <p:cNvSpPr>
            <a:spLocks noChangeAspect="1" noChangeArrowheads="1"/>
          </p:cNvSpPr>
          <p:nvPr/>
        </p:nvSpPr>
        <p:spPr bwMode="auto">
          <a:xfrm>
            <a:off x="7304088" y="3990975"/>
            <a:ext cx="85725" cy="85725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07522" name="Object 9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3426919"/>
              </p:ext>
            </p:extLst>
          </p:nvPr>
        </p:nvGraphicFramePr>
        <p:xfrm>
          <a:off x="7018338" y="5151438"/>
          <a:ext cx="108267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02" name="Équation" r:id="rId5" imgW="596880" imgH="393480" progId="Equation.3">
                  <p:embed/>
                </p:oleObj>
              </mc:Choice>
              <mc:Fallback>
                <p:oleObj name="Équation" r:id="rId5" imgW="596880" imgH="393480" progId="Equation.3">
                  <p:embed/>
                  <p:pic>
                    <p:nvPicPr>
                      <p:cNvPr id="0" name="Object 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8338" y="5151438"/>
                        <a:ext cx="1082675" cy="714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7563" name="Group 101"/>
          <p:cNvGrpSpPr>
            <a:grpSpLocks/>
          </p:cNvGrpSpPr>
          <p:nvPr/>
        </p:nvGrpSpPr>
        <p:grpSpPr bwMode="auto">
          <a:xfrm>
            <a:off x="684213" y="2349500"/>
            <a:ext cx="3662362" cy="2365375"/>
            <a:chOff x="431" y="1480"/>
            <a:chExt cx="2307" cy="1490"/>
          </a:xfrm>
        </p:grpSpPr>
        <p:grpSp>
          <p:nvGrpSpPr>
            <p:cNvPr id="107573" name="Group 9"/>
            <p:cNvGrpSpPr>
              <a:grpSpLocks/>
            </p:cNvGrpSpPr>
            <p:nvPr/>
          </p:nvGrpSpPr>
          <p:grpSpPr bwMode="auto">
            <a:xfrm>
              <a:off x="431" y="1480"/>
              <a:ext cx="2307" cy="1490"/>
              <a:chOff x="3378" y="1979"/>
              <a:chExt cx="2307" cy="1490"/>
            </a:xfrm>
          </p:grpSpPr>
          <p:pic>
            <p:nvPicPr>
              <p:cNvPr id="107605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r="12939"/>
              <a:stretch>
                <a:fillRect/>
              </a:stretch>
            </p:blipFill>
            <p:spPr bwMode="auto">
              <a:xfrm>
                <a:off x="3378" y="1979"/>
                <a:ext cx="2133" cy="14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7606" name="Line 7"/>
              <p:cNvSpPr>
                <a:spLocks noChangeShapeType="1"/>
              </p:cNvSpPr>
              <p:nvPr/>
            </p:nvSpPr>
            <p:spPr bwMode="auto">
              <a:xfrm>
                <a:off x="3378" y="3466"/>
                <a:ext cx="22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7752" name="Text Box 8"/>
              <p:cNvSpPr txBox="1">
                <a:spLocks noChangeArrowheads="1"/>
              </p:cNvSpPr>
              <p:nvPr/>
            </p:nvSpPr>
            <p:spPr bwMode="auto">
              <a:xfrm>
                <a:off x="5497" y="3170"/>
                <a:ext cx="1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fr-FR" i="1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k</a:t>
                </a:r>
              </a:p>
            </p:txBody>
          </p:sp>
        </p:grpSp>
        <p:sp>
          <p:nvSpPr>
            <p:cNvPr id="107574" name="Oval 14"/>
            <p:cNvSpPr>
              <a:spLocks noChangeAspect="1" noChangeArrowheads="1"/>
            </p:cNvSpPr>
            <p:nvPr/>
          </p:nvSpPr>
          <p:spPr bwMode="auto">
            <a:xfrm>
              <a:off x="2472" y="1879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7575" name="Oval 15"/>
            <p:cNvSpPr>
              <a:spLocks noChangeAspect="1" noChangeArrowheads="1"/>
            </p:cNvSpPr>
            <p:nvPr/>
          </p:nvSpPr>
          <p:spPr bwMode="auto">
            <a:xfrm>
              <a:off x="2381" y="1897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7576" name="Oval 16"/>
            <p:cNvSpPr>
              <a:spLocks noChangeAspect="1" noChangeArrowheads="1"/>
            </p:cNvSpPr>
            <p:nvPr/>
          </p:nvSpPr>
          <p:spPr bwMode="auto">
            <a:xfrm>
              <a:off x="2290" y="1933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7577" name="Oval 17"/>
            <p:cNvSpPr>
              <a:spLocks noChangeAspect="1" noChangeArrowheads="1"/>
            </p:cNvSpPr>
            <p:nvPr/>
          </p:nvSpPr>
          <p:spPr bwMode="auto">
            <a:xfrm>
              <a:off x="2209" y="1988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7578" name="Oval 18"/>
            <p:cNvSpPr>
              <a:spLocks noChangeAspect="1" noChangeArrowheads="1"/>
            </p:cNvSpPr>
            <p:nvPr/>
          </p:nvSpPr>
          <p:spPr bwMode="auto">
            <a:xfrm>
              <a:off x="2136" y="2052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7579" name="Oval 19"/>
            <p:cNvSpPr>
              <a:spLocks noChangeAspect="1" noChangeArrowheads="1"/>
            </p:cNvSpPr>
            <p:nvPr/>
          </p:nvSpPr>
          <p:spPr bwMode="auto">
            <a:xfrm>
              <a:off x="2073" y="2124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7580" name="Oval 20"/>
            <p:cNvSpPr>
              <a:spLocks noChangeAspect="1" noChangeArrowheads="1"/>
            </p:cNvSpPr>
            <p:nvPr/>
          </p:nvSpPr>
          <p:spPr bwMode="auto">
            <a:xfrm>
              <a:off x="2019" y="2206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7581" name="Oval 21"/>
            <p:cNvSpPr>
              <a:spLocks noChangeAspect="1" noChangeArrowheads="1"/>
            </p:cNvSpPr>
            <p:nvPr/>
          </p:nvSpPr>
          <p:spPr bwMode="auto">
            <a:xfrm>
              <a:off x="1991" y="2287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7582" name="Oval 22"/>
            <p:cNvSpPr>
              <a:spLocks noChangeAspect="1" noChangeArrowheads="1"/>
            </p:cNvSpPr>
            <p:nvPr/>
          </p:nvSpPr>
          <p:spPr bwMode="auto">
            <a:xfrm>
              <a:off x="1946" y="2369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7583" name="Oval 23"/>
            <p:cNvSpPr>
              <a:spLocks noChangeAspect="1" noChangeArrowheads="1"/>
            </p:cNvSpPr>
            <p:nvPr/>
          </p:nvSpPr>
          <p:spPr bwMode="auto">
            <a:xfrm>
              <a:off x="1891" y="2441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7584" name="Oval 29"/>
            <p:cNvSpPr>
              <a:spLocks noChangeAspect="1" noChangeArrowheads="1"/>
            </p:cNvSpPr>
            <p:nvPr/>
          </p:nvSpPr>
          <p:spPr bwMode="auto">
            <a:xfrm>
              <a:off x="567" y="1880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7585" name="Oval 30"/>
            <p:cNvSpPr>
              <a:spLocks noChangeAspect="1" noChangeArrowheads="1"/>
            </p:cNvSpPr>
            <p:nvPr/>
          </p:nvSpPr>
          <p:spPr bwMode="auto">
            <a:xfrm>
              <a:off x="658" y="1898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7586" name="Oval 31"/>
            <p:cNvSpPr>
              <a:spLocks noChangeAspect="1" noChangeArrowheads="1"/>
            </p:cNvSpPr>
            <p:nvPr/>
          </p:nvSpPr>
          <p:spPr bwMode="auto">
            <a:xfrm>
              <a:off x="749" y="1934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7587" name="Oval 32"/>
            <p:cNvSpPr>
              <a:spLocks noChangeAspect="1" noChangeArrowheads="1"/>
            </p:cNvSpPr>
            <p:nvPr/>
          </p:nvSpPr>
          <p:spPr bwMode="auto">
            <a:xfrm>
              <a:off x="830" y="1989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7588" name="Oval 33"/>
            <p:cNvSpPr>
              <a:spLocks noChangeAspect="1" noChangeArrowheads="1"/>
            </p:cNvSpPr>
            <p:nvPr/>
          </p:nvSpPr>
          <p:spPr bwMode="auto">
            <a:xfrm>
              <a:off x="903" y="2053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7589" name="Oval 34"/>
            <p:cNvSpPr>
              <a:spLocks noChangeAspect="1" noChangeArrowheads="1"/>
            </p:cNvSpPr>
            <p:nvPr/>
          </p:nvSpPr>
          <p:spPr bwMode="auto">
            <a:xfrm>
              <a:off x="966" y="2125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7590" name="Oval 35"/>
            <p:cNvSpPr>
              <a:spLocks noChangeAspect="1" noChangeArrowheads="1"/>
            </p:cNvSpPr>
            <p:nvPr/>
          </p:nvSpPr>
          <p:spPr bwMode="auto">
            <a:xfrm>
              <a:off x="1020" y="2207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7591" name="Oval 36"/>
            <p:cNvSpPr>
              <a:spLocks noChangeAspect="1" noChangeArrowheads="1"/>
            </p:cNvSpPr>
            <p:nvPr/>
          </p:nvSpPr>
          <p:spPr bwMode="auto">
            <a:xfrm>
              <a:off x="1048" y="2288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7592" name="Oval 37"/>
            <p:cNvSpPr>
              <a:spLocks noChangeAspect="1" noChangeArrowheads="1"/>
            </p:cNvSpPr>
            <p:nvPr/>
          </p:nvSpPr>
          <p:spPr bwMode="auto">
            <a:xfrm>
              <a:off x="1093" y="2370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7593" name="Oval 38"/>
            <p:cNvSpPr>
              <a:spLocks noChangeAspect="1" noChangeArrowheads="1"/>
            </p:cNvSpPr>
            <p:nvPr/>
          </p:nvSpPr>
          <p:spPr bwMode="auto">
            <a:xfrm>
              <a:off x="1148" y="2442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7594" name="Oval 39"/>
            <p:cNvSpPr>
              <a:spLocks noChangeAspect="1" noChangeArrowheads="1"/>
            </p:cNvSpPr>
            <p:nvPr/>
          </p:nvSpPr>
          <p:spPr bwMode="auto">
            <a:xfrm>
              <a:off x="1211" y="2515"/>
              <a:ext cx="54" cy="54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7595" name="Oval 41"/>
            <p:cNvSpPr>
              <a:spLocks noChangeAspect="1" noChangeArrowheads="1"/>
            </p:cNvSpPr>
            <p:nvPr/>
          </p:nvSpPr>
          <p:spPr bwMode="auto">
            <a:xfrm>
              <a:off x="1755" y="2577"/>
              <a:ext cx="54" cy="54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7596" name="Oval 42"/>
            <p:cNvSpPr>
              <a:spLocks noChangeAspect="1" noChangeArrowheads="1"/>
            </p:cNvSpPr>
            <p:nvPr/>
          </p:nvSpPr>
          <p:spPr bwMode="auto">
            <a:xfrm>
              <a:off x="1683" y="2614"/>
              <a:ext cx="54" cy="54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7597" name="Oval 43"/>
            <p:cNvSpPr>
              <a:spLocks noChangeAspect="1" noChangeArrowheads="1"/>
            </p:cNvSpPr>
            <p:nvPr/>
          </p:nvSpPr>
          <p:spPr bwMode="auto">
            <a:xfrm>
              <a:off x="1610" y="2632"/>
              <a:ext cx="54" cy="54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7598" name="Oval 44"/>
            <p:cNvSpPr>
              <a:spLocks noChangeAspect="1" noChangeArrowheads="1"/>
            </p:cNvSpPr>
            <p:nvPr/>
          </p:nvSpPr>
          <p:spPr bwMode="auto">
            <a:xfrm>
              <a:off x="1519" y="2640"/>
              <a:ext cx="54" cy="54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7599" name="Oval 50"/>
            <p:cNvSpPr>
              <a:spLocks noChangeAspect="1" noChangeArrowheads="1"/>
            </p:cNvSpPr>
            <p:nvPr/>
          </p:nvSpPr>
          <p:spPr bwMode="auto">
            <a:xfrm flipH="1">
              <a:off x="1284" y="2577"/>
              <a:ext cx="54" cy="54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7600" name="Oval 51"/>
            <p:cNvSpPr>
              <a:spLocks noChangeAspect="1" noChangeArrowheads="1"/>
            </p:cNvSpPr>
            <p:nvPr/>
          </p:nvSpPr>
          <p:spPr bwMode="auto">
            <a:xfrm flipH="1">
              <a:off x="1356" y="2614"/>
              <a:ext cx="54" cy="54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7601" name="Oval 52"/>
            <p:cNvSpPr>
              <a:spLocks noChangeAspect="1" noChangeArrowheads="1"/>
            </p:cNvSpPr>
            <p:nvPr/>
          </p:nvSpPr>
          <p:spPr bwMode="auto">
            <a:xfrm flipH="1">
              <a:off x="1429" y="2632"/>
              <a:ext cx="54" cy="54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7602" name="Oval 53"/>
            <p:cNvSpPr>
              <a:spLocks noChangeAspect="1" noChangeArrowheads="1"/>
            </p:cNvSpPr>
            <p:nvPr/>
          </p:nvSpPr>
          <p:spPr bwMode="auto">
            <a:xfrm flipH="1">
              <a:off x="1520" y="2640"/>
              <a:ext cx="54" cy="54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7603" name="Line 93"/>
            <p:cNvSpPr>
              <a:spLocks noChangeShapeType="1"/>
            </p:cNvSpPr>
            <p:nvPr/>
          </p:nvSpPr>
          <p:spPr bwMode="auto">
            <a:xfrm>
              <a:off x="1855" y="2559"/>
              <a:ext cx="0" cy="4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7604" name="Oval 24"/>
            <p:cNvSpPr>
              <a:spLocks noChangeAspect="1" noChangeArrowheads="1"/>
            </p:cNvSpPr>
            <p:nvPr/>
          </p:nvSpPr>
          <p:spPr bwMode="auto">
            <a:xfrm>
              <a:off x="1828" y="2514"/>
              <a:ext cx="54" cy="54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07564" name="Line 94"/>
          <p:cNvSpPr>
            <a:spLocks noChangeShapeType="1"/>
          </p:cNvSpPr>
          <p:nvPr/>
        </p:nvSpPr>
        <p:spPr bwMode="auto">
          <a:xfrm flipV="1">
            <a:off x="7524750" y="4797425"/>
            <a:ext cx="0" cy="431800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graphicFrame>
        <p:nvGraphicFramePr>
          <p:cNvPr id="107523" name="Object 95"/>
          <p:cNvGraphicFramePr>
            <a:graphicFrameLocks noChangeAspect="1"/>
          </p:cNvGraphicFramePr>
          <p:nvPr/>
        </p:nvGraphicFramePr>
        <p:xfrm>
          <a:off x="2778125" y="5203825"/>
          <a:ext cx="32702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03" name="Equation" r:id="rId7" imgW="164880" imgH="228600" progId="Equation.3">
                  <p:embed/>
                </p:oleObj>
              </mc:Choice>
              <mc:Fallback>
                <p:oleObj name="Equation" r:id="rId7" imgW="164880" imgH="228600" progId="Equation.3">
                  <p:embed/>
                  <p:pic>
                    <p:nvPicPr>
                      <p:cNvPr id="0" name="Object 9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8125" y="5203825"/>
                        <a:ext cx="327025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565" name="Line 96"/>
          <p:cNvSpPr>
            <a:spLocks noChangeShapeType="1"/>
          </p:cNvSpPr>
          <p:nvPr/>
        </p:nvSpPr>
        <p:spPr bwMode="auto">
          <a:xfrm flipV="1">
            <a:off x="2959100" y="4768850"/>
            <a:ext cx="0" cy="431800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graphicFrame>
        <p:nvGraphicFramePr>
          <p:cNvPr id="107524" name="Object 97"/>
          <p:cNvGraphicFramePr>
            <a:graphicFrameLocks noChangeAspect="1"/>
          </p:cNvGraphicFramePr>
          <p:nvPr/>
        </p:nvGraphicFramePr>
        <p:xfrm>
          <a:off x="6011863" y="6021388"/>
          <a:ext cx="194627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04" name="Equation" r:id="rId9" imgW="787320" imgH="215640" progId="Equation.3">
                  <p:embed/>
                </p:oleObj>
              </mc:Choice>
              <mc:Fallback>
                <p:oleObj name="Equation" r:id="rId9" imgW="787320" imgH="215640" progId="Equation.3">
                  <p:embed/>
                  <p:pic>
                    <p:nvPicPr>
                      <p:cNvPr id="0" name="Object 9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1863" y="6021388"/>
                        <a:ext cx="1946275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566" name="Text Box 98"/>
          <p:cNvSpPr txBox="1">
            <a:spLocks noChangeArrowheads="1"/>
          </p:cNvSpPr>
          <p:nvPr/>
        </p:nvSpPr>
        <p:spPr bwMode="auto">
          <a:xfrm>
            <a:off x="65088" y="5803900"/>
            <a:ext cx="42195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400" i="1">
                <a:solidFill>
                  <a:srgbClr val="FF0000"/>
                </a:solidFill>
              </a:rPr>
              <a:t>Toutes les vitesses ne sont plus compensées !</a:t>
            </a:r>
          </a:p>
        </p:txBody>
      </p:sp>
      <p:sp>
        <p:nvSpPr>
          <p:cNvPr id="107567" name="AutoShape 99"/>
          <p:cNvSpPr>
            <a:spLocks/>
          </p:cNvSpPr>
          <p:nvPr/>
        </p:nvSpPr>
        <p:spPr bwMode="auto">
          <a:xfrm>
            <a:off x="4356100" y="5876925"/>
            <a:ext cx="71438" cy="792163"/>
          </a:xfrm>
          <a:prstGeom prst="rightBrace">
            <a:avLst>
              <a:gd name="adj1" fmla="val 92407"/>
              <a:gd name="adj2" fmla="val 50000"/>
            </a:avLst>
          </a:prstGeom>
          <a:noFill/>
          <a:ln w="3810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7568" name="AutoShape 100"/>
          <p:cNvSpPr>
            <a:spLocks noChangeArrowheads="1"/>
          </p:cNvSpPr>
          <p:nvPr/>
        </p:nvSpPr>
        <p:spPr bwMode="auto">
          <a:xfrm>
            <a:off x="4897438" y="6146800"/>
            <a:ext cx="898525" cy="234950"/>
          </a:xfrm>
          <a:custGeom>
            <a:avLst/>
            <a:gdLst>
              <a:gd name="T0" fmla="*/ 673894 w 21600"/>
              <a:gd name="T1" fmla="*/ 0 h 21600"/>
              <a:gd name="T2" fmla="*/ 0 w 21600"/>
              <a:gd name="T3" fmla="*/ 117475 h 21600"/>
              <a:gd name="T4" fmla="*/ 673894 w 21600"/>
              <a:gd name="T5" fmla="*/ 234950 h 21600"/>
              <a:gd name="T6" fmla="*/ 898525 w 21600"/>
              <a:gd name="T7" fmla="*/ 11747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7569" name="AutoShape 103"/>
          <p:cNvSpPr>
            <a:spLocks/>
          </p:cNvSpPr>
          <p:nvPr/>
        </p:nvSpPr>
        <p:spPr bwMode="auto">
          <a:xfrm>
            <a:off x="6702425" y="3803650"/>
            <a:ext cx="73025" cy="287338"/>
          </a:xfrm>
          <a:prstGeom prst="leftBrace">
            <a:avLst>
              <a:gd name="adj1" fmla="val 32790"/>
              <a:gd name="adj2" fmla="val 5000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7570" name="Line 106"/>
          <p:cNvSpPr>
            <a:spLocks noChangeShapeType="1"/>
          </p:cNvSpPr>
          <p:nvPr/>
        </p:nvSpPr>
        <p:spPr bwMode="auto">
          <a:xfrm>
            <a:off x="6877050" y="3789363"/>
            <a:ext cx="647700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7571" name="Line 107"/>
          <p:cNvSpPr>
            <a:spLocks noChangeShapeType="1"/>
          </p:cNvSpPr>
          <p:nvPr/>
        </p:nvSpPr>
        <p:spPr bwMode="auto">
          <a:xfrm flipH="1">
            <a:off x="6877050" y="4121150"/>
            <a:ext cx="287338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7572" name="Freeform 108"/>
          <p:cNvSpPr>
            <a:spLocks/>
          </p:cNvSpPr>
          <p:nvPr/>
        </p:nvSpPr>
        <p:spPr bwMode="auto">
          <a:xfrm>
            <a:off x="3492500" y="4005263"/>
            <a:ext cx="3167063" cy="1800225"/>
          </a:xfrm>
          <a:custGeom>
            <a:avLst/>
            <a:gdLst>
              <a:gd name="T0" fmla="*/ 1995 w 1995"/>
              <a:gd name="T1" fmla="*/ 0 h 1134"/>
              <a:gd name="T2" fmla="*/ 861 w 1995"/>
              <a:gd name="T3" fmla="*/ 453 h 1134"/>
              <a:gd name="T4" fmla="*/ 0 w 1995"/>
              <a:gd name="T5" fmla="*/ 1134 h 1134"/>
              <a:gd name="T6" fmla="*/ 0 60000 65536"/>
              <a:gd name="T7" fmla="*/ 0 60000 65536"/>
              <a:gd name="T8" fmla="*/ 0 60000 65536"/>
              <a:gd name="T9" fmla="*/ 0 w 1995"/>
              <a:gd name="T10" fmla="*/ 0 h 1134"/>
              <a:gd name="T11" fmla="*/ 1995 w 1995"/>
              <a:gd name="T12" fmla="*/ 1134 h 113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95" h="1134">
                <a:moveTo>
                  <a:pt x="1995" y="0"/>
                </a:moveTo>
                <a:cubicBezTo>
                  <a:pt x="1594" y="132"/>
                  <a:pt x="1193" y="264"/>
                  <a:pt x="861" y="453"/>
                </a:cubicBezTo>
                <a:cubicBezTo>
                  <a:pt x="529" y="642"/>
                  <a:pt x="264" y="888"/>
                  <a:pt x="0" y="1134"/>
                </a:cubicBezTo>
              </a:path>
            </a:pathLst>
          </a:custGeom>
          <a:noFill/>
          <a:ln w="28575" cmpd="sng">
            <a:solidFill>
              <a:srgbClr val="000099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fr-FR"/>
              <a:t>Contribution à </a:t>
            </a:r>
            <a:r>
              <a:rPr lang="fr-FR" i="1">
                <a:effectLst>
                  <a:outerShdw blurRad="38100" dist="38100" dir="2700000" algn="tl">
                    <a:srgbClr val="C0C0C0"/>
                  </a:outerShdw>
                </a:effectLst>
              </a:rPr>
              <a:t>J </a:t>
            </a:r>
            <a:r>
              <a:rPr lang="fr-FR"/>
              <a:t>d’une bande incomplètement remplie</a:t>
            </a:r>
          </a:p>
        </p:txBody>
      </p:sp>
      <p:sp>
        <p:nvSpPr>
          <p:cNvPr id="10855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19263"/>
            <a:ext cx="8229600" cy="4878387"/>
          </a:xfrm>
        </p:spPr>
        <p:txBody>
          <a:bodyPr/>
          <a:lstStyle/>
          <a:p>
            <a:pPr lvl="1" eaLnBrk="1" hangingPunct="1"/>
            <a:r>
              <a:rPr lang="fr-FR"/>
              <a:t>Cristal parfait, </a:t>
            </a:r>
            <a:r>
              <a:rPr lang="fr-FR" sz="3200" i="1">
                <a:latin typeface="Symbol" pitchFamily="18" charset="2"/>
              </a:rPr>
              <a:t>e</a:t>
            </a:r>
            <a:r>
              <a:rPr lang="fr-FR" sz="3200" i="1" baseline="-25000"/>
              <a:t>elec</a:t>
            </a:r>
            <a:r>
              <a:rPr lang="fr-FR" sz="3200">
                <a:latin typeface="Symbol" pitchFamily="18" charset="2"/>
              </a:rPr>
              <a:t> </a:t>
            </a:r>
            <a:r>
              <a:rPr lang="fr-FR">
                <a:cs typeface="Arial" charset="0"/>
              </a:rPr>
              <a:t>≠</a:t>
            </a:r>
            <a:r>
              <a:rPr lang="fr-FR"/>
              <a:t> 0 et T uniforme.</a:t>
            </a:r>
          </a:p>
        </p:txBody>
      </p:sp>
      <p:sp>
        <p:nvSpPr>
          <p:cNvPr id="10854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26206B7-CD6A-4FBA-A478-AA5C55D190C8}" type="slidenum">
              <a:rPr lang="fr-FR" altLang="en-US"/>
              <a:pPr/>
              <a:t>144</a:t>
            </a:fld>
            <a:endParaRPr lang="fr-FR" altLang="en-US"/>
          </a:p>
        </p:txBody>
      </p:sp>
      <p:grpSp>
        <p:nvGrpSpPr>
          <p:cNvPr id="108551" name="Group 4"/>
          <p:cNvGrpSpPr>
            <a:grpSpLocks/>
          </p:cNvGrpSpPr>
          <p:nvPr/>
        </p:nvGrpSpPr>
        <p:grpSpPr bwMode="auto">
          <a:xfrm>
            <a:off x="684213" y="2349500"/>
            <a:ext cx="3662362" cy="2365375"/>
            <a:chOff x="3378" y="1979"/>
            <a:chExt cx="2307" cy="1490"/>
          </a:xfrm>
        </p:grpSpPr>
        <p:pic>
          <p:nvPicPr>
            <p:cNvPr id="108636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 r="12939"/>
            <a:stretch>
              <a:fillRect/>
            </a:stretch>
          </p:blipFill>
          <p:spPr bwMode="auto">
            <a:xfrm>
              <a:off x="3378" y="1979"/>
              <a:ext cx="2133" cy="14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8637" name="Line 6"/>
            <p:cNvSpPr>
              <a:spLocks noChangeShapeType="1"/>
            </p:cNvSpPr>
            <p:nvPr/>
          </p:nvSpPr>
          <p:spPr bwMode="auto">
            <a:xfrm>
              <a:off x="3378" y="3466"/>
              <a:ext cx="22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9799" name="Text Box 7"/>
            <p:cNvSpPr txBox="1">
              <a:spLocks noChangeArrowheads="1"/>
            </p:cNvSpPr>
            <p:nvPr/>
          </p:nvSpPr>
          <p:spPr bwMode="auto">
            <a:xfrm>
              <a:off x="5497" y="3170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k</a:t>
              </a:r>
            </a:p>
          </p:txBody>
        </p:sp>
      </p:grpSp>
      <p:sp>
        <p:nvSpPr>
          <p:cNvPr id="289800" name="Text Box 8"/>
          <p:cNvSpPr txBox="1">
            <a:spLocks noChangeArrowheads="1"/>
          </p:cNvSpPr>
          <p:nvPr/>
        </p:nvSpPr>
        <p:spPr bwMode="auto">
          <a:xfrm>
            <a:off x="2195513" y="4797425"/>
            <a:ext cx="6127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</a:t>
            </a:r>
            <a:r>
              <a:rPr lang="fr-FR" i="1" baseline="-25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fr-FR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&gt;t</a:t>
            </a:r>
            <a:r>
              <a:rPr lang="fr-FR" i="1" baseline="-25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  <a:endParaRPr lang="fr-FR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8553" name="Oval 9"/>
          <p:cNvSpPr>
            <a:spLocks noChangeAspect="1" noChangeArrowheads="1"/>
          </p:cNvSpPr>
          <p:nvPr/>
        </p:nvSpPr>
        <p:spPr bwMode="auto">
          <a:xfrm>
            <a:off x="3924300" y="2982913"/>
            <a:ext cx="85725" cy="85725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554" name="Oval 10"/>
          <p:cNvSpPr>
            <a:spLocks noChangeAspect="1" noChangeArrowheads="1"/>
          </p:cNvSpPr>
          <p:nvPr/>
        </p:nvSpPr>
        <p:spPr bwMode="auto">
          <a:xfrm>
            <a:off x="3779838" y="3011488"/>
            <a:ext cx="85725" cy="85725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555" name="Oval 11"/>
          <p:cNvSpPr>
            <a:spLocks noChangeAspect="1" noChangeArrowheads="1"/>
          </p:cNvSpPr>
          <p:nvPr/>
        </p:nvSpPr>
        <p:spPr bwMode="auto">
          <a:xfrm>
            <a:off x="3635375" y="3068638"/>
            <a:ext cx="85725" cy="85725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556" name="Oval 12"/>
          <p:cNvSpPr>
            <a:spLocks noChangeAspect="1" noChangeArrowheads="1"/>
          </p:cNvSpPr>
          <p:nvPr/>
        </p:nvSpPr>
        <p:spPr bwMode="auto">
          <a:xfrm>
            <a:off x="3506788" y="3155950"/>
            <a:ext cx="85725" cy="85725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557" name="Oval 13"/>
          <p:cNvSpPr>
            <a:spLocks noChangeAspect="1" noChangeArrowheads="1"/>
          </p:cNvSpPr>
          <p:nvPr/>
        </p:nvSpPr>
        <p:spPr bwMode="auto">
          <a:xfrm>
            <a:off x="3390900" y="3257550"/>
            <a:ext cx="85725" cy="85725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558" name="Oval 15"/>
          <p:cNvSpPr>
            <a:spLocks noChangeAspect="1" noChangeArrowheads="1"/>
          </p:cNvSpPr>
          <p:nvPr/>
        </p:nvSpPr>
        <p:spPr bwMode="auto">
          <a:xfrm>
            <a:off x="3205163" y="3502025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559" name="Oval 16"/>
          <p:cNvSpPr>
            <a:spLocks noChangeAspect="1" noChangeArrowheads="1"/>
          </p:cNvSpPr>
          <p:nvPr/>
        </p:nvSpPr>
        <p:spPr bwMode="auto">
          <a:xfrm>
            <a:off x="3160713" y="3630613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560" name="Oval 17"/>
          <p:cNvSpPr>
            <a:spLocks noChangeAspect="1" noChangeArrowheads="1"/>
          </p:cNvSpPr>
          <p:nvPr/>
        </p:nvSpPr>
        <p:spPr bwMode="auto">
          <a:xfrm>
            <a:off x="3089275" y="3760788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561" name="Oval 18"/>
          <p:cNvSpPr>
            <a:spLocks noChangeAspect="1" noChangeArrowheads="1"/>
          </p:cNvSpPr>
          <p:nvPr/>
        </p:nvSpPr>
        <p:spPr bwMode="auto">
          <a:xfrm>
            <a:off x="3001963" y="3875088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562" name="Oval 19"/>
          <p:cNvSpPr>
            <a:spLocks noChangeAspect="1" noChangeArrowheads="1"/>
          </p:cNvSpPr>
          <p:nvPr/>
        </p:nvSpPr>
        <p:spPr bwMode="auto">
          <a:xfrm>
            <a:off x="900113" y="2984500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563" name="Oval 20"/>
          <p:cNvSpPr>
            <a:spLocks noChangeAspect="1" noChangeArrowheads="1"/>
          </p:cNvSpPr>
          <p:nvPr/>
        </p:nvSpPr>
        <p:spPr bwMode="auto">
          <a:xfrm>
            <a:off x="1044575" y="3013075"/>
            <a:ext cx="85725" cy="85725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564" name="Oval 21"/>
          <p:cNvSpPr>
            <a:spLocks noChangeAspect="1" noChangeArrowheads="1"/>
          </p:cNvSpPr>
          <p:nvPr/>
        </p:nvSpPr>
        <p:spPr bwMode="auto">
          <a:xfrm>
            <a:off x="1189038" y="3070225"/>
            <a:ext cx="85725" cy="85725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565" name="Oval 22"/>
          <p:cNvSpPr>
            <a:spLocks noChangeAspect="1" noChangeArrowheads="1"/>
          </p:cNvSpPr>
          <p:nvPr/>
        </p:nvSpPr>
        <p:spPr bwMode="auto">
          <a:xfrm>
            <a:off x="1317625" y="3157538"/>
            <a:ext cx="85725" cy="85725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566" name="Oval 23"/>
          <p:cNvSpPr>
            <a:spLocks noChangeAspect="1" noChangeArrowheads="1"/>
          </p:cNvSpPr>
          <p:nvPr/>
        </p:nvSpPr>
        <p:spPr bwMode="auto">
          <a:xfrm>
            <a:off x="1433513" y="3259138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567" name="Oval 24"/>
          <p:cNvSpPr>
            <a:spLocks noChangeAspect="1" noChangeArrowheads="1"/>
          </p:cNvSpPr>
          <p:nvPr/>
        </p:nvSpPr>
        <p:spPr bwMode="auto">
          <a:xfrm>
            <a:off x="1533525" y="3373438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568" name="Oval 25"/>
          <p:cNvSpPr>
            <a:spLocks noChangeAspect="1" noChangeArrowheads="1"/>
          </p:cNvSpPr>
          <p:nvPr/>
        </p:nvSpPr>
        <p:spPr bwMode="auto">
          <a:xfrm>
            <a:off x="1619250" y="3503613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569" name="Oval 26"/>
          <p:cNvSpPr>
            <a:spLocks noChangeAspect="1" noChangeArrowheads="1"/>
          </p:cNvSpPr>
          <p:nvPr/>
        </p:nvSpPr>
        <p:spPr bwMode="auto">
          <a:xfrm>
            <a:off x="1663700" y="3632200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570" name="Oval 27"/>
          <p:cNvSpPr>
            <a:spLocks noChangeAspect="1" noChangeArrowheads="1"/>
          </p:cNvSpPr>
          <p:nvPr/>
        </p:nvSpPr>
        <p:spPr bwMode="auto">
          <a:xfrm>
            <a:off x="1735138" y="3762375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571" name="Oval 28"/>
          <p:cNvSpPr>
            <a:spLocks noChangeAspect="1" noChangeArrowheads="1"/>
          </p:cNvSpPr>
          <p:nvPr/>
        </p:nvSpPr>
        <p:spPr bwMode="auto">
          <a:xfrm>
            <a:off x="1822450" y="3876675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572" name="Oval 29"/>
          <p:cNvSpPr>
            <a:spLocks noChangeAspect="1" noChangeArrowheads="1"/>
          </p:cNvSpPr>
          <p:nvPr/>
        </p:nvSpPr>
        <p:spPr bwMode="auto">
          <a:xfrm>
            <a:off x="1922463" y="3992563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573" name="Oval 30"/>
          <p:cNvSpPr>
            <a:spLocks noChangeAspect="1" noChangeArrowheads="1"/>
          </p:cNvSpPr>
          <p:nvPr/>
        </p:nvSpPr>
        <p:spPr bwMode="auto">
          <a:xfrm>
            <a:off x="2786063" y="4090988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574" name="Oval 31"/>
          <p:cNvSpPr>
            <a:spLocks noChangeAspect="1" noChangeArrowheads="1"/>
          </p:cNvSpPr>
          <p:nvPr/>
        </p:nvSpPr>
        <p:spPr bwMode="auto">
          <a:xfrm>
            <a:off x="2671763" y="4149725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575" name="Oval 32"/>
          <p:cNvSpPr>
            <a:spLocks noChangeAspect="1" noChangeArrowheads="1"/>
          </p:cNvSpPr>
          <p:nvPr/>
        </p:nvSpPr>
        <p:spPr bwMode="auto">
          <a:xfrm>
            <a:off x="2555875" y="4178300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576" name="Oval 33"/>
          <p:cNvSpPr>
            <a:spLocks noChangeAspect="1" noChangeArrowheads="1"/>
          </p:cNvSpPr>
          <p:nvPr/>
        </p:nvSpPr>
        <p:spPr bwMode="auto">
          <a:xfrm>
            <a:off x="2411413" y="4191000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577" name="Oval 34"/>
          <p:cNvSpPr>
            <a:spLocks noChangeAspect="1" noChangeArrowheads="1"/>
          </p:cNvSpPr>
          <p:nvPr/>
        </p:nvSpPr>
        <p:spPr bwMode="auto">
          <a:xfrm flipH="1">
            <a:off x="2038350" y="4090988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578" name="Oval 35"/>
          <p:cNvSpPr>
            <a:spLocks noChangeAspect="1" noChangeArrowheads="1"/>
          </p:cNvSpPr>
          <p:nvPr/>
        </p:nvSpPr>
        <p:spPr bwMode="auto">
          <a:xfrm flipH="1">
            <a:off x="2152650" y="4149725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579" name="Oval 36"/>
          <p:cNvSpPr>
            <a:spLocks noChangeAspect="1" noChangeArrowheads="1"/>
          </p:cNvSpPr>
          <p:nvPr/>
        </p:nvSpPr>
        <p:spPr bwMode="auto">
          <a:xfrm flipH="1">
            <a:off x="2268538" y="4178300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580" name="Oval 37"/>
          <p:cNvSpPr>
            <a:spLocks noChangeAspect="1" noChangeArrowheads="1"/>
          </p:cNvSpPr>
          <p:nvPr/>
        </p:nvSpPr>
        <p:spPr bwMode="auto">
          <a:xfrm flipH="1">
            <a:off x="2413000" y="4191000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08581" name="Group 38"/>
          <p:cNvGrpSpPr>
            <a:grpSpLocks/>
          </p:cNvGrpSpPr>
          <p:nvPr/>
        </p:nvGrpSpPr>
        <p:grpSpPr bwMode="auto">
          <a:xfrm>
            <a:off x="5086350" y="2349500"/>
            <a:ext cx="3662363" cy="2365375"/>
            <a:chOff x="3378" y="1979"/>
            <a:chExt cx="2307" cy="1490"/>
          </a:xfrm>
        </p:grpSpPr>
        <p:pic>
          <p:nvPicPr>
            <p:cNvPr id="108633" name="Picture 39"/>
            <p:cNvPicPr>
              <a:picLocks noChangeAspect="1" noChangeArrowheads="1"/>
            </p:cNvPicPr>
            <p:nvPr/>
          </p:nvPicPr>
          <p:blipFill>
            <a:blip r:embed="rId4" cstate="print"/>
            <a:srcRect r="12939"/>
            <a:stretch>
              <a:fillRect/>
            </a:stretch>
          </p:blipFill>
          <p:spPr bwMode="auto">
            <a:xfrm>
              <a:off x="3378" y="1979"/>
              <a:ext cx="2133" cy="14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8634" name="Line 40"/>
            <p:cNvSpPr>
              <a:spLocks noChangeShapeType="1"/>
            </p:cNvSpPr>
            <p:nvPr/>
          </p:nvSpPr>
          <p:spPr bwMode="auto">
            <a:xfrm>
              <a:off x="3378" y="3466"/>
              <a:ext cx="22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9833" name="Text Box 41"/>
            <p:cNvSpPr txBox="1">
              <a:spLocks noChangeArrowheads="1"/>
            </p:cNvSpPr>
            <p:nvPr/>
          </p:nvSpPr>
          <p:spPr bwMode="auto">
            <a:xfrm>
              <a:off x="5497" y="3170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k</a:t>
              </a:r>
            </a:p>
          </p:txBody>
        </p:sp>
      </p:grpSp>
      <p:sp>
        <p:nvSpPr>
          <p:cNvPr id="108582" name="Oval 43"/>
          <p:cNvSpPr>
            <a:spLocks noChangeAspect="1" noChangeArrowheads="1"/>
          </p:cNvSpPr>
          <p:nvPr/>
        </p:nvSpPr>
        <p:spPr bwMode="auto">
          <a:xfrm>
            <a:off x="8326438" y="2982913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583" name="Oval 44"/>
          <p:cNvSpPr>
            <a:spLocks noChangeAspect="1" noChangeArrowheads="1"/>
          </p:cNvSpPr>
          <p:nvPr/>
        </p:nvSpPr>
        <p:spPr bwMode="auto">
          <a:xfrm>
            <a:off x="8181975" y="3011488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584" name="Oval 45"/>
          <p:cNvSpPr>
            <a:spLocks noChangeAspect="1" noChangeArrowheads="1"/>
          </p:cNvSpPr>
          <p:nvPr/>
        </p:nvSpPr>
        <p:spPr bwMode="auto">
          <a:xfrm>
            <a:off x="8037513" y="3068638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585" name="Oval 46"/>
          <p:cNvSpPr>
            <a:spLocks noChangeAspect="1" noChangeArrowheads="1"/>
          </p:cNvSpPr>
          <p:nvPr/>
        </p:nvSpPr>
        <p:spPr bwMode="auto">
          <a:xfrm>
            <a:off x="7908925" y="3155950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586" name="Oval 47"/>
          <p:cNvSpPr>
            <a:spLocks noChangeAspect="1" noChangeArrowheads="1"/>
          </p:cNvSpPr>
          <p:nvPr/>
        </p:nvSpPr>
        <p:spPr bwMode="auto">
          <a:xfrm>
            <a:off x="7793038" y="3257550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587" name="Oval 48"/>
          <p:cNvSpPr>
            <a:spLocks noChangeAspect="1" noChangeArrowheads="1"/>
          </p:cNvSpPr>
          <p:nvPr/>
        </p:nvSpPr>
        <p:spPr bwMode="auto">
          <a:xfrm>
            <a:off x="7693025" y="3371850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588" name="Oval 49"/>
          <p:cNvSpPr>
            <a:spLocks noChangeAspect="1" noChangeArrowheads="1"/>
          </p:cNvSpPr>
          <p:nvPr/>
        </p:nvSpPr>
        <p:spPr bwMode="auto">
          <a:xfrm>
            <a:off x="7607300" y="3502025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589" name="Oval 50"/>
          <p:cNvSpPr>
            <a:spLocks noChangeAspect="1" noChangeArrowheads="1"/>
          </p:cNvSpPr>
          <p:nvPr/>
        </p:nvSpPr>
        <p:spPr bwMode="auto">
          <a:xfrm>
            <a:off x="7562850" y="3630613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590" name="Oval 51"/>
          <p:cNvSpPr>
            <a:spLocks noChangeAspect="1" noChangeArrowheads="1"/>
          </p:cNvSpPr>
          <p:nvPr/>
        </p:nvSpPr>
        <p:spPr bwMode="auto">
          <a:xfrm>
            <a:off x="7491413" y="3760788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591" name="Oval 52"/>
          <p:cNvSpPr>
            <a:spLocks noChangeAspect="1" noChangeArrowheads="1"/>
          </p:cNvSpPr>
          <p:nvPr/>
        </p:nvSpPr>
        <p:spPr bwMode="auto">
          <a:xfrm>
            <a:off x="7404100" y="3875088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592" name="Oval 53"/>
          <p:cNvSpPr>
            <a:spLocks noChangeAspect="1" noChangeArrowheads="1"/>
          </p:cNvSpPr>
          <p:nvPr/>
        </p:nvSpPr>
        <p:spPr bwMode="auto">
          <a:xfrm>
            <a:off x="5302250" y="2984500"/>
            <a:ext cx="85725" cy="85725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593" name="Oval 54"/>
          <p:cNvSpPr>
            <a:spLocks noChangeAspect="1" noChangeArrowheads="1"/>
          </p:cNvSpPr>
          <p:nvPr/>
        </p:nvSpPr>
        <p:spPr bwMode="auto">
          <a:xfrm>
            <a:off x="5446713" y="3013075"/>
            <a:ext cx="85725" cy="85725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594" name="Oval 55"/>
          <p:cNvSpPr>
            <a:spLocks noChangeAspect="1" noChangeArrowheads="1"/>
          </p:cNvSpPr>
          <p:nvPr/>
        </p:nvSpPr>
        <p:spPr bwMode="auto">
          <a:xfrm>
            <a:off x="5591175" y="3070225"/>
            <a:ext cx="85725" cy="85725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595" name="Oval 56"/>
          <p:cNvSpPr>
            <a:spLocks noChangeAspect="1" noChangeArrowheads="1"/>
          </p:cNvSpPr>
          <p:nvPr/>
        </p:nvSpPr>
        <p:spPr bwMode="auto">
          <a:xfrm>
            <a:off x="5719763" y="3157538"/>
            <a:ext cx="85725" cy="85725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596" name="Oval 57"/>
          <p:cNvSpPr>
            <a:spLocks noChangeAspect="1" noChangeArrowheads="1"/>
          </p:cNvSpPr>
          <p:nvPr/>
        </p:nvSpPr>
        <p:spPr bwMode="auto">
          <a:xfrm>
            <a:off x="5835650" y="3259138"/>
            <a:ext cx="85725" cy="85725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597" name="Oval 58"/>
          <p:cNvSpPr>
            <a:spLocks noChangeAspect="1" noChangeArrowheads="1"/>
          </p:cNvSpPr>
          <p:nvPr/>
        </p:nvSpPr>
        <p:spPr bwMode="auto">
          <a:xfrm>
            <a:off x="5935663" y="3373438"/>
            <a:ext cx="85725" cy="85725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598" name="Oval 59"/>
          <p:cNvSpPr>
            <a:spLocks noChangeAspect="1" noChangeArrowheads="1"/>
          </p:cNvSpPr>
          <p:nvPr/>
        </p:nvSpPr>
        <p:spPr bwMode="auto">
          <a:xfrm>
            <a:off x="6021388" y="3503613"/>
            <a:ext cx="85725" cy="85725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599" name="Oval 60"/>
          <p:cNvSpPr>
            <a:spLocks noChangeAspect="1" noChangeArrowheads="1"/>
          </p:cNvSpPr>
          <p:nvPr/>
        </p:nvSpPr>
        <p:spPr bwMode="auto">
          <a:xfrm>
            <a:off x="6065838" y="3632200"/>
            <a:ext cx="85725" cy="85725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600" name="Oval 61"/>
          <p:cNvSpPr>
            <a:spLocks noChangeAspect="1" noChangeArrowheads="1"/>
          </p:cNvSpPr>
          <p:nvPr/>
        </p:nvSpPr>
        <p:spPr bwMode="auto">
          <a:xfrm>
            <a:off x="6137275" y="3762375"/>
            <a:ext cx="85725" cy="85725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601" name="Oval 62"/>
          <p:cNvSpPr>
            <a:spLocks noChangeAspect="1" noChangeArrowheads="1"/>
          </p:cNvSpPr>
          <p:nvPr/>
        </p:nvSpPr>
        <p:spPr bwMode="auto">
          <a:xfrm>
            <a:off x="6224588" y="3876675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602" name="Oval 63"/>
          <p:cNvSpPr>
            <a:spLocks noChangeAspect="1" noChangeArrowheads="1"/>
          </p:cNvSpPr>
          <p:nvPr/>
        </p:nvSpPr>
        <p:spPr bwMode="auto">
          <a:xfrm>
            <a:off x="6324600" y="3992563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603" name="Oval 64"/>
          <p:cNvSpPr>
            <a:spLocks noChangeAspect="1" noChangeArrowheads="1"/>
          </p:cNvSpPr>
          <p:nvPr/>
        </p:nvSpPr>
        <p:spPr bwMode="auto">
          <a:xfrm>
            <a:off x="7188200" y="4090988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604" name="Oval 65"/>
          <p:cNvSpPr>
            <a:spLocks noChangeAspect="1" noChangeArrowheads="1"/>
          </p:cNvSpPr>
          <p:nvPr/>
        </p:nvSpPr>
        <p:spPr bwMode="auto">
          <a:xfrm>
            <a:off x="7073900" y="4149725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605" name="Oval 66"/>
          <p:cNvSpPr>
            <a:spLocks noChangeAspect="1" noChangeArrowheads="1"/>
          </p:cNvSpPr>
          <p:nvPr/>
        </p:nvSpPr>
        <p:spPr bwMode="auto">
          <a:xfrm>
            <a:off x="6958013" y="4178300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606" name="Oval 67"/>
          <p:cNvSpPr>
            <a:spLocks noChangeAspect="1" noChangeArrowheads="1"/>
          </p:cNvSpPr>
          <p:nvPr/>
        </p:nvSpPr>
        <p:spPr bwMode="auto">
          <a:xfrm>
            <a:off x="6813550" y="4191000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607" name="Oval 68"/>
          <p:cNvSpPr>
            <a:spLocks noChangeAspect="1" noChangeArrowheads="1"/>
          </p:cNvSpPr>
          <p:nvPr/>
        </p:nvSpPr>
        <p:spPr bwMode="auto">
          <a:xfrm flipH="1">
            <a:off x="6440488" y="4090988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608" name="Oval 69"/>
          <p:cNvSpPr>
            <a:spLocks noChangeAspect="1" noChangeArrowheads="1"/>
          </p:cNvSpPr>
          <p:nvPr/>
        </p:nvSpPr>
        <p:spPr bwMode="auto">
          <a:xfrm flipH="1">
            <a:off x="6554788" y="4149725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609" name="Oval 70"/>
          <p:cNvSpPr>
            <a:spLocks noChangeAspect="1" noChangeArrowheads="1"/>
          </p:cNvSpPr>
          <p:nvPr/>
        </p:nvSpPr>
        <p:spPr bwMode="auto">
          <a:xfrm flipH="1">
            <a:off x="6670675" y="4178300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610" name="Oval 71"/>
          <p:cNvSpPr>
            <a:spLocks noChangeAspect="1" noChangeArrowheads="1"/>
          </p:cNvSpPr>
          <p:nvPr/>
        </p:nvSpPr>
        <p:spPr bwMode="auto">
          <a:xfrm flipH="1">
            <a:off x="6815138" y="4191000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611" name="Line 72"/>
          <p:cNvSpPr>
            <a:spLocks noChangeShapeType="1"/>
          </p:cNvSpPr>
          <p:nvPr/>
        </p:nvSpPr>
        <p:spPr bwMode="auto">
          <a:xfrm>
            <a:off x="7351713" y="4062413"/>
            <a:ext cx="0" cy="649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8612" name="Oval 74"/>
          <p:cNvSpPr>
            <a:spLocks noChangeAspect="1" noChangeArrowheads="1"/>
          </p:cNvSpPr>
          <p:nvPr/>
        </p:nvSpPr>
        <p:spPr bwMode="auto">
          <a:xfrm>
            <a:off x="7304088" y="3990975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613" name="Line 76"/>
          <p:cNvSpPr>
            <a:spLocks noChangeShapeType="1"/>
          </p:cNvSpPr>
          <p:nvPr/>
        </p:nvSpPr>
        <p:spPr bwMode="auto">
          <a:xfrm>
            <a:off x="2944813" y="4062413"/>
            <a:ext cx="0" cy="649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8614" name="Oval 77"/>
          <p:cNvSpPr>
            <a:spLocks noChangeAspect="1" noChangeArrowheads="1"/>
          </p:cNvSpPr>
          <p:nvPr/>
        </p:nvSpPr>
        <p:spPr bwMode="auto">
          <a:xfrm>
            <a:off x="2901950" y="3990975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08546" name="Object 81"/>
          <p:cNvGraphicFramePr>
            <a:graphicFrameLocks noChangeAspect="1"/>
          </p:cNvGraphicFramePr>
          <p:nvPr/>
        </p:nvGraphicFramePr>
        <p:xfrm>
          <a:off x="1476375" y="5373688"/>
          <a:ext cx="200977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26" name="Equation" r:id="rId5" imgW="812520" imgH="215640" progId="Equation.3">
                  <p:embed/>
                </p:oleObj>
              </mc:Choice>
              <mc:Fallback>
                <p:oleObj name="Equation" r:id="rId5" imgW="812520" imgH="215640" progId="Equation.3">
                  <p:embed/>
                  <p:pic>
                    <p:nvPicPr>
                      <p:cNvPr id="0" name="Object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5373688"/>
                        <a:ext cx="2009775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615" name="Oval 85"/>
          <p:cNvSpPr>
            <a:spLocks noChangeAspect="1" noChangeArrowheads="1"/>
          </p:cNvSpPr>
          <p:nvPr/>
        </p:nvSpPr>
        <p:spPr bwMode="auto">
          <a:xfrm>
            <a:off x="3924300" y="2982913"/>
            <a:ext cx="85725" cy="85725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616" name="Oval 86"/>
          <p:cNvSpPr>
            <a:spLocks noChangeAspect="1" noChangeArrowheads="1"/>
          </p:cNvSpPr>
          <p:nvPr/>
        </p:nvSpPr>
        <p:spPr bwMode="auto">
          <a:xfrm>
            <a:off x="4068763" y="3011488"/>
            <a:ext cx="85725" cy="85725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617" name="Oval 87"/>
          <p:cNvSpPr>
            <a:spLocks noChangeAspect="1" noChangeArrowheads="1"/>
          </p:cNvSpPr>
          <p:nvPr/>
        </p:nvSpPr>
        <p:spPr bwMode="auto">
          <a:xfrm>
            <a:off x="4213225" y="3068638"/>
            <a:ext cx="85725" cy="85725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618" name="Oval 88"/>
          <p:cNvSpPr>
            <a:spLocks noChangeAspect="1" noChangeArrowheads="1"/>
          </p:cNvSpPr>
          <p:nvPr/>
        </p:nvSpPr>
        <p:spPr bwMode="auto">
          <a:xfrm>
            <a:off x="4341813" y="3155950"/>
            <a:ext cx="85725" cy="85725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08619" name="Group 91"/>
          <p:cNvGrpSpPr>
            <a:grpSpLocks/>
          </p:cNvGrpSpPr>
          <p:nvPr/>
        </p:nvGrpSpPr>
        <p:grpSpPr bwMode="auto">
          <a:xfrm>
            <a:off x="4038600" y="2982913"/>
            <a:ext cx="142875" cy="144462"/>
            <a:chOff x="295" y="3203"/>
            <a:chExt cx="90" cy="91"/>
          </a:xfrm>
        </p:grpSpPr>
        <p:sp>
          <p:nvSpPr>
            <p:cNvPr id="108631" name="Line 89"/>
            <p:cNvSpPr>
              <a:spLocks noChangeShapeType="1"/>
            </p:cNvSpPr>
            <p:nvPr/>
          </p:nvSpPr>
          <p:spPr bwMode="auto">
            <a:xfrm>
              <a:off x="295" y="3203"/>
              <a:ext cx="90" cy="9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8632" name="Line 90"/>
            <p:cNvSpPr>
              <a:spLocks noChangeShapeType="1"/>
            </p:cNvSpPr>
            <p:nvPr/>
          </p:nvSpPr>
          <p:spPr bwMode="auto">
            <a:xfrm flipH="1">
              <a:off x="295" y="3203"/>
              <a:ext cx="90" cy="9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08620" name="Group 92"/>
          <p:cNvGrpSpPr>
            <a:grpSpLocks/>
          </p:cNvGrpSpPr>
          <p:nvPr/>
        </p:nvGrpSpPr>
        <p:grpSpPr bwMode="auto">
          <a:xfrm>
            <a:off x="4183063" y="3054350"/>
            <a:ext cx="142875" cy="144463"/>
            <a:chOff x="295" y="3203"/>
            <a:chExt cx="90" cy="91"/>
          </a:xfrm>
        </p:grpSpPr>
        <p:sp>
          <p:nvSpPr>
            <p:cNvPr id="108629" name="Line 93"/>
            <p:cNvSpPr>
              <a:spLocks noChangeShapeType="1"/>
            </p:cNvSpPr>
            <p:nvPr/>
          </p:nvSpPr>
          <p:spPr bwMode="auto">
            <a:xfrm>
              <a:off x="295" y="3203"/>
              <a:ext cx="90" cy="9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8630" name="Line 94"/>
            <p:cNvSpPr>
              <a:spLocks noChangeShapeType="1"/>
            </p:cNvSpPr>
            <p:nvPr/>
          </p:nvSpPr>
          <p:spPr bwMode="auto">
            <a:xfrm flipH="1">
              <a:off x="295" y="3203"/>
              <a:ext cx="90" cy="9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08621" name="Group 95"/>
          <p:cNvGrpSpPr>
            <a:grpSpLocks/>
          </p:cNvGrpSpPr>
          <p:nvPr/>
        </p:nvGrpSpPr>
        <p:grpSpPr bwMode="auto">
          <a:xfrm>
            <a:off x="4313238" y="3127375"/>
            <a:ext cx="142875" cy="144463"/>
            <a:chOff x="295" y="3203"/>
            <a:chExt cx="90" cy="91"/>
          </a:xfrm>
        </p:grpSpPr>
        <p:sp>
          <p:nvSpPr>
            <p:cNvPr id="108627" name="Line 96"/>
            <p:cNvSpPr>
              <a:spLocks noChangeShapeType="1"/>
            </p:cNvSpPr>
            <p:nvPr/>
          </p:nvSpPr>
          <p:spPr bwMode="auto">
            <a:xfrm>
              <a:off x="295" y="3203"/>
              <a:ext cx="90" cy="9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8628" name="Line 97"/>
            <p:cNvSpPr>
              <a:spLocks noChangeShapeType="1"/>
            </p:cNvSpPr>
            <p:nvPr/>
          </p:nvSpPr>
          <p:spPr bwMode="auto">
            <a:xfrm flipH="1">
              <a:off x="295" y="3203"/>
              <a:ext cx="90" cy="9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08622" name="Line 98"/>
          <p:cNvSpPr>
            <a:spLocks noChangeShapeType="1"/>
          </p:cNvSpPr>
          <p:nvPr/>
        </p:nvSpPr>
        <p:spPr bwMode="auto">
          <a:xfrm flipH="1">
            <a:off x="2454275" y="3414713"/>
            <a:ext cx="8636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8623" name="Line 99"/>
          <p:cNvSpPr>
            <a:spLocks noChangeShapeType="1"/>
          </p:cNvSpPr>
          <p:nvPr/>
        </p:nvSpPr>
        <p:spPr bwMode="auto">
          <a:xfrm flipH="1">
            <a:off x="2468563" y="3298825"/>
            <a:ext cx="93503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8624" name="Oval 14"/>
          <p:cNvSpPr>
            <a:spLocks noChangeAspect="1" noChangeArrowheads="1"/>
          </p:cNvSpPr>
          <p:nvPr/>
        </p:nvSpPr>
        <p:spPr bwMode="auto">
          <a:xfrm>
            <a:off x="3290888" y="3371850"/>
            <a:ext cx="85725" cy="85725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89892" name="Text Box 100"/>
          <p:cNvSpPr txBox="1">
            <a:spLocks noChangeArrowheads="1"/>
          </p:cNvSpPr>
          <p:nvPr/>
        </p:nvSpPr>
        <p:spPr bwMode="auto">
          <a:xfrm>
            <a:off x="6516688" y="4868863"/>
            <a:ext cx="6127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</a:t>
            </a:r>
            <a:r>
              <a:rPr lang="fr-FR" i="1" baseline="-25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  <a:r>
              <a:rPr lang="fr-FR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&gt;t</a:t>
            </a:r>
            <a:r>
              <a:rPr lang="fr-FR" i="1" baseline="-25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endParaRPr lang="fr-FR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108547" name="Object 101"/>
          <p:cNvGraphicFramePr>
            <a:graphicFrameLocks noChangeAspect="1"/>
          </p:cNvGraphicFramePr>
          <p:nvPr/>
        </p:nvGraphicFramePr>
        <p:xfrm>
          <a:off x="5616575" y="5373688"/>
          <a:ext cx="2479675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27" name="Equation" r:id="rId7" imgW="1002960" imgH="228600" progId="Equation.3">
                  <p:embed/>
                </p:oleObj>
              </mc:Choice>
              <mc:Fallback>
                <p:oleObj name="Equation" r:id="rId7" imgW="1002960" imgH="228600" progId="Equation.3">
                  <p:embed/>
                  <p:pic>
                    <p:nvPicPr>
                      <p:cNvPr id="0" name="Object 1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6575" y="5373688"/>
                        <a:ext cx="2479675" cy="565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9894" name="Text Box 102"/>
          <p:cNvSpPr txBox="1">
            <a:spLocks noChangeArrowheads="1"/>
          </p:cNvSpPr>
          <p:nvPr/>
        </p:nvSpPr>
        <p:spPr bwMode="auto">
          <a:xfrm>
            <a:off x="519113" y="6021388"/>
            <a:ext cx="80137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fr-FR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Bizarre ! Champ électrique constant et courant qui change alternativement de signe en fonction du temps !!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fr-FR"/>
              <a:t>Contribution à </a:t>
            </a:r>
            <a:r>
              <a:rPr lang="fr-FR" i="1">
                <a:effectLst>
                  <a:outerShdw blurRad="38100" dist="38100" dir="2700000" algn="tl">
                    <a:srgbClr val="C0C0C0"/>
                  </a:outerShdw>
                </a:effectLst>
              </a:rPr>
              <a:t>J </a:t>
            </a:r>
            <a:r>
              <a:rPr lang="fr-FR"/>
              <a:t>d’une bande incomplètement remplie</a:t>
            </a:r>
          </a:p>
        </p:txBody>
      </p:sp>
      <p:sp>
        <p:nvSpPr>
          <p:cNvPr id="1095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lnSpc>
                <a:spcPct val="90000"/>
              </a:lnSpc>
            </a:pPr>
            <a:r>
              <a:rPr lang="fr-FR" dirty="0"/>
              <a:t>Dans le cristal de Bloch-Brillouin, on prévoit que l’application d’un champ électrique continu </a:t>
            </a:r>
            <a:r>
              <a:rPr lang="fr-FR" sz="3200" dirty="0" err="1">
                <a:latin typeface="Symbol" pitchFamily="18" charset="2"/>
              </a:rPr>
              <a:t>e</a:t>
            </a:r>
            <a:r>
              <a:rPr lang="fr-FR" sz="2400" baseline="-25000" dirty="0" err="1"/>
              <a:t>elec</a:t>
            </a:r>
            <a:r>
              <a:rPr lang="fr-FR" dirty="0"/>
              <a:t> doit engendrer un courant électrique alternatif.</a:t>
            </a:r>
          </a:p>
          <a:p>
            <a:pPr lvl="1" eaLnBrk="1" hangingPunct="1">
              <a:lnSpc>
                <a:spcPct val="90000"/>
              </a:lnSpc>
            </a:pPr>
            <a:r>
              <a:rPr lang="fr-FR" dirty="0"/>
              <a:t>La période de ce courant serait:</a:t>
            </a:r>
          </a:p>
          <a:p>
            <a:pPr lvl="1" eaLnBrk="1" hangingPunct="1">
              <a:lnSpc>
                <a:spcPct val="90000"/>
              </a:lnSpc>
            </a:pPr>
            <a:endParaRPr lang="fr-FR" dirty="0"/>
          </a:p>
          <a:p>
            <a:pPr lvl="1" eaLnBrk="1" hangingPunct="1">
              <a:lnSpc>
                <a:spcPct val="90000"/>
              </a:lnSpc>
            </a:pPr>
            <a:endParaRPr lang="fr-FR" dirty="0"/>
          </a:p>
          <a:p>
            <a:pPr lvl="1" eaLnBrk="1" hangingPunct="1">
              <a:lnSpc>
                <a:spcPct val="90000"/>
              </a:lnSpc>
            </a:pPr>
            <a:endParaRPr lang="fr-FR" dirty="0"/>
          </a:p>
          <a:p>
            <a:pPr lvl="1" eaLnBrk="1" hangingPunct="1">
              <a:lnSpc>
                <a:spcPct val="90000"/>
              </a:lnSpc>
            </a:pPr>
            <a:endParaRPr lang="fr-FR" dirty="0"/>
          </a:p>
          <a:p>
            <a:pPr lvl="1" eaLnBrk="1" hangingPunct="1">
              <a:lnSpc>
                <a:spcPct val="90000"/>
              </a:lnSpc>
            </a:pPr>
            <a:r>
              <a:rPr lang="fr-FR" dirty="0"/>
              <a:t>Ce résultat n’est pas en cohérence avec les résultats expérimentaux !!!!</a:t>
            </a:r>
          </a:p>
          <a:p>
            <a:pPr lvl="1" eaLnBrk="1" hangingPunct="1">
              <a:lnSpc>
                <a:spcPct val="90000"/>
              </a:lnSpc>
            </a:pPr>
            <a:r>
              <a:rPr lang="fr-FR" dirty="0"/>
              <a:t>Le </a:t>
            </a:r>
            <a:r>
              <a:rPr lang="fr-FR" u="sng" dirty="0"/>
              <a:t>cristal n’est pas</a:t>
            </a:r>
            <a:r>
              <a:rPr lang="fr-FR" dirty="0"/>
              <a:t> aussi </a:t>
            </a:r>
            <a:r>
              <a:rPr lang="fr-FR" u="sng" dirty="0"/>
              <a:t>parfait</a:t>
            </a:r>
            <a:r>
              <a:rPr lang="fr-FR" dirty="0"/>
              <a:t> que cela!!</a:t>
            </a:r>
          </a:p>
        </p:txBody>
      </p:sp>
      <p:sp>
        <p:nvSpPr>
          <p:cNvPr id="10957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44C4AFF-23B6-4807-8B19-163429C58903}" type="slidenum">
              <a:rPr lang="fr-FR" altLang="en-US"/>
              <a:pPr/>
              <a:t>145</a:t>
            </a:fld>
            <a:endParaRPr lang="fr-FR" altLang="en-US"/>
          </a:p>
        </p:txBody>
      </p:sp>
      <p:graphicFrame>
        <p:nvGraphicFramePr>
          <p:cNvPr id="10957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3668727"/>
              </p:ext>
            </p:extLst>
          </p:nvPr>
        </p:nvGraphicFramePr>
        <p:xfrm>
          <a:off x="843806" y="3284909"/>
          <a:ext cx="142557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50" name="Equation" r:id="rId4" imgW="736560" imgH="393480" progId="Equation.3">
                  <p:embed/>
                </p:oleObj>
              </mc:Choice>
              <mc:Fallback>
                <p:oleObj name="Equation" r:id="rId4" imgW="736560" imgH="3934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3806" y="3284909"/>
                        <a:ext cx="1425575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57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1844026"/>
              </p:ext>
            </p:extLst>
          </p:nvPr>
        </p:nvGraphicFramePr>
        <p:xfrm>
          <a:off x="3363168" y="3284909"/>
          <a:ext cx="172085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51" name="Equation" r:id="rId6" imgW="888840" imgH="393480" progId="Equation.3">
                  <p:embed/>
                </p:oleObj>
              </mc:Choice>
              <mc:Fallback>
                <p:oleObj name="Equation" r:id="rId6" imgW="888840" imgH="39348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3168" y="3284909"/>
                        <a:ext cx="1720850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57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5340872"/>
              </p:ext>
            </p:extLst>
          </p:nvPr>
        </p:nvGraphicFramePr>
        <p:xfrm>
          <a:off x="6531818" y="3069009"/>
          <a:ext cx="1352550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52" name="Equation" r:id="rId8" imgW="698400" imgH="520560" progId="Equation.3">
                  <p:embed/>
                </p:oleObj>
              </mc:Choice>
              <mc:Fallback>
                <p:oleObj name="Equation" r:id="rId8" imgW="698400" imgH="52056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31818" y="3069009"/>
                        <a:ext cx="1352550" cy="10080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576" name="AutoShape 7"/>
          <p:cNvSpPr>
            <a:spLocks noChangeArrowheads="1"/>
          </p:cNvSpPr>
          <p:nvPr/>
        </p:nvSpPr>
        <p:spPr bwMode="auto">
          <a:xfrm>
            <a:off x="2571006" y="3573834"/>
            <a:ext cx="609600" cy="234950"/>
          </a:xfrm>
          <a:custGeom>
            <a:avLst/>
            <a:gdLst>
              <a:gd name="T0" fmla="*/ 457200 w 21600"/>
              <a:gd name="T1" fmla="*/ 0 h 21600"/>
              <a:gd name="T2" fmla="*/ 0 w 21600"/>
              <a:gd name="T3" fmla="*/ 117475 h 21600"/>
              <a:gd name="T4" fmla="*/ 457200 w 21600"/>
              <a:gd name="T5" fmla="*/ 234950 h 21600"/>
              <a:gd name="T6" fmla="*/ 609600 w 21600"/>
              <a:gd name="T7" fmla="*/ 11747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9577" name="AutoShape 8"/>
          <p:cNvSpPr>
            <a:spLocks noChangeArrowheads="1"/>
          </p:cNvSpPr>
          <p:nvPr/>
        </p:nvSpPr>
        <p:spPr bwMode="auto">
          <a:xfrm>
            <a:off x="5322143" y="3543672"/>
            <a:ext cx="609600" cy="234950"/>
          </a:xfrm>
          <a:custGeom>
            <a:avLst/>
            <a:gdLst>
              <a:gd name="T0" fmla="*/ 457200 w 21600"/>
              <a:gd name="T1" fmla="*/ 0 h 21600"/>
              <a:gd name="T2" fmla="*/ 0 w 21600"/>
              <a:gd name="T3" fmla="*/ 117475 h 21600"/>
              <a:gd name="T4" fmla="*/ 457200 w 21600"/>
              <a:gd name="T5" fmla="*/ 234950 h 21600"/>
              <a:gd name="T6" fmla="*/ 609600 w 21600"/>
              <a:gd name="T7" fmla="*/ 11747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Le cristal réel de Bloch-Brillouin</a:t>
            </a:r>
          </a:p>
        </p:txBody>
      </p:sp>
      <p:sp>
        <p:nvSpPr>
          <p:cNvPr id="28262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lnSpc>
                <a:spcPct val="90000"/>
              </a:lnSpc>
            </a:pPr>
            <a:r>
              <a:rPr lang="fr-FR" sz="2200"/>
              <a:t>Cristal réel, </a:t>
            </a:r>
            <a:r>
              <a:rPr lang="fr-FR" sz="2800" i="1">
                <a:latin typeface="Symbol" pitchFamily="18" charset="2"/>
              </a:rPr>
              <a:t>e</a:t>
            </a:r>
            <a:r>
              <a:rPr lang="fr-FR" sz="2800" i="1" baseline="-25000"/>
              <a:t>elec</a:t>
            </a:r>
            <a:r>
              <a:rPr lang="fr-FR" sz="2800">
                <a:latin typeface="Symbol" pitchFamily="18" charset="2"/>
              </a:rPr>
              <a:t> </a:t>
            </a:r>
            <a:r>
              <a:rPr lang="fr-FR" sz="2200">
                <a:cs typeface="Arial" charset="0"/>
              </a:rPr>
              <a:t>≠</a:t>
            </a:r>
            <a:r>
              <a:rPr lang="fr-FR" sz="2200"/>
              <a:t> 0 et T uniforme.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2100"/>
              <a:t>Le cristal présente un certain nombre d’imperfections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fr-FR" sz="2100">
                <a:sym typeface="Wingdings" pitchFamily="2" charset="2"/>
              </a:rPr>
              <a:t> </a:t>
            </a:r>
            <a:r>
              <a:rPr lang="fr-FR" sz="2100"/>
              <a:t>grandes catégories:</a:t>
            </a:r>
          </a:p>
          <a:p>
            <a:pPr lvl="3" eaLnBrk="1" hangingPunct="1">
              <a:lnSpc>
                <a:spcPct val="90000"/>
              </a:lnSpc>
            </a:pPr>
            <a:r>
              <a:rPr lang="fr-FR" sz="1800" u="sng"/>
              <a:t>Impuretés chimiques</a:t>
            </a:r>
          </a:p>
          <a:p>
            <a:pPr lvl="3" eaLnBrk="1" hangingPunct="1">
              <a:lnSpc>
                <a:spcPct val="90000"/>
              </a:lnSpc>
            </a:pPr>
            <a:r>
              <a:rPr lang="fr-FR" sz="1800" u="sng"/>
              <a:t>Défauts ponctuels intrinsèques:</a:t>
            </a:r>
          </a:p>
          <a:p>
            <a:pPr lvl="4" eaLnBrk="1" hangingPunct="1">
              <a:lnSpc>
                <a:spcPct val="90000"/>
              </a:lnSpc>
            </a:pPr>
            <a:r>
              <a:rPr lang="fr-FR" sz="1800"/>
              <a:t>Lacunes</a:t>
            </a:r>
          </a:p>
          <a:p>
            <a:pPr lvl="4" eaLnBrk="1" hangingPunct="1">
              <a:lnSpc>
                <a:spcPct val="90000"/>
              </a:lnSpc>
            </a:pPr>
            <a:r>
              <a:rPr lang="fr-FR" sz="1800"/>
              <a:t>Interstitiels</a:t>
            </a:r>
          </a:p>
          <a:p>
            <a:pPr lvl="4" eaLnBrk="1" hangingPunct="1">
              <a:lnSpc>
                <a:spcPct val="90000"/>
              </a:lnSpc>
            </a:pPr>
            <a:r>
              <a:rPr lang="fr-FR" sz="1800"/>
              <a:t>Anti-sites</a:t>
            </a:r>
          </a:p>
          <a:p>
            <a:pPr lvl="3" eaLnBrk="1" hangingPunct="1">
              <a:lnSpc>
                <a:spcPct val="90000"/>
              </a:lnSpc>
            </a:pPr>
            <a:r>
              <a:rPr lang="fr-FR" sz="1800" u="sng"/>
              <a:t>Défauts étendus</a:t>
            </a:r>
          </a:p>
          <a:p>
            <a:pPr lvl="4" eaLnBrk="1" hangingPunct="1">
              <a:lnSpc>
                <a:spcPct val="90000"/>
              </a:lnSpc>
            </a:pPr>
            <a:r>
              <a:rPr lang="fr-FR" sz="1800"/>
              <a:t>Macles</a:t>
            </a:r>
          </a:p>
          <a:p>
            <a:pPr lvl="4" eaLnBrk="1" hangingPunct="1">
              <a:lnSpc>
                <a:spcPct val="90000"/>
              </a:lnSpc>
            </a:pPr>
            <a:r>
              <a:rPr lang="fr-FR" sz="1800"/>
              <a:t>Dislocations</a:t>
            </a:r>
          </a:p>
          <a:p>
            <a:pPr lvl="4" eaLnBrk="1" hangingPunct="1">
              <a:lnSpc>
                <a:spcPct val="90000"/>
              </a:lnSpc>
            </a:pPr>
            <a:r>
              <a:rPr lang="fr-FR" sz="1800"/>
              <a:t>Clusters (groupe d’impuretés)</a:t>
            </a:r>
          </a:p>
          <a:p>
            <a:pPr lvl="3" eaLnBrk="1" hangingPunct="1">
              <a:lnSpc>
                <a:spcPct val="90000"/>
              </a:lnSpc>
            </a:pPr>
            <a:r>
              <a:rPr lang="fr-FR" sz="1800" u="sng"/>
              <a:t>Vibration de la chaîne atomique</a:t>
            </a:r>
            <a:r>
              <a:rPr lang="fr-FR" sz="1800"/>
              <a:t> autour de l’équilibre (phonons)</a:t>
            </a:r>
          </a:p>
          <a:p>
            <a:pPr lvl="4" eaLnBrk="1" hangingPunct="1">
              <a:lnSpc>
                <a:spcPct val="90000"/>
              </a:lnSpc>
            </a:pPr>
            <a:endParaRPr lang="fr-FR" sz="1800"/>
          </a:p>
        </p:txBody>
      </p:sp>
      <p:sp>
        <p:nvSpPr>
          <p:cNvPr id="28262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2F95CEE-88C7-46E4-93FD-AD7D27364757}" type="slidenum">
              <a:rPr lang="fr-FR" altLang="en-US"/>
              <a:pPr/>
              <a:t>146</a:t>
            </a:fld>
            <a:endParaRPr lang="fr-FR" altLang="en-US"/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7" name="Rectangle 2"/>
          <p:cNvSpPr>
            <a:spLocks noGrp="1" noChangeArrowheads="1"/>
          </p:cNvSpPr>
          <p:nvPr>
            <p:ph type="title"/>
          </p:nvPr>
        </p:nvSpPr>
        <p:spPr>
          <a:xfrm>
            <a:off x="471488" y="122238"/>
            <a:ext cx="7543800" cy="1295400"/>
          </a:xfrm>
        </p:spPr>
        <p:txBody>
          <a:bodyPr/>
          <a:lstStyle/>
          <a:p>
            <a:pPr eaLnBrk="1" hangingPunct="1"/>
            <a:r>
              <a:rPr lang="fr-FR"/>
              <a:t>Le cristal réel de Bloch-Brillouin</a:t>
            </a:r>
          </a:p>
        </p:txBody>
      </p:sp>
      <p:sp>
        <p:nvSpPr>
          <p:cNvPr id="110598" name="Rectangle 3"/>
          <p:cNvSpPr>
            <a:spLocks noGrp="1" noChangeArrowheads="1"/>
          </p:cNvSpPr>
          <p:nvPr>
            <p:ph idx="1"/>
          </p:nvPr>
        </p:nvSpPr>
        <p:spPr>
          <a:xfrm>
            <a:off x="0" y="1412875"/>
            <a:ext cx="9144000" cy="4949825"/>
          </a:xfrm>
        </p:spPr>
        <p:txBody>
          <a:bodyPr/>
          <a:lstStyle/>
          <a:p>
            <a:pPr lvl="2" eaLnBrk="1" hangingPunct="1"/>
            <a:r>
              <a:rPr lang="fr-FR" dirty="0"/>
              <a:t>Cristal réel: conséquence sur les porteurs de charge:</a:t>
            </a:r>
          </a:p>
          <a:p>
            <a:pPr lvl="3" eaLnBrk="1" hangingPunct="1"/>
            <a:r>
              <a:rPr lang="fr-FR" dirty="0"/>
              <a:t>Le potentiel de B-B n’est plus exactement périodique:</a:t>
            </a:r>
          </a:p>
          <a:p>
            <a:pPr lvl="4" eaLnBrk="1" hangingPunct="1"/>
            <a:r>
              <a:rPr lang="fr-FR" dirty="0"/>
              <a:t>B-B 	</a:t>
            </a:r>
            <a:r>
              <a:rPr lang="fr-FR" i="1" dirty="0"/>
              <a:t>v</a:t>
            </a:r>
            <a:r>
              <a:rPr lang="fr-FR" i="1" baseline="-25000" dirty="0"/>
              <a:t>1</a:t>
            </a:r>
            <a:r>
              <a:rPr lang="fr-FR" i="1" dirty="0"/>
              <a:t>(x)=v</a:t>
            </a:r>
            <a:r>
              <a:rPr lang="fr-FR" i="1" baseline="-25000" dirty="0"/>
              <a:t>1</a:t>
            </a:r>
            <a:r>
              <a:rPr lang="fr-FR" i="1" dirty="0"/>
              <a:t>(</a:t>
            </a:r>
            <a:r>
              <a:rPr lang="fr-FR" i="1" dirty="0" err="1"/>
              <a:t>x+a</a:t>
            </a:r>
            <a:r>
              <a:rPr lang="fr-FR" i="1" dirty="0"/>
              <a:t>)</a:t>
            </a:r>
            <a:endParaRPr lang="fr-FR" dirty="0"/>
          </a:p>
          <a:p>
            <a:pPr lvl="4" eaLnBrk="1" hangingPunct="1"/>
            <a:r>
              <a:rPr lang="fr-FR" i="1" dirty="0"/>
              <a:t>Réel	v(x)=v</a:t>
            </a:r>
            <a:r>
              <a:rPr lang="fr-FR" i="1" baseline="-25000" dirty="0"/>
              <a:t>1</a:t>
            </a:r>
            <a:r>
              <a:rPr lang="fr-FR" i="1" dirty="0"/>
              <a:t>(x) + </a:t>
            </a:r>
            <a:r>
              <a:rPr lang="fr-FR" i="1" dirty="0" err="1">
                <a:latin typeface="Symbol" pitchFamily="18" charset="2"/>
              </a:rPr>
              <a:t>D</a:t>
            </a:r>
            <a:r>
              <a:rPr lang="fr-FR" i="1" dirty="0" err="1"/>
              <a:t>v</a:t>
            </a:r>
            <a:r>
              <a:rPr lang="fr-FR" i="1" dirty="0"/>
              <a:t>(x)</a:t>
            </a:r>
            <a:endParaRPr lang="fr-FR" dirty="0"/>
          </a:p>
          <a:p>
            <a:pPr lvl="3" eaLnBrk="1" hangingPunct="1"/>
            <a:r>
              <a:rPr lang="fr-FR" dirty="0"/>
              <a:t>L’électron dans ce potentiel </a:t>
            </a:r>
            <a:r>
              <a:rPr lang="fr-FR" dirty="0">
                <a:sym typeface="Wingdings" pitchFamily="2" charset="2"/>
              </a:rPr>
              <a:t> soumis à une force (-</a:t>
            </a:r>
            <a:r>
              <a:rPr lang="fr-FR" dirty="0" err="1">
                <a:sym typeface="Wingdings" pitchFamily="2" charset="2"/>
              </a:rPr>
              <a:t>gradv</a:t>
            </a:r>
            <a:r>
              <a:rPr lang="fr-FR" dirty="0">
                <a:sym typeface="Wingdings" pitchFamily="2" charset="2"/>
              </a:rPr>
              <a:t>(x))</a:t>
            </a:r>
          </a:p>
          <a:p>
            <a:pPr lvl="2" eaLnBrk="1" hangingPunct="1"/>
            <a:endParaRPr lang="fr-FR" dirty="0">
              <a:sym typeface="Wingdings" pitchFamily="2" charset="2"/>
            </a:endParaRPr>
          </a:p>
          <a:p>
            <a:pPr lvl="2" eaLnBrk="1" hangingPunct="1"/>
            <a:endParaRPr lang="fr-FR" dirty="0">
              <a:sym typeface="Wingdings" pitchFamily="2" charset="2"/>
            </a:endParaRPr>
          </a:p>
          <a:p>
            <a:pPr lvl="2" eaLnBrk="1" hangingPunct="1"/>
            <a:endParaRPr lang="fr-FR" dirty="0">
              <a:sym typeface="Wingdings" pitchFamily="2" charset="2"/>
            </a:endParaRPr>
          </a:p>
          <a:p>
            <a:pPr lvl="2" eaLnBrk="1" hangingPunct="1"/>
            <a:endParaRPr lang="fr-FR" dirty="0">
              <a:sym typeface="Wingdings" pitchFamily="2" charset="2"/>
            </a:endParaRPr>
          </a:p>
          <a:p>
            <a:pPr lvl="3" eaLnBrk="1" hangingPunct="1"/>
            <a:r>
              <a:rPr lang="fr-FR" dirty="0">
                <a:sym typeface="Wingdings" pitchFamily="2" charset="2"/>
              </a:rPr>
              <a:t>Cette force imprime des impulsions aléatoires ( = à des forces lors des chocs avec les « impuretés »)</a:t>
            </a:r>
          </a:p>
          <a:p>
            <a:pPr lvl="3" eaLnBrk="1" hangingPunct="1"/>
            <a:r>
              <a:rPr lang="fr-FR" dirty="0">
                <a:sym typeface="Wingdings" pitchFamily="2" charset="2"/>
              </a:rPr>
              <a:t>En moyenne, tout les </a:t>
            </a:r>
            <a:r>
              <a:rPr lang="fr-FR" sz="2800" dirty="0">
                <a:latin typeface="Symbol" pitchFamily="18" charset="2"/>
                <a:sym typeface="Wingdings" pitchFamily="2" charset="2"/>
              </a:rPr>
              <a:t>t</a:t>
            </a:r>
            <a:r>
              <a:rPr lang="fr-FR" sz="2100" dirty="0">
                <a:sym typeface="Wingdings" pitchFamily="2" charset="2"/>
              </a:rPr>
              <a:t> </a:t>
            </a:r>
            <a:r>
              <a:rPr lang="fr-FR" dirty="0">
                <a:sym typeface="Wingdings" pitchFamily="2" charset="2"/>
              </a:rPr>
              <a:t>( temps moyen entre deux chocs), l’électron change de direction et surtout perd son énergie cinétique  il acquiert donc en moyenne un « excédent » de vecteur d’onde: </a:t>
            </a:r>
          </a:p>
          <a:p>
            <a:pPr lvl="3" eaLnBrk="1" hangingPunct="1"/>
            <a:endParaRPr lang="fr-FR" dirty="0">
              <a:sym typeface="Wingdings" pitchFamily="2" charset="2"/>
            </a:endParaRPr>
          </a:p>
          <a:p>
            <a:pPr lvl="3" eaLnBrk="1" hangingPunct="1"/>
            <a:endParaRPr lang="fr-FR" sz="2800" dirty="0"/>
          </a:p>
        </p:txBody>
      </p:sp>
      <p:sp>
        <p:nvSpPr>
          <p:cNvPr id="11059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4A8B1BE-4F20-4784-ABA8-76601632B610}" type="slidenum">
              <a:rPr lang="fr-FR" altLang="en-US"/>
              <a:pPr/>
              <a:t>147</a:t>
            </a:fld>
            <a:endParaRPr lang="fr-FR" altLang="en-US"/>
          </a:p>
        </p:txBody>
      </p:sp>
      <p:sp>
        <p:nvSpPr>
          <p:cNvPr id="110599" name="Oval 4"/>
          <p:cNvSpPr>
            <a:spLocks noChangeArrowheads="1"/>
          </p:cNvSpPr>
          <p:nvPr/>
        </p:nvSpPr>
        <p:spPr bwMode="auto">
          <a:xfrm>
            <a:off x="2843808" y="2283715"/>
            <a:ext cx="865188" cy="36036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0600" name="AutoShape 6"/>
          <p:cNvSpPr>
            <a:spLocks noChangeArrowheads="1"/>
          </p:cNvSpPr>
          <p:nvPr/>
        </p:nvSpPr>
        <p:spPr bwMode="auto">
          <a:xfrm>
            <a:off x="3923928" y="2364677"/>
            <a:ext cx="976313" cy="198437"/>
          </a:xfrm>
          <a:prstGeom prst="rightArrow">
            <a:avLst>
              <a:gd name="adj1" fmla="val 50000"/>
              <a:gd name="adj2" fmla="val 123000"/>
            </a:avLst>
          </a:prstGeom>
          <a:solidFill>
            <a:srgbClr val="FF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0601" name="Text Box 7"/>
          <p:cNvSpPr txBox="1">
            <a:spLocks noChangeArrowheads="1"/>
          </p:cNvSpPr>
          <p:nvPr/>
        </p:nvSpPr>
        <p:spPr bwMode="auto">
          <a:xfrm>
            <a:off x="5059363" y="2277365"/>
            <a:ext cx="1149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3399"/>
                </a:solidFill>
              </a:rPr>
              <a:t>Aléatoire!</a:t>
            </a:r>
          </a:p>
        </p:txBody>
      </p:sp>
      <p:graphicFrame>
        <p:nvGraphicFramePr>
          <p:cNvPr id="11059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4428263"/>
              </p:ext>
            </p:extLst>
          </p:nvPr>
        </p:nvGraphicFramePr>
        <p:xfrm>
          <a:off x="1373981" y="3140968"/>
          <a:ext cx="6423025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74" name="Equation" r:id="rId4" imgW="3225600" imgH="393480" progId="Equation.3">
                  <p:embed/>
                </p:oleObj>
              </mc:Choice>
              <mc:Fallback>
                <p:oleObj name="Equation" r:id="rId4" imgW="3225600" imgH="39348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3981" y="3140968"/>
                        <a:ext cx="6423025" cy="7842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e 3"/>
          <p:cNvGrpSpPr/>
          <p:nvPr/>
        </p:nvGrpSpPr>
        <p:grpSpPr>
          <a:xfrm>
            <a:off x="3297238" y="5733256"/>
            <a:ext cx="2911475" cy="882650"/>
            <a:chOff x="3297238" y="5733256"/>
            <a:chExt cx="2911475" cy="882650"/>
          </a:xfrm>
        </p:grpSpPr>
        <p:graphicFrame>
          <p:nvGraphicFramePr>
            <p:cNvPr id="110595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94026426"/>
                </p:ext>
              </p:extLst>
            </p:nvPr>
          </p:nvGraphicFramePr>
          <p:xfrm>
            <a:off x="3297238" y="5733256"/>
            <a:ext cx="2911475" cy="882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475" name="Equation" r:id="rId6" imgW="1295280" imgH="393480" progId="Equation.3">
                    <p:embed/>
                  </p:oleObj>
                </mc:Choice>
                <mc:Fallback>
                  <p:oleObj name="Equation" r:id="rId6" imgW="1295280" imgH="393480" progId="Equation.3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97238" y="5733256"/>
                          <a:ext cx="2911475" cy="8826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" name="Connecteur droit 2"/>
            <p:cNvCxnSpPr/>
            <p:nvPr/>
          </p:nvCxnSpPr>
          <p:spPr>
            <a:xfrm>
              <a:off x="5769848" y="6336752"/>
              <a:ext cx="412577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Le cristal réel de Bloch-Brillouin</a:t>
            </a:r>
          </a:p>
        </p:txBody>
      </p:sp>
      <p:sp>
        <p:nvSpPr>
          <p:cNvPr id="111621" name="Rectangle 6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lvl="1" eaLnBrk="1" hangingPunct="1"/>
            <a:r>
              <a:rPr lang="fr-FR"/>
              <a:t>Cristal réel, </a:t>
            </a:r>
            <a:r>
              <a:rPr lang="fr-FR" sz="3200" i="1">
                <a:latin typeface="Symbol" pitchFamily="18" charset="2"/>
              </a:rPr>
              <a:t>e</a:t>
            </a:r>
            <a:r>
              <a:rPr lang="fr-FR" i="1" baseline="-25000"/>
              <a:t>elec</a:t>
            </a:r>
            <a:r>
              <a:rPr lang="fr-FR"/>
              <a:t> ≠ 0 et T uniforme.</a:t>
            </a:r>
          </a:p>
        </p:txBody>
      </p:sp>
      <p:sp>
        <p:nvSpPr>
          <p:cNvPr id="11161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A06C146-73C6-4151-BB91-088A1E246A4D}" type="slidenum">
              <a:rPr lang="fr-FR" altLang="en-US"/>
              <a:pPr/>
              <a:t>148</a:t>
            </a:fld>
            <a:endParaRPr lang="fr-FR" altLang="en-US"/>
          </a:p>
        </p:txBody>
      </p:sp>
      <p:grpSp>
        <p:nvGrpSpPr>
          <p:cNvPr id="111622" name="Group 11"/>
          <p:cNvGrpSpPr>
            <a:grpSpLocks/>
          </p:cNvGrpSpPr>
          <p:nvPr/>
        </p:nvGrpSpPr>
        <p:grpSpPr bwMode="auto">
          <a:xfrm>
            <a:off x="684213" y="2719388"/>
            <a:ext cx="3662362" cy="2365375"/>
            <a:chOff x="431" y="1480"/>
            <a:chExt cx="2307" cy="1490"/>
          </a:xfrm>
        </p:grpSpPr>
        <p:grpSp>
          <p:nvGrpSpPr>
            <p:cNvPr id="111665" name="Group 12"/>
            <p:cNvGrpSpPr>
              <a:grpSpLocks/>
            </p:cNvGrpSpPr>
            <p:nvPr/>
          </p:nvGrpSpPr>
          <p:grpSpPr bwMode="auto">
            <a:xfrm>
              <a:off x="431" y="1480"/>
              <a:ext cx="2307" cy="1490"/>
              <a:chOff x="3378" y="1979"/>
              <a:chExt cx="2307" cy="1490"/>
            </a:xfrm>
          </p:grpSpPr>
          <p:pic>
            <p:nvPicPr>
              <p:cNvPr id="111697" name="Picture 1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r="12939"/>
              <a:stretch>
                <a:fillRect/>
              </a:stretch>
            </p:blipFill>
            <p:spPr bwMode="auto">
              <a:xfrm>
                <a:off x="3378" y="1979"/>
                <a:ext cx="2133" cy="14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1698" name="Line 14"/>
              <p:cNvSpPr>
                <a:spLocks noChangeShapeType="1"/>
              </p:cNvSpPr>
              <p:nvPr/>
            </p:nvSpPr>
            <p:spPr bwMode="auto">
              <a:xfrm>
                <a:off x="3378" y="3466"/>
                <a:ext cx="22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3903" name="Text Box 15"/>
              <p:cNvSpPr txBox="1">
                <a:spLocks noChangeArrowheads="1"/>
              </p:cNvSpPr>
              <p:nvPr/>
            </p:nvSpPr>
            <p:spPr bwMode="auto">
              <a:xfrm>
                <a:off x="5497" y="3170"/>
                <a:ext cx="1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fr-FR" i="1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k</a:t>
                </a:r>
              </a:p>
            </p:txBody>
          </p:sp>
        </p:grpSp>
        <p:sp>
          <p:nvSpPr>
            <p:cNvPr id="111666" name="Oval 16"/>
            <p:cNvSpPr>
              <a:spLocks noChangeAspect="1" noChangeArrowheads="1"/>
            </p:cNvSpPr>
            <p:nvPr/>
          </p:nvSpPr>
          <p:spPr bwMode="auto">
            <a:xfrm>
              <a:off x="2472" y="1879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1667" name="Oval 17"/>
            <p:cNvSpPr>
              <a:spLocks noChangeAspect="1" noChangeArrowheads="1"/>
            </p:cNvSpPr>
            <p:nvPr/>
          </p:nvSpPr>
          <p:spPr bwMode="auto">
            <a:xfrm>
              <a:off x="2381" y="1897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1668" name="Oval 18"/>
            <p:cNvSpPr>
              <a:spLocks noChangeAspect="1" noChangeArrowheads="1"/>
            </p:cNvSpPr>
            <p:nvPr/>
          </p:nvSpPr>
          <p:spPr bwMode="auto">
            <a:xfrm>
              <a:off x="2290" y="1933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1669" name="Oval 19"/>
            <p:cNvSpPr>
              <a:spLocks noChangeAspect="1" noChangeArrowheads="1"/>
            </p:cNvSpPr>
            <p:nvPr/>
          </p:nvSpPr>
          <p:spPr bwMode="auto">
            <a:xfrm>
              <a:off x="2209" y="1988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1670" name="Oval 20"/>
            <p:cNvSpPr>
              <a:spLocks noChangeAspect="1" noChangeArrowheads="1"/>
            </p:cNvSpPr>
            <p:nvPr/>
          </p:nvSpPr>
          <p:spPr bwMode="auto">
            <a:xfrm>
              <a:off x="2136" y="2052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1671" name="Oval 21"/>
            <p:cNvSpPr>
              <a:spLocks noChangeAspect="1" noChangeArrowheads="1"/>
            </p:cNvSpPr>
            <p:nvPr/>
          </p:nvSpPr>
          <p:spPr bwMode="auto">
            <a:xfrm>
              <a:off x="2073" y="2124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1672" name="Oval 22"/>
            <p:cNvSpPr>
              <a:spLocks noChangeAspect="1" noChangeArrowheads="1"/>
            </p:cNvSpPr>
            <p:nvPr/>
          </p:nvSpPr>
          <p:spPr bwMode="auto">
            <a:xfrm>
              <a:off x="2019" y="2206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1673" name="Oval 23"/>
            <p:cNvSpPr>
              <a:spLocks noChangeAspect="1" noChangeArrowheads="1"/>
            </p:cNvSpPr>
            <p:nvPr/>
          </p:nvSpPr>
          <p:spPr bwMode="auto">
            <a:xfrm>
              <a:off x="1991" y="2287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1674" name="Oval 24"/>
            <p:cNvSpPr>
              <a:spLocks noChangeAspect="1" noChangeArrowheads="1"/>
            </p:cNvSpPr>
            <p:nvPr/>
          </p:nvSpPr>
          <p:spPr bwMode="auto">
            <a:xfrm>
              <a:off x="1946" y="2369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1675" name="Oval 25"/>
            <p:cNvSpPr>
              <a:spLocks noChangeAspect="1" noChangeArrowheads="1"/>
            </p:cNvSpPr>
            <p:nvPr/>
          </p:nvSpPr>
          <p:spPr bwMode="auto">
            <a:xfrm>
              <a:off x="1891" y="2441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1676" name="Oval 26"/>
            <p:cNvSpPr>
              <a:spLocks noChangeAspect="1" noChangeArrowheads="1"/>
            </p:cNvSpPr>
            <p:nvPr/>
          </p:nvSpPr>
          <p:spPr bwMode="auto">
            <a:xfrm>
              <a:off x="567" y="1880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1677" name="Oval 27"/>
            <p:cNvSpPr>
              <a:spLocks noChangeAspect="1" noChangeArrowheads="1"/>
            </p:cNvSpPr>
            <p:nvPr/>
          </p:nvSpPr>
          <p:spPr bwMode="auto">
            <a:xfrm>
              <a:off x="658" y="1898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1678" name="Oval 28"/>
            <p:cNvSpPr>
              <a:spLocks noChangeAspect="1" noChangeArrowheads="1"/>
            </p:cNvSpPr>
            <p:nvPr/>
          </p:nvSpPr>
          <p:spPr bwMode="auto">
            <a:xfrm>
              <a:off x="749" y="1934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1679" name="Oval 29"/>
            <p:cNvSpPr>
              <a:spLocks noChangeAspect="1" noChangeArrowheads="1"/>
            </p:cNvSpPr>
            <p:nvPr/>
          </p:nvSpPr>
          <p:spPr bwMode="auto">
            <a:xfrm>
              <a:off x="830" y="1989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1680" name="Oval 30"/>
            <p:cNvSpPr>
              <a:spLocks noChangeAspect="1" noChangeArrowheads="1"/>
            </p:cNvSpPr>
            <p:nvPr/>
          </p:nvSpPr>
          <p:spPr bwMode="auto">
            <a:xfrm>
              <a:off x="903" y="2053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1681" name="Oval 31"/>
            <p:cNvSpPr>
              <a:spLocks noChangeAspect="1" noChangeArrowheads="1"/>
            </p:cNvSpPr>
            <p:nvPr/>
          </p:nvSpPr>
          <p:spPr bwMode="auto">
            <a:xfrm>
              <a:off x="966" y="2125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1682" name="Oval 32"/>
            <p:cNvSpPr>
              <a:spLocks noChangeAspect="1" noChangeArrowheads="1"/>
            </p:cNvSpPr>
            <p:nvPr/>
          </p:nvSpPr>
          <p:spPr bwMode="auto">
            <a:xfrm>
              <a:off x="1020" y="2207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1683" name="Oval 33"/>
            <p:cNvSpPr>
              <a:spLocks noChangeAspect="1" noChangeArrowheads="1"/>
            </p:cNvSpPr>
            <p:nvPr/>
          </p:nvSpPr>
          <p:spPr bwMode="auto">
            <a:xfrm>
              <a:off x="1048" y="2288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1684" name="Oval 34"/>
            <p:cNvSpPr>
              <a:spLocks noChangeAspect="1" noChangeArrowheads="1"/>
            </p:cNvSpPr>
            <p:nvPr/>
          </p:nvSpPr>
          <p:spPr bwMode="auto">
            <a:xfrm>
              <a:off x="1093" y="2370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1685" name="Oval 35"/>
            <p:cNvSpPr>
              <a:spLocks noChangeAspect="1" noChangeArrowheads="1"/>
            </p:cNvSpPr>
            <p:nvPr/>
          </p:nvSpPr>
          <p:spPr bwMode="auto">
            <a:xfrm>
              <a:off x="1148" y="2442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1686" name="Oval 36"/>
            <p:cNvSpPr>
              <a:spLocks noChangeAspect="1" noChangeArrowheads="1"/>
            </p:cNvSpPr>
            <p:nvPr/>
          </p:nvSpPr>
          <p:spPr bwMode="auto">
            <a:xfrm>
              <a:off x="1211" y="2515"/>
              <a:ext cx="54" cy="54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1687" name="Oval 37"/>
            <p:cNvSpPr>
              <a:spLocks noChangeAspect="1" noChangeArrowheads="1"/>
            </p:cNvSpPr>
            <p:nvPr/>
          </p:nvSpPr>
          <p:spPr bwMode="auto">
            <a:xfrm>
              <a:off x="1755" y="2577"/>
              <a:ext cx="54" cy="54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1688" name="Oval 38"/>
            <p:cNvSpPr>
              <a:spLocks noChangeAspect="1" noChangeArrowheads="1"/>
            </p:cNvSpPr>
            <p:nvPr/>
          </p:nvSpPr>
          <p:spPr bwMode="auto">
            <a:xfrm>
              <a:off x="1683" y="2614"/>
              <a:ext cx="54" cy="54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1689" name="Oval 39"/>
            <p:cNvSpPr>
              <a:spLocks noChangeAspect="1" noChangeArrowheads="1"/>
            </p:cNvSpPr>
            <p:nvPr/>
          </p:nvSpPr>
          <p:spPr bwMode="auto">
            <a:xfrm>
              <a:off x="1610" y="2632"/>
              <a:ext cx="54" cy="54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1690" name="Oval 40"/>
            <p:cNvSpPr>
              <a:spLocks noChangeAspect="1" noChangeArrowheads="1"/>
            </p:cNvSpPr>
            <p:nvPr/>
          </p:nvSpPr>
          <p:spPr bwMode="auto">
            <a:xfrm>
              <a:off x="1519" y="2640"/>
              <a:ext cx="54" cy="54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1691" name="Oval 41"/>
            <p:cNvSpPr>
              <a:spLocks noChangeAspect="1" noChangeArrowheads="1"/>
            </p:cNvSpPr>
            <p:nvPr/>
          </p:nvSpPr>
          <p:spPr bwMode="auto">
            <a:xfrm flipH="1">
              <a:off x="1284" y="2577"/>
              <a:ext cx="54" cy="54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1692" name="Oval 42"/>
            <p:cNvSpPr>
              <a:spLocks noChangeAspect="1" noChangeArrowheads="1"/>
            </p:cNvSpPr>
            <p:nvPr/>
          </p:nvSpPr>
          <p:spPr bwMode="auto">
            <a:xfrm flipH="1">
              <a:off x="1356" y="2614"/>
              <a:ext cx="54" cy="54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1693" name="Oval 43"/>
            <p:cNvSpPr>
              <a:spLocks noChangeAspect="1" noChangeArrowheads="1"/>
            </p:cNvSpPr>
            <p:nvPr/>
          </p:nvSpPr>
          <p:spPr bwMode="auto">
            <a:xfrm flipH="1">
              <a:off x="1429" y="2632"/>
              <a:ext cx="54" cy="54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1694" name="Oval 44"/>
            <p:cNvSpPr>
              <a:spLocks noChangeAspect="1" noChangeArrowheads="1"/>
            </p:cNvSpPr>
            <p:nvPr/>
          </p:nvSpPr>
          <p:spPr bwMode="auto">
            <a:xfrm flipH="1">
              <a:off x="1520" y="2640"/>
              <a:ext cx="54" cy="54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1695" name="Line 45"/>
            <p:cNvSpPr>
              <a:spLocks noChangeShapeType="1"/>
            </p:cNvSpPr>
            <p:nvPr/>
          </p:nvSpPr>
          <p:spPr bwMode="auto">
            <a:xfrm>
              <a:off x="1855" y="2559"/>
              <a:ext cx="0" cy="4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1696" name="Oval 46"/>
            <p:cNvSpPr>
              <a:spLocks noChangeAspect="1" noChangeArrowheads="1"/>
            </p:cNvSpPr>
            <p:nvPr/>
          </p:nvSpPr>
          <p:spPr bwMode="auto">
            <a:xfrm>
              <a:off x="1828" y="2514"/>
              <a:ext cx="54" cy="54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11623" name="Group 47"/>
          <p:cNvGrpSpPr>
            <a:grpSpLocks/>
          </p:cNvGrpSpPr>
          <p:nvPr/>
        </p:nvGrpSpPr>
        <p:grpSpPr bwMode="auto">
          <a:xfrm>
            <a:off x="5148263" y="2719388"/>
            <a:ext cx="3662362" cy="2365375"/>
            <a:chOff x="3378" y="1979"/>
            <a:chExt cx="2307" cy="1490"/>
          </a:xfrm>
        </p:grpSpPr>
        <p:pic>
          <p:nvPicPr>
            <p:cNvPr id="111662" name="Picture 48"/>
            <p:cNvPicPr>
              <a:picLocks noChangeAspect="1" noChangeArrowheads="1"/>
            </p:cNvPicPr>
            <p:nvPr/>
          </p:nvPicPr>
          <p:blipFill>
            <a:blip r:embed="rId4" cstate="print"/>
            <a:srcRect r="12939"/>
            <a:stretch>
              <a:fillRect/>
            </a:stretch>
          </p:blipFill>
          <p:spPr bwMode="auto">
            <a:xfrm>
              <a:off x="3378" y="1979"/>
              <a:ext cx="2133" cy="14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1663" name="Line 49"/>
            <p:cNvSpPr>
              <a:spLocks noChangeShapeType="1"/>
            </p:cNvSpPr>
            <p:nvPr/>
          </p:nvSpPr>
          <p:spPr bwMode="auto">
            <a:xfrm>
              <a:off x="3378" y="3466"/>
              <a:ext cx="22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3938" name="Text Box 50"/>
            <p:cNvSpPr txBox="1">
              <a:spLocks noChangeArrowheads="1"/>
            </p:cNvSpPr>
            <p:nvPr/>
          </p:nvSpPr>
          <p:spPr bwMode="auto">
            <a:xfrm>
              <a:off x="5497" y="3170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k</a:t>
              </a:r>
            </a:p>
          </p:txBody>
        </p:sp>
      </p:grpSp>
      <p:sp>
        <p:nvSpPr>
          <p:cNvPr id="111624" name="Oval 51"/>
          <p:cNvSpPr>
            <a:spLocks noChangeAspect="1" noChangeArrowheads="1"/>
          </p:cNvSpPr>
          <p:nvPr/>
        </p:nvSpPr>
        <p:spPr bwMode="auto">
          <a:xfrm>
            <a:off x="8388350" y="3352800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1625" name="Oval 52"/>
          <p:cNvSpPr>
            <a:spLocks noChangeAspect="1" noChangeArrowheads="1"/>
          </p:cNvSpPr>
          <p:nvPr/>
        </p:nvSpPr>
        <p:spPr bwMode="auto">
          <a:xfrm>
            <a:off x="8243888" y="3381375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1626" name="Oval 53"/>
          <p:cNvSpPr>
            <a:spLocks noChangeAspect="1" noChangeArrowheads="1"/>
          </p:cNvSpPr>
          <p:nvPr/>
        </p:nvSpPr>
        <p:spPr bwMode="auto">
          <a:xfrm>
            <a:off x="8099425" y="3438525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1627" name="Oval 54"/>
          <p:cNvSpPr>
            <a:spLocks noChangeAspect="1" noChangeArrowheads="1"/>
          </p:cNvSpPr>
          <p:nvPr/>
        </p:nvSpPr>
        <p:spPr bwMode="auto">
          <a:xfrm>
            <a:off x="7970838" y="3525838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1628" name="Oval 55"/>
          <p:cNvSpPr>
            <a:spLocks noChangeAspect="1" noChangeArrowheads="1"/>
          </p:cNvSpPr>
          <p:nvPr/>
        </p:nvSpPr>
        <p:spPr bwMode="auto">
          <a:xfrm>
            <a:off x="7854950" y="3627438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1629" name="Oval 56"/>
          <p:cNvSpPr>
            <a:spLocks noChangeAspect="1" noChangeArrowheads="1"/>
          </p:cNvSpPr>
          <p:nvPr/>
        </p:nvSpPr>
        <p:spPr bwMode="auto">
          <a:xfrm>
            <a:off x="7754938" y="3741738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1630" name="Oval 57"/>
          <p:cNvSpPr>
            <a:spLocks noChangeAspect="1" noChangeArrowheads="1"/>
          </p:cNvSpPr>
          <p:nvPr/>
        </p:nvSpPr>
        <p:spPr bwMode="auto">
          <a:xfrm>
            <a:off x="7669213" y="3871913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1631" name="Oval 58"/>
          <p:cNvSpPr>
            <a:spLocks noChangeAspect="1" noChangeArrowheads="1"/>
          </p:cNvSpPr>
          <p:nvPr/>
        </p:nvSpPr>
        <p:spPr bwMode="auto">
          <a:xfrm>
            <a:off x="7624763" y="4000500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1632" name="Oval 59"/>
          <p:cNvSpPr>
            <a:spLocks noChangeAspect="1" noChangeArrowheads="1"/>
          </p:cNvSpPr>
          <p:nvPr/>
        </p:nvSpPr>
        <p:spPr bwMode="auto">
          <a:xfrm>
            <a:off x="7553325" y="4130675"/>
            <a:ext cx="85725" cy="85725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1633" name="Oval 60"/>
          <p:cNvSpPr>
            <a:spLocks noChangeAspect="1" noChangeArrowheads="1"/>
          </p:cNvSpPr>
          <p:nvPr/>
        </p:nvSpPr>
        <p:spPr bwMode="auto">
          <a:xfrm>
            <a:off x="7466013" y="4244975"/>
            <a:ext cx="85725" cy="85725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1634" name="Oval 61"/>
          <p:cNvSpPr>
            <a:spLocks noChangeAspect="1" noChangeArrowheads="1"/>
          </p:cNvSpPr>
          <p:nvPr/>
        </p:nvSpPr>
        <p:spPr bwMode="auto">
          <a:xfrm>
            <a:off x="5364163" y="3354388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1635" name="Oval 62"/>
          <p:cNvSpPr>
            <a:spLocks noChangeAspect="1" noChangeArrowheads="1"/>
          </p:cNvSpPr>
          <p:nvPr/>
        </p:nvSpPr>
        <p:spPr bwMode="auto">
          <a:xfrm>
            <a:off x="5508625" y="3382963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1636" name="Oval 63"/>
          <p:cNvSpPr>
            <a:spLocks noChangeAspect="1" noChangeArrowheads="1"/>
          </p:cNvSpPr>
          <p:nvPr/>
        </p:nvSpPr>
        <p:spPr bwMode="auto">
          <a:xfrm>
            <a:off x="5653088" y="3440113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1637" name="Oval 64"/>
          <p:cNvSpPr>
            <a:spLocks noChangeAspect="1" noChangeArrowheads="1"/>
          </p:cNvSpPr>
          <p:nvPr/>
        </p:nvSpPr>
        <p:spPr bwMode="auto">
          <a:xfrm>
            <a:off x="5781675" y="3527425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1638" name="Oval 65"/>
          <p:cNvSpPr>
            <a:spLocks noChangeAspect="1" noChangeArrowheads="1"/>
          </p:cNvSpPr>
          <p:nvPr/>
        </p:nvSpPr>
        <p:spPr bwMode="auto">
          <a:xfrm>
            <a:off x="5897563" y="3629025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1639" name="Oval 66"/>
          <p:cNvSpPr>
            <a:spLocks noChangeAspect="1" noChangeArrowheads="1"/>
          </p:cNvSpPr>
          <p:nvPr/>
        </p:nvSpPr>
        <p:spPr bwMode="auto">
          <a:xfrm>
            <a:off x="5997575" y="3743325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1640" name="Oval 67"/>
          <p:cNvSpPr>
            <a:spLocks noChangeAspect="1" noChangeArrowheads="1"/>
          </p:cNvSpPr>
          <p:nvPr/>
        </p:nvSpPr>
        <p:spPr bwMode="auto">
          <a:xfrm>
            <a:off x="6083300" y="3873500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1641" name="Oval 68"/>
          <p:cNvSpPr>
            <a:spLocks noChangeAspect="1" noChangeArrowheads="1"/>
          </p:cNvSpPr>
          <p:nvPr/>
        </p:nvSpPr>
        <p:spPr bwMode="auto">
          <a:xfrm>
            <a:off x="6127750" y="4002088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1642" name="Oval 69"/>
          <p:cNvSpPr>
            <a:spLocks noChangeAspect="1" noChangeArrowheads="1"/>
          </p:cNvSpPr>
          <p:nvPr/>
        </p:nvSpPr>
        <p:spPr bwMode="auto">
          <a:xfrm>
            <a:off x="6199188" y="4132263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1643" name="Oval 70"/>
          <p:cNvSpPr>
            <a:spLocks noChangeAspect="1" noChangeArrowheads="1"/>
          </p:cNvSpPr>
          <p:nvPr/>
        </p:nvSpPr>
        <p:spPr bwMode="auto">
          <a:xfrm>
            <a:off x="6286500" y="4246563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1644" name="Oval 71"/>
          <p:cNvSpPr>
            <a:spLocks noChangeAspect="1" noChangeArrowheads="1"/>
          </p:cNvSpPr>
          <p:nvPr/>
        </p:nvSpPr>
        <p:spPr bwMode="auto">
          <a:xfrm>
            <a:off x="6386513" y="4362450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1645" name="Oval 72"/>
          <p:cNvSpPr>
            <a:spLocks noChangeAspect="1" noChangeArrowheads="1"/>
          </p:cNvSpPr>
          <p:nvPr/>
        </p:nvSpPr>
        <p:spPr bwMode="auto">
          <a:xfrm>
            <a:off x="7250113" y="4460875"/>
            <a:ext cx="85725" cy="85725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1646" name="Oval 73"/>
          <p:cNvSpPr>
            <a:spLocks noChangeAspect="1" noChangeArrowheads="1"/>
          </p:cNvSpPr>
          <p:nvPr/>
        </p:nvSpPr>
        <p:spPr bwMode="auto">
          <a:xfrm>
            <a:off x="7135813" y="4519613"/>
            <a:ext cx="85725" cy="85725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1647" name="Oval 74"/>
          <p:cNvSpPr>
            <a:spLocks noChangeAspect="1" noChangeArrowheads="1"/>
          </p:cNvSpPr>
          <p:nvPr/>
        </p:nvSpPr>
        <p:spPr bwMode="auto">
          <a:xfrm>
            <a:off x="7019925" y="4548188"/>
            <a:ext cx="85725" cy="85725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1648" name="Oval 75"/>
          <p:cNvSpPr>
            <a:spLocks noChangeAspect="1" noChangeArrowheads="1"/>
          </p:cNvSpPr>
          <p:nvPr/>
        </p:nvSpPr>
        <p:spPr bwMode="auto">
          <a:xfrm>
            <a:off x="6875463" y="4560888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1649" name="Oval 76"/>
          <p:cNvSpPr>
            <a:spLocks noChangeAspect="1" noChangeArrowheads="1"/>
          </p:cNvSpPr>
          <p:nvPr/>
        </p:nvSpPr>
        <p:spPr bwMode="auto">
          <a:xfrm flipH="1">
            <a:off x="6502400" y="4460875"/>
            <a:ext cx="85725" cy="85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1650" name="Oval 77"/>
          <p:cNvSpPr>
            <a:spLocks noChangeAspect="1" noChangeArrowheads="1"/>
          </p:cNvSpPr>
          <p:nvPr/>
        </p:nvSpPr>
        <p:spPr bwMode="auto">
          <a:xfrm flipH="1">
            <a:off x="6616700" y="4519613"/>
            <a:ext cx="85725" cy="85725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1651" name="Oval 78"/>
          <p:cNvSpPr>
            <a:spLocks noChangeAspect="1" noChangeArrowheads="1"/>
          </p:cNvSpPr>
          <p:nvPr/>
        </p:nvSpPr>
        <p:spPr bwMode="auto">
          <a:xfrm flipH="1">
            <a:off x="6732588" y="4548188"/>
            <a:ext cx="85725" cy="85725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1652" name="Oval 79"/>
          <p:cNvSpPr>
            <a:spLocks noChangeAspect="1" noChangeArrowheads="1"/>
          </p:cNvSpPr>
          <p:nvPr/>
        </p:nvSpPr>
        <p:spPr bwMode="auto">
          <a:xfrm flipH="1">
            <a:off x="6877050" y="4560888"/>
            <a:ext cx="85725" cy="85725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1653" name="Line 81"/>
          <p:cNvSpPr>
            <a:spLocks noChangeShapeType="1"/>
          </p:cNvSpPr>
          <p:nvPr/>
        </p:nvSpPr>
        <p:spPr bwMode="auto">
          <a:xfrm>
            <a:off x="7600950" y="4216400"/>
            <a:ext cx="0" cy="865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1654" name="Oval 82"/>
          <p:cNvSpPr>
            <a:spLocks noChangeAspect="1" noChangeArrowheads="1"/>
          </p:cNvSpPr>
          <p:nvPr/>
        </p:nvSpPr>
        <p:spPr bwMode="auto">
          <a:xfrm>
            <a:off x="7366000" y="4360863"/>
            <a:ext cx="85725" cy="85725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93971" name="Text Box 83"/>
          <p:cNvSpPr txBox="1">
            <a:spLocks noChangeArrowheads="1"/>
          </p:cNvSpPr>
          <p:nvPr/>
        </p:nvSpPr>
        <p:spPr bwMode="auto">
          <a:xfrm>
            <a:off x="1692275" y="5126038"/>
            <a:ext cx="14446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t=0, </a:t>
            </a:r>
            <a:r>
              <a:rPr lang="fr-FR" sz="3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e</a:t>
            </a:r>
            <a:r>
              <a:rPr lang="fr-FR" sz="2400" i="1" baseline="-25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elec</a:t>
            </a:r>
            <a:r>
              <a:rPr lang="fr-FR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=0</a:t>
            </a:r>
          </a:p>
        </p:txBody>
      </p:sp>
      <p:sp>
        <p:nvSpPr>
          <p:cNvPr id="293972" name="Text Box 84"/>
          <p:cNvSpPr txBox="1">
            <a:spLocks noChangeArrowheads="1"/>
          </p:cNvSpPr>
          <p:nvPr/>
        </p:nvSpPr>
        <p:spPr bwMode="auto">
          <a:xfrm>
            <a:off x="6113463" y="5114925"/>
            <a:ext cx="14922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</a:t>
            </a:r>
            <a:r>
              <a:rPr lang="fr-FR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≠</a:t>
            </a:r>
            <a:r>
              <a:rPr lang="fr-FR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0 , </a:t>
            </a:r>
            <a:r>
              <a:rPr lang="fr-FR" sz="3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e</a:t>
            </a:r>
            <a:r>
              <a:rPr lang="fr-FR" sz="2400" i="1" baseline="-25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elec</a:t>
            </a:r>
            <a:r>
              <a:rPr lang="fr-FR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≠</a:t>
            </a:r>
            <a:r>
              <a:rPr lang="fr-FR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0</a:t>
            </a:r>
          </a:p>
        </p:txBody>
      </p:sp>
      <p:graphicFrame>
        <p:nvGraphicFramePr>
          <p:cNvPr id="111618" name="Object 8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2230958"/>
              </p:ext>
            </p:extLst>
          </p:nvPr>
        </p:nvGraphicFramePr>
        <p:xfrm>
          <a:off x="3276600" y="5589588"/>
          <a:ext cx="2911475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98" name="Equation" r:id="rId5" imgW="1295280" imgH="393480" progId="Equation.3">
                  <p:embed/>
                </p:oleObj>
              </mc:Choice>
              <mc:Fallback>
                <p:oleObj name="Equation" r:id="rId5" imgW="1295280" imgH="393480" progId="Equation.3">
                  <p:embed/>
                  <p:pic>
                    <p:nvPicPr>
                      <p:cNvPr id="0" name="Object 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5589588"/>
                        <a:ext cx="2911475" cy="8826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3974" name="Text Box 86"/>
          <p:cNvSpPr txBox="1">
            <a:spLocks noChangeArrowheads="1"/>
          </p:cNvSpPr>
          <p:nvPr/>
        </p:nvSpPr>
        <p:spPr bwMode="auto">
          <a:xfrm>
            <a:off x="3203575" y="5157788"/>
            <a:ext cx="3825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i="1">
                <a:effectLst>
                  <a:outerShdw blurRad="38100" dist="38100" dir="2700000" algn="tl">
                    <a:srgbClr val="C0C0C0"/>
                  </a:outerShdw>
                </a:effectLst>
              </a:rPr>
              <a:t>k</a:t>
            </a:r>
            <a:r>
              <a:rPr lang="fr-FR" i="1" baseline="-25000">
                <a:effectLst>
                  <a:outerShdw blurRad="38100" dist="38100" dir="2700000" algn="tl">
                    <a:srgbClr val="C0C0C0"/>
                  </a:outerShdw>
                </a:effectLst>
              </a:rPr>
              <a:t>0</a:t>
            </a:r>
            <a:endParaRPr lang="fr-FR" i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93975" name="Text Box 87"/>
          <p:cNvSpPr txBox="1">
            <a:spLocks noChangeArrowheads="1"/>
          </p:cNvSpPr>
          <p:nvPr/>
        </p:nvSpPr>
        <p:spPr bwMode="auto">
          <a:xfrm>
            <a:off x="7885113" y="5084763"/>
            <a:ext cx="4333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i="1">
                <a:effectLst>
                  <a:outerShdw blurRad="38100" dist="38100" dir="2700000" algn="tl">
                    <a:srgbClr val="C0C0C0"/>
                  </a:outerShdw>
                </a:effectLst>
              </a:rPr>
              <a:t>k’</a:t>
            </a:r>
            <a:r>
              <a:rPr lang="fr-FR" i="1" baseline="-25000">
                <a:effectLst>
                  <a:outerShdw blurRad="38100" dist="38100" dir="2700000" algn="tl">
                    <a:srgbClr val="C0C0C0"/>
                  </a:outerShdw>
                </a:effectLst>
              </a:rPr>
              <a:t>0</a:t>
            </a:r>
            <a:endParaRPr lang="fr-FR" i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1659" name="Line 88"/>
          <p:cNvSpPr>
            <a:spLocks noChangeShapeType="1"/>
          </p:cNvSpPr>
          <p:nvPr/>
        </p:nvSpPr>
        <p:spPr bwMode="auto">
          <a:xfrm flipH="1" flipV="1">
            <a:off x="2987675" y="5157788"/>
            <a:ext cx="288925" cy="1428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11660" name="Line 89"/>
          <p:cNvSpPr>
            <a:spLocks noChangeShapeType="1"/>
          </p:cNvSpPr>
          <p:nvPr/>
        </p:nvSpPr>
        <p:spPr bwMode="auto">
          <a:xfrm flipH="1" flipV="1">
            <a:off x="7653338" y="5129213"/>
            <a:ext cx="231775" cy="1714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11661" name="Line 90"/>
          <p:cNvSpPr>
            <a:spLocks noChangeShapeType="1"/>
          </p:cNvSpPr>
          <p:nvPr/>
        </p:nvSpPr>
        <p:spPr bwMode="auto">
          <a:xfrm>
            <a:off x="5651500" y="6237288"/>
            <a:ext cx="5048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Le cristal réel de Bloch-Brillouin</a:t>
            </a:r>
          </a:p>
        </p:txBody>
      </p:sp>
      <p:sp>
        <p:nvSpPr>
          <p:cNvPr id="2949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defRPr/>
            </a:pPr>
            <a:r>
              <a:rPr lang="fr-FR" i="1" u="sng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Bande presque vide:</a:t>
            </a:r>
          </a:p>
          <a:p>
            <a:pPr lvl="2" eaLnBrk="1" hangingPunct="1">
              <a:defRPr/>
            </a:pPr>
            <a:r>
              <a:rPr lang="fr-FR"/>
              <a:t>Énergie et vitesse de groupe:</a:t>
            </a:r>
          </a:p>
          <a:p>
            <a:pPr lvl="2" eaLnBrk="1" hangingPunct="1">
              <a:defRPr/>
            </a:pPr>
            <a:endParaRPr lang="fr-FR"/>
          </a:p>
          <a:p>
            <a:pPr lvl="2" eaLnBrk="1" hangingPunct="1">
              <a:defRPr/>
            </a:pPr>
            <a:endParaRPr lang="fr-FR"/>
          </a:p>
          <a:p>
            <a:pPr lvl="2" eaLnBrk="1" hangingPunct="1">
              <a:defRPr/>
            </a:pPr>
            <a:r>
              <a:rPr lang="fr-FR" sz="3200" u="sng">
                <a:latin typeface="Symbol" pitchFamily="18" charset="2"/>
              </a:rPr>
              <a:t>e</a:t>
            </a:r>
            <a:r>
              <a:rPr lang="fr-FR" u="sng">
                <a:latin typeface="Symbol" pitchFamily="18" charset="2"/>
              </a:rPr>
              <a:t>=0</a:t>
            </a:r>
            <a:r>
              <a:rPr lang="fr-FR" u="sng"/>
              <a:t> </a:t>
            </a:r>
            <a:r>
              <a:rPr lang="fr-FR"/>
              <a:t>:</a:t>
            </a:r>
          </a:p>
          <a:p>
            <a:pPr lvl="2" eaLnBrk="1" hangingPunct="1">
              <a:defRPr/>
            </a:pPr>
            <a:endParaRPr lang="fr-FR"/>
          </a:p>
          <a:p>
            <a:pPr lvl="2" eaLnBrk="1" hangingPunct="1">
              <a:defRPr/>
            </a:pPr>
            <a:r>
              <a:rPr lang="fr-FR" sz="3200" u="sng">
                <a:latin typeface="Symbol" pitchFamily="18" charset="2"/>
              </a:rPr>
              <a:t>e</a:t>
            </a:r>
            <a:r>
              <a:rPr lang="fr-FR" u="sng">
                <a:cs typeface="Arial" charset="0"/>
              </a:rPr>
              <a:t>≠</a:t>
            </a:r>
            <a:r>
              <a:rPr lang="fr-FR" u="sng">
                <a:latin typeface="Symbol" pitchFamily="18" charset="2"/>
              </a:rPr>
              <a:t>0</a:t>
            </a:r>
            <a:r>
              <a:rPr lang="fr-FR" u="sng"/>
              <a:t> :</a:t>
            </a:r>
          </a:p>
          <a:p>
            <a:pPr lvl="2" eaLnBrk="1" hangingPunct="1">
              <a:defRPr/>
            </a:pPr>
            <a:endParaRPr lang="fr-FR" u="sng"/>
          </a:p>
        </p:txBody>
      </p:sp>
      <p:sp>
        <p:nvSpPr>
          <p:cNvPr id="11264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DE0F40F-F451-4702-9FCD-2C966C678A50}" type="slidenum">
              <a:rPr lang="fr-FR" altLang="en-US"/>
              <a:pPr/>
              <a:t>149</a:t>
            </a:fld>
            <a:endParaRPr lang="fr-FR" altLang="en-US"/>
          </a:p>
        </p:txBody>
      </p:sp>
      <p:grpSp>
        <p:nvGrpSpPr>
          <p:cNvPr id="112650" name="Group 4"/>
          <p:cNvGrpSpPr>
            <a:grpSpLocks/>
          </p:cNvGrpSpPr>
          <p:nvPr/>
        </p:nvGrpSpPr>
        <p:grpSpPr bwMode="auto">
          <a:xfrm>
            <a:off x="5580063" y="836613"/>
            <a:ext cx="2754312" cy="1681162"/>
            <a:chOff x="431" y="1480"/>
            <a:chExt cx="2377" cy="1523"/>
          </a:xfrm>
        </p:grpSpPr>
        <p:grpSp>
          <p:nvGrpSpPr>
            <p:cNvPr id="112655" name="Group 5"/>
            <p:cNvGrpSpPr>
              <a:grpSpLocks/>
            </p:cNvGrpSpPr>
            <p:nvPr/>
          </p:nvGrpSpPr>
          <p:grpSpPr bwMode="auto">
            <a:xfrm>
              <a:off x="431" y="1480"/>
              <a:ext cx="2377" cy="1523"/>
              <a:chOff x="3378" y="1979"/>
              <a:chExt cx="2377" cy="1523"/>
            </a:xfrm>
          </p:grpSpPr>
          <p:pic>
            <p:nvPicPr>
              <p:cNvPr id="112687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r="12939"/>
              <a:stretch>
                <a:fillRect/>
              </a:stretch>
            </p:blipFill>
            <p:spPr bwMode="auto">
              <a:xfrm>
                <a:off x="3378" y="1979"/>
                <a:ext cx="2133" cy="14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2688" name="Line 7"/>
              <p:cNvSpPr>
                <a:spLocks noChangeShapeType="1"/>
              </p:cNvSpPr>
              <p:nvPr/>
            </p:nvSpPr>
            <p:spPr bwMode="auto">
              <a:xfrm>
                <a:off x="3378" y="3466"/>
                <a:ext cx="22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4920" name="Text Box 8"/>
              <p:cNvSpPr txBox="1">
                <a:spLocks noChangeArrowheads="1"/>
              </p:cNvSpPr>
              <p:nvPr/>
            </p:nvSpPr>
            <p:spPr bwMode="auto">
              <a:xfrm>
                <a:off x="5497" y="3170"/>
                <a:ext cx="258" cy="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fr-FR" i="1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k</a:t>
                </a:r>
              </a:p>
            </p:txBody>
          </p:sp>
        </p:grpSp>
        <p:sp>
          <p:nvSpPr>
            <p:cNvPr id="112656" name="Oval 9"/>
            <p:cNvSpPr>
              <a:spLocks noChangeAspect="1" noChangeArrowheads="1"/>
            </p:cNvSpPr>
            <p:nvPr/>
          </p:nvSpPr>
          <p:spPr bwMode="auto">
            <a:xfrm>
              <a:off x="2472" y="1879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657" name="Oval 10"/>
            <p:cNvSpPr>
              <a:spLocks noChangeAspect="1" noChangeArrowheads="1"/>
            </p:cNvSpPr>
            <p:nvPr/>
          </p:nvSpPr>
          <p:spPr bwMode="auto">
            <a:xfrm>
              <a:off x="2381" y="1897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658" name="Oval 11"/>
            <p:cNvSpPr>
              <a:spLocks noChangeAspect="1" noChangeArrowheads="1"/>
            </p:cNvSpPr>
            <p:nvPr/>
          </p:nvSpPr>
          <p:spPr bwMode="auto">
            <a:xfrm>
              <a:off x="2290" y="1933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659" name="Oval 12"/>
            <p:cNvSpPr>
              <a:spLocks noChangeAspect="1" noChangeArrowheads="1"/>
            </p:cNvSpPr>
            <p:nvPr/>
          </p:nvSpPr>
          <p:spPr bwMode="auto">
            <a:xfrm>
              <a:off x="2209" y="1988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660" name="Oval 13"/>
            <p:cNvSpPr>
              <a:spLocks noChangeAspect="1" noChangeArrowheads="1"/>
            </p:cNvSpPr>
            <p:nvPr/>
          </p:nvSpPr>
          <p:spPr bwMode="auto">
            <a:xfrm>
              <a:off x="2136" y="2052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661" name="Oval 14"/>
            <p:cNvSpPr>
              <a:spLocks noChangeAspect="1" noChangeArrowheads="1"/>
            </p:cNvSpPr>
            <p:nvPr/>
          </p:nvSpPr>
          <p:spPr bwMode="auto">
            <a:xfrm>
              <a:off x="2073" y="2124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662" name="Oval 15"/>
            <p:cNvSpPr>
              <a:spLocks noChangeAspect="1" noChangeArrowheads="1"/>
            </p:cNvSpPr>
            <p:nvPr/>
          </p:nvSpPr>
          <p:spPr bwMode="auto">
            <a:xfrm>
              <a:off x="2019" y="2206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663" name="Oval 16"/>
            <p:cNvSpPr>
              <a:spLocks noChangeAspect="1" noChangeArrowheads="1"/>
            </p:cNvSpPr>
            <p:nvPr/>
          </p:nvSpPr>
          <p:spPr bwMode="auto">
            <a:xfrm>
              <a:off x="1991" y="2287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664" name="Oval 17"/>
            <p:cNvSpPr>
              <a:spLocks noChangeAspect="1" noChangeArrowheads="1"/>
            </p:cNvSpPr>
            <p:nvPr/>
          </p:nvSpPr>
          <p:spPr bwMode="auto">
            <a:xfrm>
              <a:off x="1946" y="2369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665" name="Oval 18"/>
            <p:cNvSpPr>
              <a:spLocks noChangeAspect="1" noChangeArrowheads="1"/>
            </p:cNvSpPr>
            <p:nvPr/>
          </p:nvSpPr>
          <p:spPr bwMode="auto">
            <a:xfrm>
              <a:off x="1891" y="2441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666" name="Oval 19"/>
            <p:cNvSpPr>
              <a:spLocks noChangeAspect="1" noChangeArrowheads="1"/>
            </p:cNvSpPr>
            <p:nvPr/>
          </p:nvSpPr>
          <p:spPr bwMode="auto">
            <a:xfrm>
              <a:off x="567" y="1880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667" name="Oval 20"/>
            <p:cNvSpPr>
              <a:spLocks noChangeAspect="1" noChangeArrowheads="1"/>
            </p:cNvSpPr>
            <p:nvPr/>
          </p:nvSpPr>
          <p:spPr bwMode="auto">
            <a:xfrm>
              <a:off x="658" y="1898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668" name="Oval 21"/>
            <p:cNvSpPr>
              <a:spLocks noChangeAspect="1" noChangeArrowheads="1"/>
            </p:cNvSpPr>
            <p:nvPr/>
          </p:nvSpPr>
          <p:spPr bwMode="auto">
            <a:xfrm>
              <a:off x="749" y="1934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669" name="Oval 22"/>
            <p:cNvSpPr>
              <a:spLocks noChangeAspect="1" noChangeArrowheads="1"/>
            </p:cNvSpPr>
            <p:nvPr/>
          </p:nvSpPr>
          <p:spPr bwMode="auto">
            <a:xfrm>
              <a:off x="830" y="1989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670" name="Oval 23"/>
            <p:cNvSpPr>
              <a:spLocks noChangeAspect="1" noChangeArrowheads="1"/>
            </p:cNvSpPr>
            <p:nvPr/>
          </p:nvSpPr>
          <p:spPr bwMode="auto">
            <a:xfrm>
              <a:off x="903" y="2053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671" name="Oval 24"/>
            <p:cNvSpPr>
              <a:spLocks noChangeAspect="1" noChangeArrowheads="1"/>
            </p:cNvSpPr>
            <p:nvPr/>
          </p:nvSpPr>
          <p:spPr bwMode="auto">
            <a:xfrm>
              <a:off x="966" y="2125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672" name="Oval 25"/>
            <p:cNvSpPr>
              <a:spLocks noChangeAspect="1" noChangeArrowheads="1"/>
            </p:cNvSpPr>
            <p:nvPr/>
          </p:nvSpPr>
          <p:spPr bwMode="auto">
            <a:xfrm>
              <a:off x="1020" y="2207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673" name="Oval 26"/>
            <p:cNvSpPr>
              <a:spLocks noChangeAspect="1" noChangeArrowheads="1"/>
            </p:cNvSpPr>
            <p:nvPr/>
          </p:nvSpPr>
          <p:spPr bwMode="auto">
            <a:xfrm>
              <a:off x="1048" y="2288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674" name="Oval 27"/>
            <p:cNvSpPr>
              <a:spLocks noChangeAspect="1" noChangeArrowheads="1"/>
            </p:cNvSpPr>
            <p:nvPr/>
          </p:nvSpPr>
          <p:spPr bwMode="auto">
            <a:xfrm>
              <a:off x="1093" y="2370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675" name="Oval 28"/>
            <p:cNvSpPr>
              <a:spLocks noChangeAspect="1" noChangeArrowheads="1"/>
            </p:cNvSpPr>
            <p:nvPr/>
          </p:nvSpPr>
          <p:spPr bwMode="auto">
            <a:xfrm>
              <a:off x="1148" y="2442"/>
              <a:ext cx="54" cy="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676" name="Oval 29"/>
            <p:cNvSpPr>
              <a:spLocks noChangeAspect="1" noChangeArrowheads="1"/>
            </p:cNvSpPr>
            <p:nvPr/>
          </p:nvSpPr>
          <p:spPr bwMode="auto">
            <a:xfrm>
              <a:off x="1211" y="2515"/>
              <a:ext cx="54" cy="54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677" name="Oval 30"/>
            <p:cNvSpPr>
              <a:spLocks noChangeAspect="1" noChangeArrowheads="1"/>
            </p:cNvSpPr>
            <p:nvPr/>
          </p:nvSpPr>
          <p:spPr bwMode="auto">
            <a:xfrm>
              <a:off x="1755" y="2577"/>
              <a:ext cx="54" cy="54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678" name="Oval 31"/>
            <p:cNvSpPr>
              <a:spLocks noChangeAspect="1" noChangeArrowheads="1"/>
            </p:cNvSpPr>
            <p:nvPr/>
          </p:nvSpPr>
          <p:spPr bwMode="auto">
            <a:xfrm>
              <a:off x="1683" y="2614"/>
              <a:ext cx="54" cy="54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679" name="Oval 32"/>
            <p:cNvSpPr>
              <a:spLocks noChangeAspect="1" noChangeArrowheads="1"/>
            </p:cNvSpPr>
            <p:nvPr/>
          </p:nvSpPr>
          <p:spPr bwMode="auto">
            <a:xfrm>
              <a:off x="1610" y="2632"/>
              <a:ext cx="54" cy="54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680" name="Oval 33"/>
            <p:cNvSpPr>
              <a:spLocks noChangeAspect="1" noChangeArrowheads="1"/>
            </p:cNvSpPr>
            <p:nvPr/>
          </p:nvSpPr>
          <p:spPr bwMode="auto">
            <a:xfrm>
              <a:off x="1519" y="2640"/>
              <a:ext cx="54" cy="54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681" name="Oval 34"/>
            <p:cNvSpPr>
              <a:spLocks noChangeAspect="1" noChangeArrowheads="1"/>
            </p:cNvSpPr>
            <p:nvPr/>
          </p:nvSpPr>
          <p:spPr bwMode="auto">
            <a:xfrm flipH="1">
              <a:off x="1284" y="2577"/>
              <a:ext cx="54" cy="54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682" name="Oval 35"/>
            <p:cNvSpPr>
              <a:spLocks noChangeAspect="1" noChangeArrowheads="1"/>
            </p:cNvSpPr>
            <p:nvPr/>
          </p:nvSpPr>
          <p:spPr bwMode="auto">
            <a:xfrm flipH="1">
              <a:off x="1356" y="2614"/>
              <a:ext cx="54" cy="54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683" name="Oval 36"/>
            <p:cNvSpPr>
              <a:spLocks noChangeAspect="1" noChangeArrowheads="1"/>
            </p:cNvSpPr>
            <p:nvPr/>
          </p:nvSpPr>
          <p:spPr bwMode="auto">
            <a:xfrm flipH="1">
              <a:off x="1429" y="2632"/>
              <a:ext cx="54" cy="54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684" name="Oval 37"/>
            <p:cNvSpPr>
              <a:spLocks noChangeAspect="1" noChangeArrowheads="1"/>
            </p:cNvSpPr>
            <p:nvPr/>
          </p:nvSpPr>
          <p:spPr bwMode="auto">
            <a:xfrm flipH="1">
              <a:off x="1520" y="2640"/>
              <a:ext cx="54" cy="54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685" name="Line 38"/>
            <p:cNvSpPr>
              <a:spLocks noChangeShapeType="1"/>
            </p:cNvSpPr>
            <p:nvPr/>
          </p:nvSpPr>
          <p:spPr bwMode="auto">
            <a:xfrm>
              <a:off x="1855" y="2559"/>
              <a:ext cx="0" cy="4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686" name="Oval 39"/>
            <p:cNvSpPr>
              <a:spLocks noChangeAspect="1" noChangeArrowheads="1"/>
            </p:cNvSpPr>
            <p:nvPr/>
          </p:nvSpPr>
          <p:spPr bwMode="auto">
            <a:xfrm>
              <a:off x="1828" y="2514"/>
              <a:ext cx="54" cy="54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graphicFrame>
        <p:nvGraphicFramePr>
          <p:cNvPr id="112642" name="Object 40"/>
          <p:cNvGraphicFramePr>
            <a:graphicFrameLocks noChangeAspect="1"/>
          </p:cNvGraphicFramePr>
          <p:nvPr/>
        </p:nvGraphicFramePr>
        <p:xfrm>
          <a:off x="2339975" y="2708275"/>
          <a:ext cx="4603750" cy="798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22" name="Equation" r:id="rId5" imgW="2781000" imgH="482400" progId="Equation.3">
                  <p:embed/>
                </p:oleObj>
              </mc:Choice>
              <mc:Fallback>
                <p:oleObj name="Equation" r:id="rId5" imgW="2781000" imgH="482400" progId="Equation.3">
                  <p:embed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2708275"/>
                        <a:ext cx="4603750" cy="798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43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410471"/>
              </p:ext>
            </p:extLst>
          </p:nvPr>
        </p:nvGraphicFramePr>
        <p:xfrm>
          <a:off x="2493963" y="3494088"/>
          <a:ext cx="3257550" cy="712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23" name="Equation" r:id="rId7" imgW="1981080" imgH="431640" progId="Equation.3">
                  <p:embed/>
                </p:oleObj>
              </mc:Choice>
              <mc:Fallback>
                <p:oleObj name="Equation" r:id="rId7" imgW="1981080" imgH="431640" progId="Equation.3">
                  <p:embed/>
                  <p:pic>
                    <p:nvPicPr>
                      <p:cNvPr id="0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3963" y="3494088"/>
                        <a:ext cx="3257550" cy="7127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000099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44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9285139"/>
              </p:ext>
            </p:extLst>
          </p:nvPr>
        </p:nvGraphicFramePr>
        <p:xfrm>
          <a:off x="2359025" y="4437063"/>
          <a:ext cx="5907088" cy="712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24" name="Equation" r:id="rId9" imgW="3593880" imgH="431640" progId="Equation.3">
                  <p:embed/>
                </p:oleObj>
              </mc:Choice>
              <mc:Fallback>
                <p:oleObj name="Equation" r:id="rId9" imgW="3593880" imgH="431640" progId="Equation.3">
                  <p:embed/>
                  <p:pic>
                    <p:nvPicPr>
                      <p:cNvPr id="0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9025" y="4437063"/>
                        <a:ext cx="5907088" cy="7127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000099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2651" name="Group 46"/>
          <p:cNvGrpSpPr>
            <a:grpSpLocks/>
          </p:cNvGrpSpPr>
          <p:nvPr/>
        </p:nvGrpSpPr>
        <p:grpSpPr bwMode="auto">
          <a:xfrm>
            <a:off x="684213" y="5373688"/>
            <a:ext cx="3768725" cy="1144587"/>
            <a:chOff x="1519" y="3385"/>
            <a:chExt cx="2374" cy="721"/>
          </a:xfrm>
        </p:grpSpPr>
        <p:graphicFrame>
          <p:nvGraphicFramePr>
            <p:cNvPr id="112646" name="Object 4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12729040"/>
                </p:ext>
              </p:extLst>
            </p:nvPr>
          </p:nvGraphicFramePr>
          <p:xfrm>
            <a:off x="1519" y="3385"/>
            <a:ext cx="2374" cy="7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525" name="Equation" r:id="rId11" imgW="2260440" imgH="685800" progId="Equation.3">
                    <p:embed/>
                  </p:oleObj>
                </mc:Choice>
                <mc:Fallback>
                  <p:oleObj name="Equation" r:id="rId11" imgW="2260440" imgH="685800" progId="Equation.3">
                    <p:embed/>
                    <p:pic>
                      <p:nvPicPr>
                        <p:cNvPr id="0" name="Object 4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19" y="3385"/>
                          <a:ext cx="2374" cy="72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9525">
                          <a:solidFill>
                            <a:srgbClr val="000099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4956" name="Text Box 44"/>
            <p:cNvSpPr txBox="1">
              <a:spLocks noChangeArrowheads="1"/>
            </p:cNvSpPr>
            <p:nvPr/>
          </p:nvSpPr>
          <p:spPr bwMode="auto">
            <a:xfrm>
              <a:off x="2549" y="3824"/>
              <a:ext cx="12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i="1">
                  <a:solidFill>
                    <a:srgbClr val="FF33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Mobilité (cm²/Vs) </a:t>
              </a:r>
            </a:p>
          </p:txBody>
        </p:sp>
        <p:sp>
          <p:nvSpPr>
            <p:cNvPr id="112654" name="Line 45"/>
            <p:cNvSpPr>
              <a:spLocks noChangeShapeType="1"/>
            </p:cNvSpPr>
            <p:nvPr/>
          </p:nvSpPr>
          <p:spPr bwMode="auto">
            <a:xfrm flipV="1">
              <a:off x="3016" y="3702"/>
              <a:ext cx="0" cy="13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94959" name="Text Box 47"/>
          <p:cNvSpPr txBox="1">
            <a:spLocks noChangeArrowheads="1"/>
          </p:cNvSpPr>
          <p:nvPr/>
        </p:nvSpPr>
        <p:spPr bwMode="auto">
          <a:xfrm>
            <a:off x="5435600" y="5661025"/>
            <a:ext cx="2574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400" i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C’est la loi d’Ohm</a:t>
            </a:r>
          </a:p>
        </p:txBody>
      </p:sp>
      <p:graphicFrame>
        <p:nvGraphicFramePr>
          <p:cNvPr id="112645" name="Object 48"/>
          <p:cNvGraphicFramePr>
            <a:graphicFrameLocks noChangeAspect="1"/>
          </p:cNvGraphicFramePr>
          <p:nvPr/>
        </p:nvGraphicFramePr>
        <p:xfrm>
          <a:off x="7380288" y="2781300"/>
          <a:ext cx="1484312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26" name="Equation" r:id="rId13" imgW="901440" imgH="393480" progId="Equation.3">
                  <p:embed/>
                </p:oleObj>
              </mc:Choice>
              <mc:Fallback>
                <p:oleObj name="Equation" r:id="rId13" imgW="901440" imgH="393480" progId="Equation.3">
                  <p:embed/>
                  <p:pic>
                    <p:nvPicPr>
                      <p:cNvPr id="0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0288" y="2781300"/>
                        <a:ext cx="1484312" cy="647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B8C051-838A-46DA-80D5-CFAB2D49E208}" type="slidenum">
              <a:rPr lang="fr-FR" altLang="en-US" smtClean="0"/>
              <a:pPr>
                <a:defRPr/>
              </a:pPr>
              <a:t>15</a:t>
            </a:fld>
            <a:endParaRPr lang="fr-FR" altLang="en-U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95536" y="1916832"/>
            <a:ext cx="8077200" cy="167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 dirty="0"/>
              <a:t>Electron-Sea Model</a:t>
            </a:r>
            <a:r>
              <a:rPr lang="en-US" altLang="en-US" dirty="0"/>
              <a:t>: A metal crystal is viewed as a three-dimensional array of metal </a:t>
            </a:r>
            <a:r>
              <a:rPr lang="en-US" altLang="en-US" dirty="0" err="1"/>
              <a:t>cations</a:t>
            </a:r>
            <a:r>
              <a:rPr lang="en-US" altLang="en-US" dirty="0"/>
              <a:t> immersed in a sea of delocalized electrons that are free to move throughout the crystal.</a:t>
            </a:r>
            <a:endParaRPr lang="en-US" altLang="en-US" b="1" dirty="0"/>
          </a:p>
        </p:txBody>
      </p:sp>
      <p:pic>
        <p:nvPicPr>
          <p:cNvPr id="6" name="Picture 7" descr="21_06_Fig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9131300" cy="382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pPr eaLnBrk="1" hangingPunct="1"/>
            <a:r>
              <a:rPr lang="fr-FR" dirty="0" err="1"/>
              <a:t>Metallic</a:t>
            </a:r>
            <a:r>
              <a:rPr lang="fr-FR" dirty="0"/>
              <a:t> bond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Ph. Lorenzini                                      University of Nice (France)</a:t>
            </a:r>
            <a:endParaRPr lang="fr-FR" alt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en-US"/>
              <a:t>Semiconductors Physics</a:t>
            </a:r>
          </a:p>
        </p:txBody>
      </p:sp>
    </p:spTree>
    <p:extLst>
      <p:ext uri="{BB962C8B-B14F-4D97-AF65-F5344CB8AC3E}">
        <p14:creationId xmlns:p14="http://schemas.microsoft.com/office/powerpoint/2010/main" val="181312311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Le cristal réel de Bloch-Brillouin</a:t>
            </a:r>
          </a:p>
        </p:txBody>
      </p:sp>
      <p:sp>
        <p:nvSpPr>
          <p:cNvPr id="295939" name="Rectangle 3"/>
          <p:cNvSpPr>
            <a:spLocks noGrp="1" noChangeArrowheads="1"/>
          </p:cNvSpPr>
          <p:nvPr>
            <p:ph idx="1"/>
          </p:nvPr>
        </p:nvSpPr>
        <p:spPr>
          <a:xfrm>
            <a:off x="0" y="1847850"/>
            <a:ext cx="9144000" cy="287655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defRPr/>
            </a:pPr>
            <a:r>
              <a:rPr lang="fr-FR" i="1" u="sng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Bande presque pleine: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fr-FR"/>
              <a:t>Astuce: pour calculer la contribution au courant d’une bande presque pleine, on « ajoute » les électrons manquant puis on les « enlève », ce qui va nous permettre d’introduire la notion de trous.</a:t>
            </a:r>
          </a:p>
          <a:p>
            <a:pPr lvl="3" eaLnBrk="1" hangingPunct="1">
              <a:lnSpc>
                <a:spcPct val="90000"/>
              </a:lnSpc>
              <a:defRPr/>
            </a:pPr>
            <a:r>
              <a:rPr lang="fr-FR"/>
              <a:t>N : nb de places (</a:t>
            </a:r>
            <a:r>
              <a:rPr lang="en-US">
                <a:cs typeface="Arial" charset="0"/>
              </a:rPr>
              <a:t>~nb d’atomes)</a:t>
            </a:r>
          </a:p>
          <a:p>
            <a:pPr lvl="3" eaLnBrk="1" hangingPunct="1">
              <a:lnSpc>
                <a:spcPct val="90000"/>
              </a:lnSpc>
              <a:defRPr/>
            </a:pPr>
            <a:r>
              <a:rPr lang="en-US">
                <a:cs typeface="Arial" charset="0"/>
              </a:rPr>
              <a:t>N-p: nb d’électrons dans la bande</a:t>
            </a:r>
          </a:p>
          <a:p>
            <a:pPr lvl="3" eaLnBrk="1" hangingPunct="1">
              <a:lnSpc>
                <a:spcPct val="90000"/>
              </a:lnSpc>
              <a:defRPr/>
            </a:pPr>
            <a:r>
              <a:rPr lang="fr-FR"/>
              <a:t>p: nb de places vides ( de « trous »)</a:t>
            </a:r>
          </a:p>
          <a:p>
            <a:pPr lvl="2" eaLnBrk="1" hangingPunct="1">
              <a:lnSpc>
                <a:spcPct val="90000"/>
              </a:lnSpc>
              <a:defRPr/>
            </a:pPr>
            <a:endParaRPr lang="fr-FR" u="sng"/>
          </a:p>
        </p:txBody>
      </p:sp>
      <p:sp>
        <p:nvSpPr>
          <p:cNvPr id="11366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8B7EC02-5147-484E-A72B-7E2C6D316B98}" type="slidenum">
              <a:rPr lang="fr-FR" altLang="en-US"/>
              <a:pPr/>
              <a:t>150</a:t>
            </a:fld>
            <a:endParaRPr lang="fr-FR" altLang="en-US"/>
          </a:p>
        </p:txBody>
      </p:sp>
      <p:grpSp>
        <p:nvGrpSpPr>
          <p:cNvPr id="113670" name="Group 96"/>
          <p:cNvGrpSpPr>
            <a:grpSpLocks/>
          </p:cNvGrpSpPr>
          <p:nvPr/>
        </p:nvGrpSpPr>
        <p:grpSpPr bwMode="auto">
          <a:xfrm>
            <a:off x="5956300" y="2730351"/>
            <a:ext cx="3016250" cy="2282825"/>
            <a:chOff x="3605" y="449"/>
            <a:chExt cx="1900" cy="1438"/>
          </a:xfrm>
        </p:grpSpPr>
        <p:grpSp>
          <p:nvGrpSpPr>
            <p:cNvPr id="113677" name="Group 93"/>
            <p:cNvGrpSpPr>
              <a:grpSpLocks/>
            </p:cNvGrpSpPr>
            <p:nvPr/>
          </p:nvGrpSpPr>
          <p:grpSpPr bwMode="auto">
            <a:xfrm>
              <a:off x="3605" y="527"/>
              <a:ext cx="1860" cy="1360"/>
              <a:chOff x="3061" y="1797"/>
              <a:chExt cx="1860" cy="1360"/>
            </a:xfrm>
          </p:grpSpPr>
          <p:pic>
            <p:nvPicPr>
              <p:cNvPr id="113680" name="Picture 5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r="12939"/>
              <a:stretch>
                <a:fillRect/>
              </a:stretch>
            </p:blipFill>
            <p:spPr bwMode="auto">
              <a:xfrm flipV="1">
                <a:off x="3197" y="2092"/>
                <a:ext cx="1557" cy="1036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</p:pic>
          <p:sp>
            <p:nvSpPr>
              <p:cNvPr id="113681" name="Line 86"/>
              <p:cNvSpPr>
                <a:spLocks noChangeShapeType="1"/>
              </p:cNvSpPr>
              <p:nvPr/>
            </p:nvSpPr>
            <p:spPr bwMode="auto">
              <a:xfrm flipV="1">
                <a:off x="4014" y="2051"/>
                <a:ext cx="0" cy="1044"/>
              </a:xfrm>
              <a:prstGeom prst="line">
                <a:avLst/>
              </a:pr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3682" name="Oval 54"/>
              <p:cNvSpPr>
                <a:spLocks noChangeAspect="1" noChangeArrowheads="1"/>
              </p:cNvSpPr>
              <p:nvPr/>
            </p:nvSpPr>
            <p:spPr bwMode="auto">
              <a:xfrm flipV="1">
                <a:off x="4687" y="2813"/>
                <a:ext cx="39" cy="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683" name="Oval 55"/>
              <p:cNvSpPr>
                <a:spLocks noChangeAspect="1" noChangeArrowheads="1"/>
              </p:cNvSpPr>
              <p:nvPr/>
            </p:nvSpPr>
            <p:spPr bwMode="auto">
              <a:xfrm flipV="1">
                <a:off x="4620" y="2800"/>
                <a:ext cx="40" cy="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684" name="Oval 56"/>
              <p:cNvSpPr>
                <a:spLocks noChangeAspect="1" noChangeArrowheads="1"/>
              </p:cNvSpPr>
              <p:nvPr/>
            </p:nvSpPr>
            <p:spPr bwMode="auto">
              <a:xfrm flipV="1">
                <a:off x="4554" y="2775"/>
                <a:ext cx="39" cy="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685" name="Oval 57"/>
              <p:cNvSpPr>
                <a:spLocks noChangeAspect="1" noChangeArrowheads="1"/>
              </p:cNvSpPr>
              <p:nvPr/>
            </p:nvSpPr>
            <p:spPr bwMode="auto">
              <a:xfrm flipV="1">
                <a:off x="4495" y="2737"/>
                <a:ext cx="39" cy="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686" name="Oval 58"/>
              <p:cNvSpPr>
                <a:spLocks noChangeAspect="1" noChangeArrowheads="1"/>
              </p:cNvSpPr>
              <p:nvPr/>
            </p:nvSpPr>
            <p:spPr bwMode="auto">
              <a:xfrm flipV="1">
                <a:off x="4441" y="2693"/>
                <a:ext cx="40" cy="3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687" name="Oval 59"/>
              <p:cNvSpPr>
                <a:spLocks noChangeAspect="1" noChangeArrowheads="1"/>
              </p:cNvSpPr>
              <p:nvPr/>
            </p:nvSpPr>
            <p:spPr bwMode="auto">
              <a:xfrm flipV="1">
                <a:off x="4396" y="2643"/>
                <a:ext cx="39" cy="3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688" name="Oval 60"/>
              <p:cNvSpPr>
                <a:spLocks noChangeAspect="1" noChangeArrowheads="1"/>
              </p:cNvSpPr>
              <p:nvPr/>
            </p:nvSpPr>
            <p:spPr bwMode="auto">
              <a:xfrm flipV="1">
                <a:off x="4356" y="2586"/>
                <a:ext cx="40" cy="3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689" name="Oval 61"/>
              <p:cNvSpPr>
                <a:spLocks noChangeAspect="1" noChangeArrowheads="1"/>
              </p:cNvSpPr>
              <p:nvPr/>
            </p:nvSpPr>
            <p:spPr bwMode="auto">
              <a:xfrm flipV="1">
                <a:off x="4336" y="2529"/>
                <a:ext cx="39" cy="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690" name="Oval 62"/>
              <p:cNvSpPr>
                <a:spLocks noChangeAspect="1" noChangeArrowheads="1"/>
              </p:cNvSpPr>
              <p:nvPr/>
            </p:nvSpPr>
            <p:spPr bwMode="auto">
              <a:xfrm flipV="1">
                <a:off x="4303" y="2472"/>
                <a:ext cx="39" cy="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691" name="Oval 63"/>
              <p:cNvSpPr>
                <a:spLocks noChangeAspect="1" noChangeArrowheads="1"/>
              </p:cNvSpPr>
              <p:nvPr/>
            </p:nvSpPr>
            <p:spPr bwMode="auto">
              <a:xfrm flipV="1">
                <a:off x="4263" y="2422"/>
                <a:ext cx="39" cy="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692" name="Oval 64"/>
              <p:cNvSpPr>
                <a:spLocks noChangeAspect="1" noChangeArrowheads="1"/>
              </p:cNvSpPr>
              <p:nvPr/>
            </p:nvSpPr>
            <p:spPr bwMode="auto">
              <a:xfrm flipV="1">
                <a:off x="3296" y="2812"/>
                <a:ext cx="40" cy="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693" name="Oval 65"/>
              <p:cNvSpPr>
                <a:spLocks noChangeAspect="1" noChangeArrowheads="1"/>
              </p:cNvSpPr>
              <p:nvPr/>
            </p:nvSpPr>
            <p:spPr bwMode="auto">
              <a:xfrm flipV="1">
                <a:off x="3363" y="2800"/>
                <a:ext cx="39" cy="3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694" name="Oval 66"/>
              <p:cNvSpPr>
                <a:spLocks noChangeAspect="1" noChangeArrowheads="1"/>
              </p:cNvSpPr>
              <p:nvPr/>
            </p:nvSpPr>
            <p:spPr bwMode="auto">
              <a:xfrm flipV="1">
                <a:off x="3429" y="2775"/>
                <a:ext cx="40" cy="3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695" name="Oval 67"/>
              <p:cNvSpPr>
                <a:spLocks noChangeAspect="1" noChangeArrowheads="1"/>
              </p:cNvSpPr>
              <p:nvPr/>
            </p:nvSpPr>
            <p:spPr bwMode="auto">
              <a:xfrm flipV="1">
                <a:off x="3488" y="2737"/>
                <a:ext cx="40" cy="3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696" name="Oval 68"/>
              <p:cNvSpPr>
                <a:spLocks noChangeAspect="1" noChangeArrowheads="1"/>
              </p:cNvSpPr>
              <p:nvPr/>
            </p:nvSpPr>
            <p:spPr bwMode="auto">
              <a:xfrm flipV="1">
                <a:off x="3542" y="2692"/>
                <a:ext cx="39" cy="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697" name="Oval 69"/>
              <p:cNvSpPr>
                <a:spLocks noChangeAspect="1" noChangeArrowheads="1"/>
              </p:cNvSpPr>
              <p:nvPr/>
            </p:nvSpPr>
            <p:spPr bwMode="auto">
              <a:xfrm flipV="1">
                <a:off x="3588" y="2642"/>
                <a:ext cx="39" cy="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698" name="Oval 70"/>
              <p:cNvSpPr>
                <a:spLocks noChangeAspect="1" noChangeArrowheads="1"/>
              </p:cNvSpPr>
              <p:nvPr/>
            </p:nvSpPr>
            <p:spPr bwMode="auto">
              <a:xfrm flipV="1">
                <a:off x="3627" y="2585"/>
                <a:ext cx="39" cy="3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699" name="Oval 71"/>
              <p:cNvSpPr>
                <a:spLocks noChangeAspect="1" noChangeArrowheads="1"/>
              </p:cNvSpPr>
              <p:nvPr/>
            </p:nvSpPr>
            <p:spPr bwMode="auto">
              <a:xfrm flipV="1">
                <a:off x="3647" y="2529"/>
                <a:ext cx="40" cy="3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700" name="Oval 72"/>
              <p:cNvSpPr>
                <a:spLocks noChangeAspect="1" noChangeArrowheads="1"/>
              </p:cNvSpPr>
              <p:nvPr/>
            </p:nvSpPr>
            <p:spPr bwMode="auto">
              <a:xfrm flipV="1">
                <a:off x="3680" y="2472"/>
                <a:ext cx="40" cy="3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701" name="Oval 73"/>
              <p:cNvSpPr>
                <a:spLocks noChangeAspect="1" noChangeArrowheads="1"/>
              </p:cNvSpPr>
              <p:nvPr/>
            </p:nvSpPr>
            <p:spPr bwMode="auto">
              <a:xfrm flipV="1">
                <a:off x="3720" y="2422"/>
                <a:ext cx="40" cy="3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702" name="Oval 74"/>
              <p:cNvSpPr>
                <a:spLocks noChangeAspect="1" noChangeArrowheads="1"/>
              </p:cNvSpPr>
              <p:nvPr/>
            </p:nvSpPr>
            <p:spPr bwMode="auto">
              <a:xfrm flipV="1">
                <a:off x="3766" y="2371"/>
                <a:ext cx="40" cy="37"/>
              </a:xfrm>
              <a:prstGeom prst="ellipse">
                <a:avLst/>
              </a:prstGeom>
              <a:solidFill>
                <a:srgbClr val="FF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703" name="Oval 75"/>
              <p:cNvSpPr>
                <a:spLocks noChangeAspect="1" noChangeArrowheads="1"/>
              </p:cNvSpPr>
              <p:nvPr/>
            </p:nvSpPr>
            <p:spPr bwMode="auto">
              <a:xfrm flipV="1">
                <a:off x="4163" y="2328"/>
                <a:ext cx="40" cy="37"/>
              </a:xfrm>
              <a:prstGeom prst="ellipse">
                <a:avLst/>
              </a:prstGeom>
              <a:solidFill>
                <a:srgbClr val="FF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704" name="Oval 76"/>
              <p:cNvSpPr>
                <a:spLocks noChangeAspect="1" noChangeArrowheads="1"/>
              </p:cNvSpPr>
              <p:nvPr/>
            </p:nvSpPr>
            <p:spPr bwMode="auto">
              <a:xfrm flipV="1">
                <a:off x="4111" y="2302"/>
                <a:ext cx="39" cy="37"/>
              </a:xfrm>
              <a:prstGeom prst="ellipse">
                <a:avLst/>
              </a:prstGeom>
              <a:solidFill>
                <a:srgbClr val="FF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705" name="Oval 77"/>
              <p:cNvSpPr>
                <a:spLocks noChangeAspect="1" noChangeArrowheads="1"/>
              </p:cNvSpPr>
              <p:nvPr/>
            </p:nvSpPr>
            <p:spPr bwMode="auto">
              <a:xfrm flipV="1">
                <a:off x="4058" y="2289"/>
                <a:ext cx="39" cy="38"/>
              </a:xfrm>
              <a:prstGeom prst="ellipse">
                <a:avLst/>
              </a:prstGeom>
              <a:solidFill>
                <a:srgbClr val="FF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706" name="Oval 78"/>
              <p:cNvSpPr>
                <a:spLocks noChangeAspect="1" noChangeArrowheads="1"/>
              </p:cNvSpPr>
              <p:nvPr/>
            </p:nvSpPr>
            <p:spPr bwMode="auto">
              <a:xfrm flipV="1">
                <a:off x="3991" y="2284"/>
                <a:ext cx="40" cy="37"/>
              </a:xfrm>
              <a:prstGeom prst="ellipse">
                <a:avLst/>
              </a:prstGeom>
              <a:solidFill>
                <a:srgbClr val="FF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707" name="Oval 79"/>
              <p:cNvSpPr>
                <a:spLocks noChangeAspect="1" noChangeArrowheads="1"/>
              </p:cNvSpPr>
              <p:nvPr/>
            </p:nvSpPr>
            <p:spPr bwMode="auto">
              <a:xfrm flipH="1" flipV="1">
                <a:off x="3820" y="2328"/>
                <a:ext cx="39" cy="37"/>
              </a:xfrm>
              <a:prstGeom prst="ellipse">
                <a:avLst/>
              </a:prstGeom>
              <a:solidFill>
                <a:srgbClr val="FF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708" name="Oval 80"/>
              <p:cNvSpPr>
                <a:spLocks noChangeAspect="1" noChangeArrowheads="1"/>
              </p:cNvSpPr>
              <p:nvPr/>
            </p:nvSpPr>
            <p:spPr bwMode="auto">
              <a:xfrm flipH="1" flipV="1">
                <a:off x="3872" y="2302"/>
                <a:ext cx="40" cy="37"/>
              </a:xfrm>
              <a:prstGeom prst="ellipse">
                <a:avLst/>
              </a:prstGeom>
              <a:solidFill>
                <a:srgbClr val="FF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709" name="Oval 81"/>
              <p:cNvSpPr>
                <a:spLocks noChangeAspect="1" noChangeArrowheads="1"/>
              </p:cNvSpPr>
              <p:nvPr/>
            </p:nvSpPr>
            <p:spPr bwMode="auto">
              <a:xfrm flipH="1" flipV="1">
                <a:off x="3925" y="2289"/>
                <a:ext cx="40" cy="38"/>
              </a:xfrm>
              <a:prstGeom prst="ellipse">
                <a:avLst/>
              </a:prstGeom>
              <a:solidFill>
                <a:srgbClr val="FF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710" name="Oval 82"/>
              <p:cNvSpPr>
                <a:spLocks noChangeAspect="1" noChangeArrowheads="1"/>
              </p:cNvSpPr>
              <p:nvPr/>
            </p:nvSpPr>
            <p:spPr bwMode="auto">
              <a:xfrm flipH="1" flipV="1">
                <a:off x="3992" y="2284"/>
                <a:ext cx="39" cy="37"/>
              </a:xfrm>
              <a:prstGeom prst="ellipse">
                <a:avLst/>
              </a:prstGeom>
              <a:solidFill>
                <a:srgbClr val="FF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711" name="Oval 84"/>
              <p:cNvSpPr>
                <a:spLocks noChangeAspect="1" noChangeArrowheads="1"/>
              </p:cNvSpPr>
              <p:nvPr/>
            </p:nvSpPr>
            <p:spPr bwMode="auto">
              <a:xfrm flipV="1">
                <a:off x="4217" y="2371"/>
                <a:ext cx="39" cy="38"/>
              </a:xfrm>
              <a:prstGeom prst="ellipse">
                <a:avLst/>
              </a:prstGeom>
              <a:solidFill>
                <a:srgbClr val="FF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712" name="Line 89"/>
              <p:cNvSpPr>
                <a:spLocks noChangeShapeType="1"/>
              </p:cNvSpPr>
              <p:nvPr/>
            </p:nvSpPr>
            <p:spPr bwMode="auto">
              <a:xfrm flipV="1">
                <a:off x="4014" y="1797"/>
                <a:ext cx="0" cy="12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3713" name="Line 90"/>
              <p:cNvSpPr>
                <a:spLocks noChangeShapeType="1"/>
              </p:cNvSpPr>
              <p:nvPr/>
            </p:nvSpPr>
            <p:spPr bwMode="auto">
              <a:xfrm>
                <a:off x="3061" y="2886"/>
                <a:ext cx="18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3714" name="Oval 91"/>
              <p:cNvSpPr>
                <a:spLocks noChangeAspect="1" noChangeArrowheads="1"/>
              </p:cNvSpPr>
              <p:nvPr/>
            </p:nvSpPr>
            <p:spPr bwMode="auto">
              <a:xfrm flipV="1">
                <a:off x="3995" y="2278"/>
                <a:ext cx="40" cy="37"/>
              </a:xfrm>
              <a:prstGeom prst="ellipse">
                <a:avLst/>
              </a:prstGeom>
              <a:solidFill>
                <a:srgbClr val="FF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715" name="Rectangle 87"/>
              <p:cNvSpPr>
                <a:spLocks noChangeArrowheads="1"/>
              </p:cNvSpPr>
              <p:nvPr/>
            </p:nvSpPr>
            <p:spPr bwMode="auto">
              <a:xfrm>
                <a:off x="3651" y="2931"/>
                <a:ext cx="590" cy="22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296030" name="Text Box 94"/>
            <p:cNvSpPr txBox="1">
              <a:spLocks noChangeArrowheads="1"/>
            </p:cNvSpPr>
            <p:nvPr/>
          </p:nvSpPr>
          <p:spPr bwMode="auto">
            <a:xfrm>
              <a:off x="4319" y="449"/>
              <a:ext cx="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</a:t>
              </a:r>
            </a:p>
          </p:txBody>
        </p:sp>
        <p:sp>
          <p:nvSpPr>
            <p:cNvPr id="296031" name="Text Box 95"/>
            <p:cNvSpPr txBox="1">
              <a:spLocks noChangeArrowheads="1"/>
            </p:cNvSpPr>
            <p:nvPr/>
          </p:nvSpPr>
          <p:spPr bwMode="auto">
            <a:xfrm>
              <a:off x="5317" y="1356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k</a:t>
              </a:r>
            </a:p>
          </p:txBody>
        </p:sp>
      </p:grpSp>
      <p:grpSp>
        <p:nvGrpSpPr>
          <p:cNvPr id="113671" name="Group 101"/>
          <p:cNvGrpSpPr>
            <a:grpSpLocks/>
          </p:cNvGrpSpPr>
          <p:nvPr/>
        </p:nvGrpSpPr>
        <p:grpSpPr bwMode="auto">
          <a:xfrm>
            <a:off x="2311400" y="4718050"/>
            <a:ext cx="4565650" cy="1806575"/>
            <a:chOff x="1456" y="2931"/>
            <a:chExt cx="2876" cy="1138"/>
          </a:xfrm>
        </p:grpSpPr>
        <p:graphicFrame>
          <p:nvGraphicFramePr>
            <p:cNvPr id="113666" name="Object 9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40368215"/>
                </p:ext>
              </p:extLst>
            </p:nvPr>
          </p:nvGraphicFramePr>
          <p:xfrm>
            <a:off x="1456" y="2931"/>
            <a:ext cx="2876" cy="11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546" name="Equation" r:id="rId5" imgW="2260440" imgH="888840" progId="Equation.3">
                    <p:embed/>
                  </p:oleObj>
                </mc:Choice>
                <mc:Fallback>
                  <p:oleObj name="Equation" r:id="rId5" imgW="2260440" imgH="888840" progId="Equation.3">
                    <p:embed/>
                    <p:pic>
                      <p:nvPicPr>
                        <p:cNvPr id="0" name="Object 9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56" y="2931"/>
                          <a:ext cx="2876" cy="113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3675" name="AutoShape 98"/>
            <p:cNvSpPr>
              <a:spLocks/>
            </p:cNvSpPr>
            <p:nvPr/>
          </p:nvSpPr>
          <p:spPr bwMode="auto">
            <a:xfrm rot="-5400000">
              <a:off x="2880" y="3667"/>
              <a:ext cx="45" cy="408"/>
            </a:xfrm>
            <a:prstGeom prst="leftBrace">
              <a:avLst>
                <a:gd name="adj1" fmla="val 75556"/>
                <a:gd name="adj2" fmla="val 50000"/>
              </a:avLst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6036" name="Text Box 100"/>
            <p:cNvSpPr txBox="1">
              <a:spLocks noChangeArrowheads="1"/>
            </p:cNvSpPr>
            <p:nvPr/>
          </p:nvSpPr>
          <p:spPr bwMode="auto">
            <a:xfrm>
              <a:off x="2426" y="3838"/>
              <a:ext cx="9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i="1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bande pleine</a:t>
              </a:r>
            </a:p>
          </p:txBody>
        </p:sp>
      </p:grpSp>
      <p:sp>
        <p:nvSpPr>
          <p:cNvPr id="113672" name="Oval 102"/>
          <p:cNvSpPr>
            <a:spLocks noChangeArrowheads="1"/>
          </p:cNvSpPr>
          <p:nvPr/>
        </p:nvSpPr>
        <p:spPr bwMode="auto">
          <a:xfrm>
            <a:off x="5292725" y="5805488"/>
            <a:ext cx="503238" cy="5762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3673" name="Freeform 104"/>
          <p:cNvSpPr>
            <a:spLocks/>
          </p:cNvSpPr>
          <p:nvPr/>
        </p:nvSpPr>
        <p:spPr bwMode="auto">
          <a:xfrm>
            <a:off x="5580063" y="5578475"/>
            <a:ext cx="2016125" cy="227013"/>
          </a:xfrm>
          <a:custGeom>
            <a:avLst/>
            <a:gdLst>
              <a:gd name="T0" fmla="*/ 0 w 1270"/>
              <a:gd name="T1" fmla="*/ 143 h 143"/>
              <a:gd name="T2" fmla="*/ 272 w 1270"/>
              <a:gd name="T3" fmla="*/ 52 h 143"/>
              <a:gd name="T4" fmla="*/ 771 w 1270"/>
              <a:gd name="T5" fmla="*/ 7 h 143"/>
              <a:gd name="T6" fmla="*/ 1270 w 1270"/>
              <a:gd name="T7" fmla="*/ 7 h 143"/>
              <a:gd name="T8" fmla="*/ 0 60000 65536"/>
              <a:gd name="T9" fmla="*/ 0 60000 65536"/>
              <a:gd name="T10" fmla="*/ 0 60000 65536"/>
              <a:gd name="T11" fmla="*/ 0 60000 65536"/>
              <a:gd name="T12" fmla="*/ 0 w 1270"/>
              <a:gd name="T13" fmla="*/ 0 h 143"/>
              <a:gd name="T14" fmla="*/ 1270 w 1270"/>
              <a:gd name="T15" fmla="*/ 143 h 14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0" h="143">
                <a:moveTo>
                  <a:pt x="0" y="143"/>
                </a:moveTo>
                <a:cubicBezTo>
                  <a:pt x="72" y="109"/>
                  <a:pt x="144" y="75"/>
                  <a:pt x="272" y="52"/>
                </a:cubicBezTo>
                <a:cubicBezTo>
                  <a:pt x="400" y="29"/>
                  <a:pt x="605" y="14"/>
                  <a:pt x="771" y="7"/>
                </a:cubicBezTo>
                <a:cubicBezTo>
                  <a:pt x="937" y="0"/>
                  <a:pt x="1103" y="3"/>
                  <a:pt x="1270" y="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96041" name="Text Box 105"/>
          <p:cNvSpPr txBox="1">
            <a:spLocks noChangeArrowheads="1"/>
          </p:cNvSpPr>
          <p:nvPr/>
        </p:nvSpPr>
        <p:spPr bwMode="auto">
          <a:xfrm>
            <a:off x="7308850" y="5300663"/>
            <a:ext cx="1387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Charge positive!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653" name="Group 75"/>
          <p:cNvGrpSpPr>
            <a:grpSpLocks/>
          </p:cNvGrpSpPr>
          <p:nvPr/>
        </p:nvGrpSpPr>
        <p:grpSpPr bwMode="auto">
          <a:xfrm>
            <a:off x="6177756" y="805658"/>
            <a:ext cx="3016250" cy="2282825"/>
            <a:chOff x="3838" y="28"/>
            <a:chExt cx="1900" cy="1438"/>
          </a:xfrm>
        </p:grpSpPr>
        <p:pic>
          <p:nvPicPr>
            <p:cNvPr id="283656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 r="12939"/>
            <a:stretch>
              <a:fillRect/>
            </a:stretch>
          </p:blipFill>
          <p:spPr bwMode="auto">
            <a:xfrm flipV="1">
              <a:off x="3974" y="401"/>
              <a:ext cx="1557" cy="103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283657" name="Line 7"/>
            <p:cNvSpPr>
              <a:spLocks noChangeShapeType="1"/>
            </p:cNvSpPr>
            <p:nvPr/>
          </p:nvSpPr>
          <p:spPr bwMode="auto">
            <a:xfrm flipV="1">
              <a:off x="4791" y="360"/>
              <a:ext cx="0" cy="1044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3658" name="Oval 8"/>
            <p:cNvSpPr>
              <a:spLocks noChangeAspect="1" noChangeArrowheads="1"/>
            </p:cNvSpPr>
            <p:nvPr/>
          </p:nvSpPr>
          <p:spPr bwMode="auto">
            <a:xfrm flipV="1">
              <a:off x="5464" y="1122"/>
              <a:ext cx="39" cy="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3659" name="Oval 9"/>
            <p:cNvSpPr>
              <a:spLocks noChangeAspect="1" noChangeArrowheads="1"/>
            </p:cNvSpPr>
            <p:nvPr/>
          </p:nvSpPr>
          <p:spPr bwMode="auto">
            <a:xfrm flipV="1">
              <a:off x="5397" y="1109"/>
              <a:ext cx="40" cy="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3660" name="Oval 10"/>
            <p:cNvSpPr>
              <a:spLocks noChangeAspect="1" noChangeArrowheads="1"/>
            </p:cNvSpPr>
            <p:nvPr/>
          </p:nvSpPr>
          <p:spPr bwMode="auto">
            <a:xfrm flipV="1">
              <a:off x="5331" y="1084"/>
              <a:ext cx="39" cy="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3661" name="Oval 11"/>
            <p:cNvSpPr>
              <a:spLocks noChangeAspect="1" noChangeArrowheads="1"/>
            </p:cNvSpPr>
            <p:nvPr/>
          </p:nvSpPr>
          <p:spPr bwMode="auto">
            <a:xfrm flipV="1">
              <a:off x="5272" y="1046"/>
              <a:ext cx="39" cy="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3662" name="Oval 12"/>
            <p:cNvSpPr>
              <a:spLocks noChangeAspect="1" noChangeArrowheads="1"/>
            </p:cNvSpPr>
            <p:nvPr/>
          </p:nvSpPr>
          <p:spPr bwMode="auto">
            <a:xfrm flipV="1">
              <a:off x="5218" y="1002"/>
              <a:ext cx="40" cy="3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3663" name="Oval 13"/>
            <p:cNvSpPr>
              <a:spLocks noChangeAspect="1" noChangeArrowheads="1"/>
            </p:cNvSpPr>
            <p:nvPr/>
          </p:nvSpPr>
          <p:spPr bwMode="auto">
            <a:xfrm flipV="1">
              <a:off x="5173" y="952"/>
              <a:ext cx="39" cy="3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3664" name="Oval 14"/>
            <p:cNvSpPr>
              <a:spLocks noChangeAspect="1" noChangeArrowheads="1"/>
            </p:cNvSpPr>
            <p:nvPr/>
          </p:nvSpPr>
          <p:spPr bwMode="auto">
            <a:xfrm flipV="1">
              <a:off x="5133" y="895"/>
              <a:ext cx="40" cy="3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3665" name="Oval 15"/>
            <p:cNvSpPr>
              <a:spLocks noChangeAspect="1" noChangeArrowheads="1"/>
            </p:cNvSpPr>
            <p:nvPr/>
          </p:nvSpPr>
          <p:spPr bwMode="auto">
            <a:xfrm flipV="1">
              <a:off x="5113" y="838"/>
              <a:ext cx="39" cy="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3666" name="Oval 16"/>
            <p:cNvSpPr>
              <a:spLocks noChangeAspect="1" noChangeArrowheads="1"/>
            </p:cNvSpPr>
            <p:nvPr/>
          </p:nvSpPr>
          <p:spPr bwMode="auto">
            <a:xfrm flipV="1">
              <a:off x="5080" y="781"/>
              <a:ext cx="39" cy="3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3667" name="Oval 17"/>
            <p:cNvSpPr>
              <a:spLocks noChangeAspect="1" noChangeArrowheads="1"/>
            </p:cNvSpPr>
            <p:nvPr/>
          </p:nvSpPr>
          <p:spPr bwMode="auto">
            <a:xfrm flipV="1">
              <a:off x="5040" y="731"/>
              <a:ext cx="39" cy="3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3668" name="Oval 18"/>
            <p:cNvSpPr>
              <a:spLocks noChangeAspect="1" noChangeArrowheads="1"/>
            </p:cNvSpPr>
            <p:nvPr/>
          </p:nvSpPr>
          <p:spPr bwMode="auto">
            <a:xfrm flipV="1">
              <a:off x="4073" y="1121"/>
              <a:ext cx="40" cy="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3669" name="Oval 19"/>
            <p:cNvSpPr>
              <a:spLocks noChangeAspect="1" noChangeArrowheads="1"/>
            </p:cNvSpPr>
            <p:nvPr/>
          </p:nvSpPr>
          <p:spPr bwMode="auto">
            <a:xfrm flipV="1">
              <a:off x="4140" y="1109"/>
              <a:ext cx="39" cy="3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3670" name="Oval 20"/>
            <p:cNvSpPr>
              <a:spLocks noChangeAspect="1" noChangeArrowheads="1"/>
            </p:cNvSpPr>
            <p:nvPr/>
          </p:nvSpPr>
          <p:spPr bwMode="auto">
            <a:xfrm flipV="1">
              <a:off x="4206" y="1084"/>
              <a:ext cx="40" cy="3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3671" name="Oval 21"/>
            <p:cNvSpPr>
              <a:spLocks noChangeAspect="1" noChangeArrowheads="1"/>
            </p:cNvSpPr>
            <p:nvPr/>
          </p:nvSpPr>
          <p:spPr bwMode="auto">
            <a:xfrm flipV="1">
              <a:off x="4265" y="1046"/>
              <a:ext cx="40" cy="3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3672" name="Oval 22"/>
            <p:cNvSpPr>
              <a:spLocks noChangeAspect="1" noChangeArrowheads="1"/>
            </p:cNvSpPr>
            <p:nvPr/>
          </p:nvSpPr>
          <p:spPr bwMode="auto">
            <a:xfrm flipV="1">
              <a:off x="4319" y="1001"/>
              <a:ext cx="39" cy="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3673" name="Oval 23"/>
            <p:cNvSpPr>
              <a:spLocks noChangeAspect="1" noChangeArrowheads="1"/>
            </p:cNvSpPr>
            <p:nvPr/>
          </p:nvSpPr>
          <p:spPr bwMode="auto">
            <a:xfrm flipV="1">
              <a:off x="4365" y="951"/>
              <a:ext cx="39" cy="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3674" name="Oval 24"/>
            <p:cNvSpPr>
              <a:spLocks noChangeAspect="1" noChangeArrowheads="1"/>
            </p:cNvSpPr>
            <p:nvPr/>
          </p:nvSpPr>
          <p:spPr bwMode="auto">
            <a:xfrm flipV="1">
              <a:off x="4404" y="894"/>
              <a:ext cx="39" cy="3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3675" name="Oval 25"/>
            <p:cNvSpPr>
              <a:spLocks noChangeAspect="1" noChangeArrowheads="1"/>
            </p:cNvSpPr>
            <p:nvPr/>
          </p:nvSpPr>
          <p:spPr bwMode="auto">
            <a:xfrm flipV="1">
              <a:off x="4424" y="838"/>
              <a:ext cx="40" cy="3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3676" name="Oval 26"/>
            <p:cNvSpPr>
              <a:spLocks noChangeAspect="1" noChangeArrowheads="1"/>
            </p:cNvSpPr>
            <p:nvPr/>
          </p:nvSpPr>
          <p:spPr bwMode="auto">
            <a:xfrm flipV="1">
              <a:off x="4457" y="781"/>
              <a:ext cx="40" cy="37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3677" name="Oval 27"/>
            <p:cNvSpPr>
              <a:spLocks noChangeAspect="1" noChangeArrowheads="1"/>
            </p:cNvSpPr>
            <p:nvPr/>
          </p:nvSpPr>
          <p:spPr bwMode="auto">
            <a:xfrm flipV="1">
              <a:off x="4497" y="731"/>
              <a:ext cx="40" cy="37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3678" name="Oval 28"/>
            <p:cNvSpPr>
              <a:spLocks noChangeAspect="1" noChangeArrowheads="1"/>
            </p:cNvSpPr>
            <p:nvPr/>
          </p:nvSpPr>
          <p:spPr bwMode="auto">
            <a:xfrm flipV="1">
              <a:off x="4270" y="1047"/>
              <a:ext cx="40" cy="37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3679" name="Oval 29"/>
            <p:cNvSpPr>
              <a:spLocks noChangeAspect="1" noChangeArrowheads="1"/>
            </p:cNvSpPr>
            <p:nvPr/>
          </p:nvSpPr>
          <p:spPr bwMode="auto">
            <a:xfrm flipV="1">
              <a:off x="4940" y="637"/>
              <a:ext cx="40" cy="37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3680" name="Oval 30"/>
            <p:cNvSpPr>
              <a:spLocks noChangeAspect="1" noChangeArrowheads="1"/>
            </p:cNvSpPr>
            <p:nvPr/>
          </p:nvSpPr>
          <p:spPr bwMode="auto">
            <a:xfrm flipV="1">
              <a:off x="4888" y="611"/>
              <a:ext cx="39" cy="37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3681" name="Oval 31"/>
            <p:cNvSpPr>
              <a:spLocks noChangeAspect="1" noChangeArrowheads="1"/>
            </p:cNvSpPr>
            <p:nvPr/>
          </p:nvSpPr>
          <p:spPr bwMode="auto">
            <a:xfrm flipV="1">
              <a:off x="4835" y="598"/>
              <a:ext cx="39" cy="3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3682" name="Oval 32"/>
            <p:cNvSpPr>
              <a:spLocks noChangeAspect="1" noChangeArrowheads="1"/>
            </p:cNvSpPr>
            <p:nvPr/>
          </p:nvSpPr>
          <p:spPr bwMode="auto">
            <a:xfrm flipV="1">
              <a:off x="4768" y="593"/>
              <a:ext cx="40" cy="37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3683" name="Oval 33"/>
            <p:cNvSpPr>
              <a:spLocks noChangeAspect="1" noChangeArrowheads="1"/>
            </p:cNvSpPr>
            <p:nvPr/>
          </p:nvSpPr>
          <p:spPr bwMode="auto">
            <a:xfrm flipH="1" flipV="1">
              <a:off x="4597" y="637"/>
              <a:ext cx="39" cy="37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3684" name="Oval 34"/>
            <p:cNvSpPr>
              <a:spLocks noChangeAspect="1" noChangeArrowheads="1"/>
            </p:cNvSpPr>
            <p:nvPr/>
          </p:nvSpPr>
          <p:spPr bwMode="auto">
            <a:xfrm flipH="1" flipV="1">
              <a:off x="4649" y="611"/>
              <a:ext cx="40" cy="37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3685" name="Oval 35"/>
            <p:cNvSpPr>
              <a:spLocks noChangeAspect="1" noChangeArrowheads="1"/>
            </p:cNvSpPr>
            <p:nvPr/>
          </p:nvSpPr>
          <p:spPr bwMode="auto">
            <a:xfrm flipH="1" flipV="1">
              <a:off x="4702" y="598"/>
              <a:ext cx="40" cy="3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3686" name="Oval 36"/>
            <p:cNvSpPr>
              <a:spLocks noChangeAspect="1" noChangeArrowheads="1"/>
            </p:cNvSpPr>
            <p:nvPr/>
          </p:nvSpPr>
          <p:spPr bwMode="auto">
            <a:xfrm flipH="1" flipV="1">
              <a:off x="4769" y="593"/>
              <a:ext cx="39" cy="37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3687" name="Oval 37"/>
            <p:cNvSpPr>
              <a:spLocks noChangeAspect="1" noChangeArrowheads="1"/>
            </p:cNvSpPr>
            <p:nvPr/>
          </p:nvSpPr>
          <p:spPr bwMode="auto">
            <a:xfrm flipV="1">
              <a:off x="4994" y="680"/>
              <a:ext cx="39" cy="3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3688" name="Line 38"/>
            <p:cNvSpPr>
              <a:spLocks noChangeShapeType="1"/>
            </p:cNvSpPr>
            <p:nvPr/>
          </p:nvSpPr>
          <p:spPr bwMode="auto">
            <a:xfrm flipV="1">
              <a:off x="4791" y="106"/>
              <a:ext cx="0" cy="12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3689" name="Line 39"/>
            <p:cNvSpPr>
              <a:spLocks noChangeShapeType="1"/>
            </p:cNvSpPr>
            <p:nvPr/>
          </p:nvSpPr>
          <p:spPr bwMode="auto">
            <a:xfrm>
              <a:off x="3838" y="1195"/>
              <a:ext cx="18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3690" name="Oval 40"/>
            <p:cNvSpPr>
              <a:spLocks noChangeAspect="1" noChangeArrowheads="1"/>
            </p:cNvSpPr>
            <p:nvPr/>
          </p:nvSpPr>
          <p:spPr bwMode="auto">
            <a:xfrm flipV="1">
              <a:off x="4772" y="587"/>
              <a:ext cx="40" cy="37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3691" name="Rectangle 41"/>
            <p:cNvSpPr>
              <a:spLocks noChangeArrowheads="1"/>
            </p:cNvSpPr>
            <p:nvPr/>
          </p:nvSpPr>
          <p:spPr bwMode="auto">
            <a:xfrm>
              <a:off x="4428" y="1240"/>
              <a:ext cx="590" cy="2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8026" name="Text Box 42"/>
            <p:cNvSpPr txBox="1">
              <a:spLocks noChangeArrowheads="1"/>
            </p:cNvSpPr>
            <p:nvPr/>
          </p:nvSpPr>
          <p:spPr bwMode="auto">
            <a:xfrm>
              <a:off x="4552" y="28"/>
              <a:ext cx="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</a:t>
              </a:r>
            </a:p>
          </p:txBody>
        </p:sp>
        <p:sp>
          <p:nvSpPr>
            <p:cNvPr id="298027" name="Text Box 43"/>
            <p:cNvSpPr txBox="1">
              <a:spLocks noChangeArrowheads="1"/>
            </p:cNvSpPr>
            <p:nvPr/>
          </p:nvSpPr>
          <p:spPr bwMode="auto">
            <a:xfrm>
              <a:off x="5550" y="935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k</a:t>
              </a:r>
            </a:p>
          </p:txBody>
        </p:sp>
        <p:sp>
          <p:nvSpPr>
            <p:cNvPr id="283694" name="Oval 47"/>
            <p:cNvSpPr>
              <a:spLocks noChangeAspect="1" noChangeArrowheads="1"/>
            </p:cNvSpPr>
            <p:nvPr/>
          </p:nvSpPr>
          <p:spPr bwMode="auto">
            <a:xfrm flipV="1">
              <a:off x="4075" y="1125"/>
              <a:ext cx="40" cy="37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3695" name="Oval 48"/>
            <p:cNvSpPr>
              <a:spLocks noChangeAspect="1" noChangeArrowheads="1"/>
            </p:cNvSpPr>
            <p:nvPr/>
          </p:nvSpPr>
          <p:spPr bwMode="auto">
            <a:xfrm flipV="1">
              <a:off x="4142" y="1109"/>
              <a:ext cx="40" cy="37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3696" name="Oval 49"/>
            <p:cNvSpPr>
              <a:spLocks noChangeAspect="1" noChangeArrowheads="1"/>
            </p:cNvSpPr>
            <p:nvPr/>
          </p:nvSpPr>
          <p:spPr bwMode="auto">
            <a:xfrm flipV="1">
              <a:off x="4203" y="1079"/>
              <a:ext cx="40" cy="37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3697" name="Oval 50"/>
            <p:cNvSpPr>
              <a:spLocks noChangeAspect="1" noChangeArrowheads="1"/>
            </p:cNvSpPr>
            <p:nvPr/>
          </p:nvSpPr>
          <p:spPr bwMode="auto">
            <a:xfrm flipV="1">
              <a:off x="4321" y="1000"/>
              <a:ext cx="40" cy="37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3698" name="Oval 51"/>
            <p:cNvSpPr>
              <a:spLocks noChangeAspect="1" noChangeArrowheads="1"/>
            </p:cNvSpPr>
            <p:nvPr/>
          </p:nvSpPr>
          <p:spPr bwMode="auto">
            <a:xfrm flipH="1" flipV="1">
              <a:off x="4542" y="679"/>
              <a:ext cx="39" cy="37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3699" name="Oval 52"/>
            <p:cNvSpPr>
              <a:spLocks noChangeAspect="1" noChangeArrowheads="1"/>
            </p:cNvSpPr>
            <p:nvPr/>
          </p:nvSpPr>
          <p:spPr bwMode="auto">
            <a:xfrm flipV="1">
              <a:off x="4361" y="951"/>
              <a:ext cx="40" cy="37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3700" name="Oval 53"/>
            <p:cNvSpPr>
              <a:spLocks noChangeAspect="1" noChangeArrowheads="1"/>
            </p:cNvSpPr>
            <p:nvPr/>
          </p:nvSpPr>
          <p:spPr bwMode="auto">
            <a:xfrm flipV="1">
              <a:off x="4406" y="898"/>
              <a:ext cx="40" cy="37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3701" name="Oval 54"/>
            <p:cNvSpPr>
              <a:spLocks noChangeAspect="1" noChangeArrowheads="1"/>
            </p:cNvSpPr>
            <p:nvPr/>
          </p:nvSpPr>
          <p:spPr bwMode="auto">
            <a:xfrm flipV="1">
              <a:off x="4422" y="837"/>
              <a:ext cx="40" cy="37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283702" name="Group 74"/>
            <p:cNvGrpSpPr>
              <a:grpSpLocks/>
            </p:cNvGrpSpPr>
            <p:nvPr/>
          </p:nvGrpSpPr>
          <p:grpSpPr bwMode="auto">
            <a:xfrm flipH="1">
              <a:off x="4995" y="687"/>
              <a:ext cx="508" cy="483"/>
              <a:chOff x="4209" y="815"/>
              <a:chExt cx="508" cy="483"/>
            </a:xfrm>
          </p:grpSpPr>
          <p:sp>
            <p:nvSpPr>
              <p:cNvPr id="283703" name="Oval 55"/>
              <p:cNvSpPr>
                <a:spLocks noChangeAspect="1" noChangeArrowheads="1"/>
              </p:cNvSpPr>
              <p:nvPr/>
            </p:nvSpPr>
            <p:spPr bwMode="auto">
              <a:xfrm flipV="1">
                <a:off x="4209" y="1257"/>
                <a:ext cx="40" cy="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83704" name="Oval 56"/>
              <p:cNvSpPr>
                <a:spLocks noChangeAspect="1" noChangeArrowheads="1"/>
              </p:cNvSpPr>
              <p:nvPr/>
            </p:nvSpPr>
            <p:spPr bwMode="auto">
              <a:xfrm flipV="1">
                <a:off x="4276" y="1245"/>
                <a:ext cx="39" cy="3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83705" name="Oval 57"/>
              <p:cNvSpPr>
                <a:spLocks noChangeAspect="1" noChangeArrowheads="1"/>
              </p:cNvSpPr>
              <p:nvPr/>
            </p:nvSpPr>
            <p:spPr bwMode="auto">
              <a:xfrm flipV="1">
                <a:off x="4342" y="1220"/>
                <a:ext cx="40" cy="3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83706" name="Oval 58"/>
              <p:cNvSpPr>
                <a:spLocks noChangeAspect="1" noChangeArrowheads="1"/>
              </p:cNvSpPr>
              <p:nvPr/>
            </p:nvSpPr>
            <p:spPr bwMode="auto">
              <a:xfrm flipV="1">
                <a:off x="4401" y="1182"/>
                <a:ext cx="40" cy="3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83707" name="Oval 59"/>
              <p:cNvSpPr>
                <a:spLocks noChangeAspect="1" noChangeArrowheads="1"/>
              </p:cNvSpPr>
              <p:nvPr/>
            </p:nvSpPr>
            <p:spPr bwMode="auto">
              <a:xfrm flipV="1">
                <a:off x="4455" y="1137"/>
                <a:ext cx="39" cy="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83708" name="Oval 60"/>
              <p:cNvSpPr>
                <a:spLocks noChangeAspect="1" noChangeArrowheads="1"/>
              </p:cNvSpPr>
              <p:nvPr/>
            </p:nvSpPr>
            <p:spPr bwMode="auto">
              <a:xfrm flipV="1">
                <a:off x="4501" y="1087"/>
                <a:ext cx="39" cy="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83709" name="Oval 61"/>
              <p:cNvSpPr>
                <a:spLocks noChangeAspect="1" noChangeArrowheads="1"/>
              </p:cNvSpPr>
              <p:nvPr/>
            </p:nvSpPr>
            <p:spPr bwMode="auto">
              <a:xfrm flipV="1">
                <a:off x="4540" y="1030"/>
                <a:ext cx="39" cy="3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83710" name="Oval 62"/>
              <p:cNvSpPr>
                <a:spLocks noChangeAspect="1" noChangeArrowheads="1"/>
              </p:cNvSpPr>
              <p:nvPr/>
            </p:nvSpPr>
            <p:spPr bwMode="auto">
              <a:xfrm flipV="1">
                <a:off x="4560" y="974"/>
                <a:ext cx="40" cy="3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83711" name="Oval 63"/>
              <p:cNvSpPr>
                <a:spLocks noChangeAspect="1" noChangeArrowheads="1"/>
              </p:cNvSpPr>
              <p:nvPr/>
            </p:nvSpPr>
            <p:spPr bwMode="auto">
              <a:xfrm flipV="1">
                <a:off x="4593" y="917"/>
                <a:ext cx="40" cy="37"/>
              </a:xfrm>
              <a:prstGeom prst="ellipse">
                <a:avLst/>
              </a:prstGeom>
              <a:solidFill>
                <a:srgbClr val="FF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83712" name="Oval 64"/>
              <p:cNvSpPr>
                <a:spLocks noChangeAspect="1" noChangeArrowheads="1"/>
              </p:cNvSpPr>
              <p:nvPr/>
            </p:nvSpPr>
            <p:spPr bwMode="auto">
              <a:xfrm flipV="1">
                <a:off x="4633" y="867"/>
                <a:ext cx="40" cy="37"/>
              </a:xfrm>
              <a:prstGeom prst="ellipse">
                <a:avLst/>
              </a:prstGeom>
              <a:solidFill>
                <a:srgbClr val="FF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83713" name="Oval 65"/>
              <p:cNvSpPr>
                <a:spLocks noChangeAspect="1" noChangeArrowheads="1"/>
              </p:cNvSpPr>
              <p:nvPr/>
            </p:nvSpPr>
            <p:spPr bwMode="auto">
              <a:xfrm flipV="1">
                <a:off x="4406" y="1183"/>
                <a:ext cx="40" cy="37"/>
              </a:xfrm>
              <a:prstGeom prst="ellipse">
                <a:avLst/>
              </a:prstGeom>
              <a:solidFill>
                <a:srgbClr val="FF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83714" name="Oval 66"/>
              <p:cNvSpPr>
                <a:spLocks noChangeAspect="1" noChangeArrowheads="1"/>
              </p:cNvSpPr>
              <p:nvPr/>
            </p:nvSpPr>
            <p:spPr bwMode="auto">
              <a:xfrm flipV="1">
                <a:off x="4211" y="1261"/>
                <a:ext cx="40" cy="37"/>
              </a:xfrm>
              <a:prstGeom prst="ellipse">
                <a:avLst/>
              </a:prstGeom>
              <a:solidFill>
                <a:srgbClr val="FF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83715" name="Oval 67"/>
              <p:cNvSpPr>
                <a:spLocks noChangeAspect="1" noChangeArrowheads="1"/>
              </p:cNvSpPr>
              <p:nvPr/>
            </p:nvSpPr>
            <p:spPr bwMode="auto">
              <a:xfrm flipV="1">
                <a:off x="4278" y="1245"/>
                <a:ext cx="40" cy="37"/>
              </a:xfrm>
              <a:prstGeom prst="ellipse">
                <a:avLst/>
              </a:prstGeom>
              <a:solidFill>
                <a:srgbClr val="FF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83716" name="Oval 68"/>
              <p:cNvSpPr>
                <a:spLocks noChangeAspect="1" noChangeArrowheads="1"/>
              </p:cNvSpPr>
              <p:nvPr/>
            </p:nvSpPr>
            <p:spPr bwMode="auto">
              <a:xfrm flipV="1">
                <a:off x="4339" y="1215"/>
                <a:ext cx="40" cy="37"/>
              </a:xfrm>
              <a:prstGeom prst="ellipse">
                <a:avLst/>
              </a:prstGeom>
              <a:solidFill>
                <a:srgbClr val="FF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83717" name="Oval 69"/>
              <p:cNvSpPr>
                <a:spLocks noChangeAspect="1" noChangeArrowheads="1"/>
              </p:cNvSpPr>
              <p:nvPr/>
            </p:nvSpPr>
            <p:spPr bwMode="auto">
              <a:xfrm flipV="1">
                <a:off x="4457" y="1136"/>
                <a:ext cx="40" cy="37"/>
              </a:xfrm>
              <a:prstGeom prst="ellipse">
                <a:avLst/>
              </a:prstGeom>
              <a:solidFill>
                <a:srgbClr val="FF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83718" name="Oval 70"/>
              <p:cNvSpPr>
                <a:spLocks noChangeAspect="1" noChangeArrowheads="1"/>
              </p:cNvSpPr>
              <p:nvPr/>
            </p:nvSpPr>
            <p:spPr bwMode="auto">
              <a:xfrm flipH="1" flipV="1">
                <a:off x="4678" y="815"/>
                <a:ext cx="39" cy="37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83719" name="Oval 71"/>
              <p:cNvSpPr>
                <a:spLocks noChangeAspect="1" noChangeArrowheads="1"/>
              </p:cNvSpPr>
              <p:nvPr/>
            </p:nvSpPr>
            <p:spPr bwMode="auto">
              <a:xfrm flipV="1">
                <a:off x="4497" y="1087"/>
                <a:ext cx="40" cy="37"/>
              </a:xfrm>
              <a:prstGeom prst="ellipse">
                <a:avLst/>
              </a:prstGeom>
              <a:solidFill>
                <a:srgbClr val="FF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83720" name="Oval 72"/>
              <p:cNvSpPr>
                <a:spLocks noChangeAspect="1" noChangeArrowheads="1"/>
              </p:cNvSpPr>
              <p:nvPr/>
            </p:nvSpPr>
            <p:spPr bwMode="auto">
              <a:xfrm flipV="1">
                <a:off x="4542" y="1034"/>
                <a:ext cx="40" cy="37"/>
              </a:xfrm>
              <a:prstGeom prst="ellipse">
                <a:avLst/>
              </a:prstGeom>
              <a:solidFill>
                <a:srgbClr val="FF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83721" name="Oval 73"/>
              <p:cNvSpPr>
                <a:spLocks noChangeAspect="1" noChangeArrowheads="1"/>
              </p:cNvSpPr>
              <p:nvPr/>
            </p:nvSpPr>
            <p:spPr bwMode="auto">
              <a:xfrm flipV="1">
                <a:off x="4558" y="973"/>
                <a:ext cx="40" cy="37"/>
              </a:xfrm>
              <a:prstGeom prst="ellipse">
                <a:avLst/>
              </a:prstGeom>
              <a:solidFill>
                <a:srgbClr val="FF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sp>
        <p:nvSpPr>
          <p:cNvPr id="283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Le cristal réel de Bloch-Brillouin</a:t>
            </a:r>
          </a:p>
        </p:txBody>
      </p:sp>
      <p:sp>
        <p:nvSpPr>
          <p:cNvPr id="297987" name="Rectangle 3"/>
          <p:cNvSpPr>
            <a:spLocks noGrp="1" noChangeArrowheads="1"/>
          </p:cNvSpPr>
          <p:nvPr>
            <p:ph idx="1"/>
          </p:nvPr>
        </p:nvSpPr>
        <p:spPr>
          <a:xfrm>
            <a:off x="0" y="2277271"/>
            <a:ext cx="9144000" cy="4173538"/>
          </a:xfrm>
        </p:spPr>
        <p:txBody>
          <a:bodyPr/>
          <a:lstStyle/>
          <a:p>
            <a:pPr lvl="1" eaLnBrk="1" hangingPunct="1">
              <a:defRPr/>
            </a:pPr>
            <a:r>
              <a:rPr lang="fr-FR" i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Bande presque pleine:</a:t>
            </a:r>
          </a:p>
          <a:p>
            <a:pPr lvl="1" eaLnBrk="1" hangingPunct="1">
              <a:defRPr/>
            </a:pPr>
            <a:endParaRPr lang="fr-FR" i="1" u="sng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 eaLnBrk="1" hangingPunct="1">
              <a:defRPr/>
            </a:pPr>
            <a:r>
              <a:rPr lang="fr-FR" dirty="0"/>
              <a:t>Règle: la contribution au courant d’une bande presque pleine est obtenue en supposant que les états vides sont effectivement occupés par des porteurs de charges positives +q: des trous. Il suffit de sommer sur le nombre total de trous</a:t>
            </a:r>
          </a:p>
          <a:p>
            <a:pPr lvl="2" eaLnBrk="1" hangingPunct="1">
              <a:defRPr/>
            </a:pPr>
            <a:r>
              <a:rPr lang="fr-FR" dirty="0"/>
              <a:t>Trous: paquet d’ondes de charges positives</a:t>
            </a:r>
          </a:p>
        </p:txBody>
      </p:sp>
      <p:sp>
        <p:nvSpPr>
          <p:cNvPr id="28365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F13F601-EB2C-4916-96CB-CF67EA8ACFC5}" type="slidenum">
              <a:rPr lang="fr-FR" altLang="en-US"/>
              <a:pPr/>
              <a:t>151</a:t>
            </a:fld>
            <a:endParaRPr lang="fr-FR" altLang="en-US"/>
          </a:p>
        </p:txBody>
      </p:sp>
      <p:pic>
        <p:nvPicPr>
          <p:cNvPr id="283654" name="Picture 76"/>
          <p:cNvPicPr>
            <a:picLocks noChangeAspect="1" noChangeArrowheads="1"/>
          </p:cNvPicPr>
          <p:nvPr/>
        </p:nvPicPr>
        <p:blipFill>
          <a:blip r:embed="rId4" cstate="print"/>
          <a:srcRect b="19261"/>
          <a:stretch>
            <a:fillRect/>
          </a:stretch>
        </p:blipFill>
        <p:spPr bwMode="auto">
          <a:xfrm>
            <a:off x="714375" y="4967288"/>
            <a:ext cx="3136900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3655" name="Picture 77"/>
          <p:cNvPicPr>
            <a:picLocks noChangeAspect="1" noChangeArrowheads="1"/>
          </p:cNvPicPr>
          <p:nvPr/>
        </p:nvPicPr>
        <p:blipFill>
          <a:blip r:embed="rId5" cstate="print"/>
          <a:srcRect b="21150"/>
          <a:stretch>
            <a:fillRect/>
          </a:stretch>
        </p:blipFill>
        <p:spPr bwMode="auto">
          <a:xfrm>
            <a:off x="5219700" y="4941888"/>
            <a:ext cx="3127375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Notion de trous</a:t>
            </a:r>
          </a:p>
        </p:txBody>
      </p:sp>
      <p:sp>
        <p:nvSpPr>
          <p:cNvPr id="296963" name="Rectangle 3"/>
          <p:cNvSpPr>
            <a:spLocks noGrp="1" noChangeArrowheads="1"/>
          </p:cNvSpPr>
          <p:nvPr>
            <p:ph idx="1"/>
          </p:nvPr>
        </p:nvSpPr>
        <p:spPr>
          <a:xfrm>
            <a:off x="-36513" y="1412875"/>
            <a:ext cx="8229601" cy="701675"/>
          </a:xfrm>
        </p:spPr>
        <p:txBody>
          <a:bodyPr/>
          <a:lstStyle/>
          <a:p>
            <a:pPr lvl="1" eaLnBrk="1" hangingPunct="1">
              <a:defRPr/>
            </a:pPr>
            <a:r>
              <a:rPr lang="fr-FR" u="sng">
                <a:effectLst>
                  <a:outerShdw blurRad="38100" dist="38100" dir="2700000" algn="tl">
                    <a:srgbClr val="C0C0C0"/>
                  </a:outerShdw>
                </a:effectLst>
              </a:rPr>
              <a:t>Expression de </a:t>
            </a:r>
            <a:r>
              <a:rPr lang="fr-FR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J:</a:t>
            </a:r>
            <a:r>
              <a:rPr lang="fr-FR"/>
              <a:t> </a:t>
            </a:r>
            <a:endParaRPr lang="fr-FR" i="1" u="sng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469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C649BCC-CFBA-48D7-A753-817B05CCB0CF}" type="slidenum">
              <a:rPr lang="fr-FR" altLang="en-US"/>
              <a:pPr/>
              <a:t>152</a:t>
            </a:fld>
            <a:endParaRPr lang="fr-FR" altLang="en-US"/>
          </a:p>
        </p:txBody>
      </p:sp>
      <p:sp>
        <p:nvSpPr>
          <p:cNvPr id="297102" name="Rectangle 142"/>
          <p:cNvSpPr>
            <a:spLocks noChangeArrowheads="1"/>
          </p:cNvSpPr>
          <p:nvPr/>
        </p:nvSpPr>
        <p:spPr bwMode="auto">
          <a:xfrm>
            <a:off x="-1189038" y="1844675"/>
            <a:ext cx="6048376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600200" lvl="3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/>
            </a:pPr>
            <a:r>
              <a:rPr lang="fr-FR" sz="2000" u="sng">
                <a:effectLst>
                  <a:outerShdw blurRad="38100" dist="38100" dir="2700000" algn="tl">
                    <a:srgbClr val="C0C0C0"/>
                  </a:outerShdw>
                </a:effectLst>
              </a:rPr>
              <a:t>Nota: </a:t>
            </a:r>
            <a:r>
              <a:rPr lang="fr-FR" sz="2000"/>
              <a:t> pour « arracher » 1 e</a:t>
            </a:r>
            <a:r>
              <a:rPr lang="fr-FR" sz="2000" baseline="30000"/>
              <a:t>-</a:t>
            </a:r>
            <a:r>
              <a:rPr lang="fr-FR" sz="2000"/>
              <a:t> en (a) il faut plus d’énergie qu’en (b) </a:t>
            </a:r>
            <a:r>
              <a:rPr lang="fr-FR" sz="2000">
                <a:sym typeface="Wingdings" pitchFamily="2" charset="2"/>
              </a:rPr>
              <a:t> un trou en (a) est plus énergétique qu’en (b).</a:t>
            </a:r>
          </a:p>
          <a:p>
            <a:pPr marL="1600200" lvl="3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/>
            </a:pPr>
            <a:r>
              <a:rPr lang="fr-FR" sz="2000">
                <a:sym typeface="Wingdings" pitchFamily="2" charset="2"/>
              </a:rPr>
              <a:t>E(e</a:t>
            </a:r>
            <a:r>
              <a:rPr lang="fr-FR" sz="2000" baseline="30000">
                <a:sym typeface="Wingdings" pitchFamily="2" charset="2"/>
              </a:rPr>
              <a:t>-</a:t>
            </a:r>
            <a:r>
              <a:rPr lang="fr-FR" sz="2000">
                <a:sym typeface="Wingdings" pitchFamily="2" charset="2"/>
              </a:rPr>
              <a:t>) = -E(h</a:t>
            </a:r>
            <a:r>
              <a:rPr lang="fr-FR" sz="2000" baseline="30000">
                <a:sym typeface="Wingdings" pitchFamily="2" charset="2"/>
              </a:rPr>
              <a:t>+</a:t>
            </a:r>
            <a:r>
              <a:rPr lang="fr-FR" sz="2000">
                <a:sym typeface="Wingdings" pitchFamily="2" charset="2"/>
              </a:rPr>
              <a:t>)  </a:t>
            </a:r>
          </a:p>
          <a:p>
            <a:pPr marL="1600200" lvl="3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/>
            </a:pPr>
            <a:endParaRPr lang="fr-FR" sz="2000">
              <a:latin typeface="Symbol" pitchFamily="18" charset="2"/>
              <a:sym typeface="Wingdings" pitchFamily="2" charset="2"/>
            </a:endParaRPr>
          </a:p>
          <a:p>
            <a:pPr marL="1600200" lvl="3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/>
            </a:pPr>
            <a:r>
              <a:rPr lang="fr-FR" sz="2000">
                <a:latin typeface="Symbol" pitchFamily="18" charset="2"/>
                <a:sym typeface="Wingdings" pitchFamily="2" charset="2"/>
              </a:rPr>
              <a:t> </a:t>
            </a:r>
            <a:r>
              <a:rPr lang="fr-FR" sz="3200">
                <a:latin typeface="Symbol" pitchFamily="18" charset="2"/>
                <a:sym typeface="Wingdings" pitchFamily="2" charset="2"/>
              </a:rPr>
              <a:t>e</a:t>
            </a:r>
            <a:r>
              <a:rPr lang="fr-FR" sz="2400" baseline="-25000">
                <a:sym typeface="Wingdings" pitchFamily="2" charset="2"/>
              </a:rPr>
              <a:t>elec</a:t>
            </a:r>
            <a:r>
              <a:rPr lang="fr-FR" sz="2400">
                <a:sym typeface="Wingdings" pitchFamily="2" charset="2"/>
              </a:rPr>
              <a:t>=0 </a:t>
            </a:r>
          </a:p>
          <a:p>
            <a:pPr marL="1600200" lvl="3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  <a:defRPr/>
            </a:pPr>
            <a:r>
              <a:rPr lang="fr-FR" sz="2400">
                <a:sym typeface="Wingdings" pitchFamily="2" charset="2"/>
              </a:rPr>
              <a:t>  </a:t>
            </a:r>
          </a:p>
          <a:p>
            <a:pPr marL="1600200" lvl="3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/>
            </a:pPr>
            <a:r>
              <a:rPr lang="fr-FR" sz="2000">
                <a:sym typeface="Wingdings" pitchFamily="2" charset="2"/>
              </a:rPr>
              <a:t> </a:t>
            </a:r>
            <a:r>
              <a:rPr lang="fr-FR" sz="3200">
                <a:latin typeface="Symbol" pitchFamily="18" charset="2"/>
                <a:sym typeface="Wingdings" pitchFamily="2" charset="2"/>
              </a:rPr>
              <a:t>e</a:t>
            </a:r>
            <a:r>
              <a:rPr lang="fr-FR" sz="2400" baseline="-25000">
                <a:sym typeface="Wingdings" pitchFamily="2" charset="2"/>
              </a:rPr>
              <a:t>elec</a:t>
            </a:r>
            <a:r>
              <a:rPr lang="fr-FR" sz="2400">
                <a:cs typeface="Arial" charset="0"/>
                <a:sym typeface="Wingdings" pitchFamily="2" charset="2"/>
              </a:rPr>
              <a:t>≠</a:t>
            </a:r>
            <a:r>
              <a:rPr lang="fr-FR" sz="2400">
                <a:sym typeface="Wingdings" pitchFamily="2" charset="2"/>
              </a:rPr>
              <a:t>0 </a:t>
            </a:r>
          </a:p>
        </p:txBody>
      </p:sp>
      <p:graphicFrame>
        <p:nvGraphicFramePr>
          <p:cNvPr id="114690" name="Object 145"/>
          <p:cNvGraphicFramePr>
            <a:graphicFrameLocks noChangeAspect="1"/>
          </p:cNvGraphicFramePr>
          <p:nvPr/>
        </p:nvGraphicFramePr>
        <p:xfrm>
          <a:off x="2051050" y="3860800"/>
          <a:ext cx="2447925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70" name="Equation" r:id="rId4" imgW="1295280" imgH="431640" progId="Equation.3">
                  <p:embed/>
                </p:oleObj>
              </mc:Choice>
              <mc:Fallback>
                <p:oleObj name="Equation" r:id="rId4" imgW="1295280" imgH="431640" progId="Equation.3">
                  <p:embed/>
                  <p:pic>
                    <p:nvPicPr>
                      <p:cNvPr id="0" name="Object 1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050" y="3860800"/>
                        <a:ext cx="2447925" cy="81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691" name="Object 146"/>
          <p:cNvGraphicFramePr>
            <a:graphicFrameLocks noChangeAspect="1"/>
          </p:cNvGraphicFramePr>
          <p:nvPr/>
        </p:nvGraphicFramePr>
        <p:xfrm>
          <a:off x="1979613" y="4797425"/>
          <a:ext cx="5160962" cy="912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71" name="Equation" r:id="rId6" imgW="2730240" imgH="482400" progId="Equation.3">
                  <p:embed/>
                </p:oleObj>
              </mc:Choice>
              <mc:Fallback>
                <p:oleObj name="Equation" r:id="rId6" imgW="2730240" imgH="482400" progId="Equation.3">
                  <p:embed/>
                  <p:pic>
                    <p:nvPicPr>
                      <p:cNvPr id="0" name="Object 1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613" y="4797425"/>
                        <a:ext cx="5160962" cy="912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698" name="AutoShape 147"/>
          <p:cNvSpPr>
            <a:spLocks noChangeArrowheads="1"/>
          </p:cNvSpPr>
          <p:nvPr/>
        </p:nvSpPr>
        <p:spPr bwMode="auto">
          <a:xfrm>
            <a:off x="827088" y="6092825"/>
            <a:ext cx="895350" cy="234950"/>
          </a:xfrm>
          <a:custGeom>
            <a:avLst/>
            <a:gdLst>
              <a:gd name="T0" fmla="*/ 671512 w 21600"/>
              <a:gd name="T1" fmla="*/ 0 h 21600"/>
              <a:gd name="T2" fmla="*/ 0 w 21600"/>
              <a:gd name="T3" fmla="*/ 117475 h 21600"/>
              <a:gd name="T4" fmla="*/ 671512 w 21600"/>
              <a:gd name="T5" fmla="*/ 234950 h 21600"/>
              <a:gd name="T6" fmla="*/ 895350 w 21600"/>
              <a:gd name="T7" fmla="*/ 11747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14692" name="Object 1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6661498"/>
              </p:ext>
            </p:extLst>
          </p:nvPr>
        </p:nvGraphicFramePr>
        <p:xfrm>
          <a:off x="2136775" y="5781675"/>
          <a:ext cx="4271963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72" name="Equation" r:id="rId8" imgW="2260440" imgH="431640" progId="Equation.3">
                  <p:embed/>
                </p:oleObj>
              </mc:Choice>
              <mc:Fallback>
                <p:oleObj name="Equation" r:id="rId8" imgW="2260440" imgH="431640" progId="Equation.3">
                  <p:embed/>
                  <p:pic>
                    <p:nvPicPr>
                      <p:cNvPr id="0" name="Object 1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6775" y="5781675"/>
                        <a:ext cx="4271963" cy="8159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4699" name="Group 151"/>
          <p:cNvGrpSpPr>
            <a:grpSpLocks/>
          </p:cNvGrpSpPr>
          <p:nvPr/>
        </p:nvGrpSpPr>
        <p:grpSpPr bwMode="auto">
          <a:xfrm>
            <a:off x="5292725" y="549275"/>
            <a:ext cx="3016250" cy="2401888"/>
            <a:chOff x="3334" y="346"/>
            <a:chExt cx="1900" cy="1513"/>
          </a:xfrm>
        </p:grpSpPr>
        <p:pic>
          <p:nvPicPr>
            <p:cNvPr id="114700" name="Picture 72"/>
            <p:cNvPicPr>
              <a:picLocks noChangeAspect="1" noChangeArrowheads="1"/>
            </p:cNvPicPr>
            <p:nvPr/>
          </p:nvPicPr>
          <p:blipFill>
            <a:blip r:embed="rId10" cstate="print"/>
            <a:srcRect r="12939"/>
            <a:stretch>
              <a:fillRect/>
            </a:stretch>
          </p:blipFill>
          <p:spPr bwMode="auto">
            <a:xfrm flipV="1">
              <a:off x="3470" y="752"/>
              <a:ext cx="1557" cy="103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14701" name="Line 73"/>
            <p:cNvSpPr>
              <a:spLocks noChangeShapeType="1"/>
            </p:cNvSpPr>
            <p:nvPr/>
          </p:nvSpPr>
          <p:spPr bwMode="auto">
            <a:xfrm flipV="1">
              <a:off x="4287" y="711"/>
              <a:ext cx="0" cy="1044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4702" name="Oval 74"/>
            <p:cNvSpPr>
              <a:spLocks noChangeAspect="1" noChangeArrowheads="1"/>
            </p:cNvSpPr>
            <p:nvPr/>
          </p:nvSpPr>
          <p:spPr bwMode="auto">
            <a:xfrm flipV="1">
              <a:off x="4960" y="1473"/>
              <a:ext cx="39" cy="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4703" name="Oval 75"/>
            <p:cNvSpPr>
              <a:spLocks noChangeAspect="1" noChangeArrowheads="1"/>
            </p:cNvSpPr>
            <p:nvPr/>
          </p:nvSpPr>
          <p:spPr bwMode="auto">
            <a:xfrm flipV="1">
              <a:off x="4893" y="1460"/>
              <a:ext cx="40" cy="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4704" name="Oval 76"/>
            <p:cNvSpPr>
              <a:spLocks noChangeAspect="1" noChangeArrowheads="1"/>
            </p:cNvSpPr>
            <p:nvPr/>
          </p:nvSpPr>
          <p:spPr bwMode="auto">
            <a:xfrm flipV="1">
              <a:off x="4827" y="1435"/>
              <a:ext cx="39" cy="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4705" name="Oval 77"/>
            <p:cNvSpPr>
              <a:spLocks noChangeAspect="1" noChangeArrowheads="1"/>
            </p:cNvSpPr>
            <p:nvPr/>
          </p:nvSpPr>
          <p:spPr bwMode="auto">
            <a:xfrm flipV="1">
              <a:off x="4768" y="1397"/>
              <a:ext cx="39" cy="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4706" name="Oval 78"/>
            <p:cNvSpPr>
              <a:spLocks noChangeAspect="1" noChangeArrowheads="1"/>
            </p:cNvSpPr>
            <p:nvPr/>
          </p:nvSpPr>
          <p:spPr bwMode="auto">
            <a:xfrm flipV="1">
              <a:off x="4714" y="1353"/>
              <a:ext cx="40" cy="3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4707" name="Oval 79"/>
            <p:cNvSpPr>
              <a:spLocks noChangeAspect="1" noChangeArrowheads="1"/>
            </p:cNvSpPr>
            <p:nvPr/>
          </p:nvSpPr>
          <p:spPr bwMode="auto">
            <a:xfrm flipV="1">
              <a:off x="4669" y="1303"/>
              <a:ext cx="39" cy="3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4708" name="Oval 80"/>
            <p:cNvSpPr>
              <a:spLocks noChangeAspect="1" noChangeArrowheads="1"/>
            </p:cNvSpPr>
            <p:nvPr/>
          </p:nvSpPr>
          <p:spPr bwMode="auto">
            <a:xfrm flipV="1">
              <a:off x="4629" y="1246"/>
              <a:ext cx="40" cy="3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4709" name="Oval 81"/>
            <p:cNvSpPr>
              <a:spLocks noChangeAspect="1" noChangeArrowheads="1"/>
            </p:cNvSpPr>
            <p:nvPr/>
          </p:nvSpPr>
          <p:spPr bwMode="auto">
            <a:xfrm flipV="1">
              <a:off x="4609" y="1189"/>
              <a:ext cx="39" cy="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4710" name="Oval 82"/>
            <p:cNvSpPr>
              <a:spLocks noChangeAspect="1" noChangeArrowheads="1"/>
            </p:cNvSpPr>
            <p:nvPr/>
          </p:nvSpPr>
          <p:spPr bwMode="auto">
            <a:xfrm flipV="1">
              <a:off x="4576" y="1132"/>
              <a:ext cx="39" cy="3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4711" name="Oval 83"/>
            <p:cNvSpPr>
              <a:spLocks noChangeAspect="1" noChangeArrowheads="1"/>
            </p:cNvSpPr>
            <p:nvPr/>
          </p:nvSpPr>
          <p:spPr bwMode="auto">
            <a:xfrm flipV="1">
              <a:off x="4536" y="1082"/>
              <a:ext cx="39" cy="3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4712" name="Oval 84"/>
            <p:cNvSpPr>
              <a:spLocks noChangeAspect="1" noChangeArrowheads="1"/>
            </p:cNvSpPr>
            <p:nvPr/>
          </p:nvSpPr>
          <p:spPr bwMode="auto">
            <a:xfrm flipV="1">
              <a:off x="3569" y="1472"/>
              <a:ext cx="40" cy="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4713" name="Oval 85"/>
            <p:cNvSpPr>
              <a:spLocks noChangeAspect="1" noChangeArrowheads="1"/>
            </p:cNvSpPr>
            <p:nvPr/>
          </p:nvSpPr>
          <p:spPr bwMode="auto">
            <a:xfrm flipV="1">
              <a:off x="3636" y="1460"/>
              <a:ext cx="39" cy="3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4714" name="Oval 86"/>
            <p:cNvSpPr>
              <a:spLocks noChangeAspect="1" noChangeArrowheads="1"/>
            </p:cNvSpPr>
            <p:nvPr/>
          </p:nvSpPr>
          <p:spPr bwMode="auto">
            <a:xfrm flipV="1">
              <a:off x="3702" y="1435"/>
              <a:ext cx="40" cy="3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4715" name="Oval 87"/>
            <p:cNvSpPr>
              <a:spLocks noChangeAspect="1" noChangeArrowheads="1"/>
            </p:cNvSpPr>
            <p:nvPr/>
          </p:nvSpPr>
          <p:spPr bwMode="auto">
            <a:xfrm flipV="1">
              <a:off x="3761" y="1397"/>
              <a:ext cx="40" cy="3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4716" name="Oval 88"/>
            <p:cNvSpPr>
              <a:spLocks noChangeAspect="1" noChangeArrowheads="1"/>
            </p:cNvSpPr>
            <p:nvPr/>
          </p:nvSpPr>
          <p:spPr bwMode="auto">
            <a:xfrm flipV="1">
              <a:off x="3815" y="1352"/>
              <a:ext cx="39" cy="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4717" name="Oval 89"/>
            <p:cNvSpPr>
              <a:spLocks noChangeAspect="1" noChangeArrowheads="1"/>
            </p:cNvSpPr>
            <p:nvPr/>
          </p:nvSpPr>
          <p:spPr bwMode="auto">
            <a:xfrm flipV="1">
              <a:off x="3861" y="1302"/>
              <a:ext cx="39" cy="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4718" name="Oval 90"/>
            <p:cNvSpPr>
              <a:spLocks noChangeAspect="1" noChangeArrowheads="1"/>
            </p:cNvSpPr>
            <p:nvPr/>
          </p:nvSpPr>
          <p:spPr bwMode="auto">
            <a:xfrm flipV="1">
              <a:off x="3900" y="1245"/>
              <a:ext cx="39" cy="3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4719" name="Oval 91"/>
            <p:cNvSpPr>
              <a:spLocks noChangeAspect="1" noChangeArrowheads="1"/>
            </p:cNvSpPr>
            <p:nvPr/>
          </p:nvSpPr>
          <p:spPr bwMode="auto">
            <a:xfrm flipV="1">
              <a:off x="3920" y="1189"/>
              <a:ext cx="40" cy="3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4720" name="Oval 92"/>
            <p:cNvSpPr>
              <a:spLocks noChangeAspect="1" noChangeArrowheads="1"/>
            </p:cNvSpPr>
            <p:nvPr/>
          </p:nvSpPr>
          <p:spPr bwMode="auto">
            <a:xfrm flipV="1">
              <a:off x="3953" y="1132"/>
              <a:ext cx="40" cy="37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4721" name="Oval 93"/>
            <p:cNvSpPr>
              <a:spLocks noChangeAspect="1" noChangeArrowheads="1"/>
            </p:cNvSpPr>
            <p:nvPr/>
          </p:nvSpPr>
          <p:spPr bwMode="auto">
            <a:xfrm flipV="1">
              <a:off x="3993" y="1082"/>
              <a:ext cx="40" cy="37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4722" name="Oval 94"/>
            <p:cNvSpPr>
              <a:spLocks noChangeAspect="1" noChangeArrowheads="1"/>
            </p:cNvSpPr>
            <p:nvPr/>
          </p:nvSpPr>
          <p:spPr bwMode="auto">
            <a:xfrm flipV="1">
              <a:off x="3766" y="1398"/>
              <a:ext cx="40" cy="37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4723" name="Oval 95"/>
            <p:cNvSpPr>
              <a:spLocks noChangeAspect="1" noChangeArrowheads="1"/>
            </p:cNvSpPr>
            <p:nvPr/>
          </p:nvSpPr>
          <p:spPr bwMode="auto">
            <a:xfrm flipV="1">
              <a:off x="4436" y="988"/>
              <a:ext cx="40" cy="37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4724" name="Oval 96"/>
            <p:cNvSpPr>
              <a:spLocks noChangeAspect="1" noChangeArrowheads="1"/>
            </p:cNvSpPr>
            <p:nvPr/>
          </p:nvSpPr>
          <p:spPr bwMode="auto">
            <a:xfrm flipV="1">
              <a:off x="4384" y="962"/>
              <a:ext cx="39" cy="37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4725" name="Oval 97"/>
            <p:cNvSpPr>
              <a:spLocks noChangeAspect="1" noChangeArrowheads="1"/>
            </p:cNvSpPr>
            <p:nvPr/>
          </p:nvSpPr>
          <p:spPr bwMode="auto">
            <a:xfrm flipV="1">
              <a:off x="4331" y="949"/>
              <a:ext cx="39" cy="3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4726" name="Oval 98"/>
            <p:cNvSpPr>
              <a:spLocks noChangeAspect="1" noChangeArrowheads="1"/>
            </p:cNvSpPr>
            <p:nvPr/>
          </p:nvSpPr>
          <p:spPr bwMode="auto">
            <a:xfrm flipV="1">
              <a:off x="4264" y="944"/>
              <a:ext cx="40" cy="37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4727" name="Oval 99"/>
            <p:cNvSpPr>
              <a:spLocks noChangeAspect="1" noChangeArrowheads="1"/>
            </p:cNvSpPr>
            <p:nvPr/>
          </p:nvSpPr>
          <p:spPr bwMode="auto">
            <a:xfrm flipH="1" flipV="1">
              <a:off x="4093" y="988"/>
              <a:ext cx="39" cy="37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4728" name="Oval 100"/>
            <p:cNvSpPr>
              <a:spLocks noChangeAspect="1" noChangeArrowheads="1"/>
            </p:cNvSpPr>
            <p:nvPr/>
          </p:nvSpPr>
          <p:spPr bwMode="auto">
            <a:xfrm flipH="1" flipV="1">
              <a:off x="4145" y="962"/>
              <a:ext cx="40" cy="37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4729" name="Oval 101"/>
            <p:cNvSpPr>
              <a:spLocks noChangeAspect="1" noChangeArrowheads="1"/>
            </p:cNvSpPr>
            <p:nvPr/>
          </p:nvSpPr>
          <p:spPr bwMode="auto">
            <a:xfrm flipH="1" flipV="1">
              <a:off x="4198" y="949"/>
              <a:ext cx="40" cy="3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4730" name="Oval 102"/>
            <p:cNvSpPr>
              <a:spLocks noChangeAspect="1" noChangeArrowheads="1"/>
            </p:cNvSpPr>
            <p:nvPr/>
          </p:nvSpPr>
          <p:spPr bwMode="auto">
            <a:xfrm flipH="1" flipV="1">
              <a:off x="4265" y="944"/>
              <a:ext cx="39" cy="37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4731" name="Oval 103"/>
            <p:cNvSpPr>
              <a:spLocks noChangeAspect="1" noChangeArrowheads="1"/>
            </p:cNvSpPr>
            <p:nvPr/>
          </p:nvSpPr>
          <p:spPr bwMode="auto">
            <a:xfrm flipV="1">
              <a:off x="4490" y="1031"/>
              <a:ext cx="39" cy="3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4732" name="Line 104"/>
            <p:cNvSpPr>
              <a:spLocks noChangeShapeType="1"/>
            </p:cNvSpPr>
            <p:nvPr/>
          </p:nvSpPr>
          <p:spPr bwMode="auto">
            <a:xfrm flipV="1">
              <a:off x="4287" y="457"/>
              <a:ext cx="0" cy="12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4733" name="Line 105"/>
            <p:cNvSpPr>
              <a:spLocks noChangeShapeType="1"/>
            </p:cNvSpPr>
            <p:nvPr/>
          </p:nvSpPr>
          <p:spPr bwMode="auto">
            <a:xfrm>
              <a:off x="3334" y="1546"/>
              <a:ext cx="18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4734" name="Rectangle 107"/>
            <p:cNvSpPr>
              <a:spLocks noChangeArrowheads="1"/>
            </p:cNvSpPr>
            <p:nvPr/>
          </p:nvSpPr>
          <p:spPr bwMode="auto">
            <a:xfrm>
              <a:off x="3924" y="1591"/>
              <a:ext cx="590" cy="2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7068" name="Text Box 108"/>
            <p:cNvSpPr txBox="1">
              <a:spLocks noChangeArrowheads="1"/>
            </p:cNvSpPr>
            <p:nvPr/>
          </p:nvSpPr>
          <p:spPr bwMode="auto">
            <a:xfrm>
              <a:off x="4048" y="379"/>
              <a:ext cx="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</a:t>
              </a:r>
            </a:p>
          </p:txBody>
        </p:sp>
        <p:sp>
          <p:nvSpPr>
            <p:cNvPr id="297069" name="Text Box 109"/>
            <p:cNvSpPr txBox="1">
              <a:spLocks noChangeArrowheads="1"/>
            </p:cNvSpPr>
            <p:nvPr/>
          </p:nvSpPr>
          <p:spPr bwMode="auto">
            <a:xfrm>
              <a:off x="5046" y="1286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k</a:t>
              </a:r>
            </a:p>
          </p:txBody>
        </p:sp>
        <p:sp>
          <p:nvSpPr>
            <p:cNvPr id="114737" name="Oval 110"/>
            <p:cNvSpPr>
              <a:spLocks noChangeAspect="1" noChangeArrowheads="1"/>
            </p:cNvSpPr>
            <p:nvPr/>
          </p:nvSpPr>
          <p:spPr bwMode="auto">
            <a:xfrm flipV="1">
              <a:off x="3571" y="1476"/>
              <a:ext cx="40" cy="37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4738" name="Oval 111"/>
            <p:cNvSpPr>
              <a:spLocks noChangeAspect="1" noChangeArrowheads="1"/>
            </p:cNvSpPr>
            <p:nvPr/>
          </p:nvSpPr>
          <p:spPr bwMode="auto">
            <a:xfrm flipV="1">
              <a:off x="3638" y="1460"/>
              <a:ext cx="40" cy="37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4739" name="Oval 112"/>
            <p:cNvSpPr>
              <a:spLocks noChangeAspect="1" noChangeArrowheads="1"/>
            </p:cNvSpPr>
            <p:nvPr/>
          </p:nvSpPr>
          <p:spPr bwMode="auto">
            <a:xfrm flipV="1">
              <a:off x="3699" y="1430"/>
              <a:ext cx="40" cy="37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4740" name="Oval 113"/>
            <p:cNvSpPr>
              <a:spLocks noChangeAspect="1" noChangeArrowheads="1"/>
            </p:cNvSpPr>
            <p:nvPr/>
          </p:nvSpPr>
          <p:spPr bwMode="auto">
            <a:xfrm flipV="1">
              <a:off x="3817" y="1351"/>
              <a:ext cx="40" cy="37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4741" name="Oval 114"/>
            <p:cNvSpPr>
              <a:spLocks noChangeAspect="1" noChangeArrowheads="1"/>
            </p:cNvSpPr>
            <p:nvPr/>
          </p:nvSpPr>
          <p:spPr bwMode="auto">
            <a:xfrm flipH="1" flipV="1">
              <a:off x="4038" y="1030"/>
              <a:ext cx="39" cy="37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4742" name="Oval 115"/>
            <p:cNvSpPr>
              <a:spLocks noChangeAspect="1" noChangeArrowheads="1"/>
            </p:cNvSpPr>
            <p:nvPr/>
          </p:nvSpPr>
          <p:spPr bwMode="auto">
            <a:xfrm flipV="1">
              <a:off x="3857" y="1302"/>
              <a:ext cx="40" cy="37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4743" name="Oval 116"/>
            <p:cNvSpPr>
              <a:spLocks noChangeAspect="1" noChangeArrowheads="1"/>
            </p:cNvSpPr>
            <p:nvPr/>
          </p:nvSpPr>
          <p:spPr bwMode="auto">
            <a:xfrm flipV="1">
              <a:off x="3902" y="1249"/>
              <a:ext cx="40" cy="37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4744" name="Oval 117"/>
            <p:cNvSpPr>
              <a:spLocks noChangeAspect="1" noChangeArrowheads="1"/>
            </p:cNvSpPr>
            <p:nvPr/>
          </p:nvSpPr>
          <p:spPr bwMode="auto">
            <a:xfrm flipV="1">
              <a:off x="3918" y="1188"/>
              <a:ext cx="40" cy="37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114745" name="Group 118"/>
            <p:cNvGrpSpPr>
              <a:grpSpLocks/>
            </p:cNvGrpSpPr>
            <p:nvPr/>
          </p:nvGrpSpPr>
          <p:grpSpPr bwMode="auto">
            <a:xfrm flipH="1">
              <a:off x="4491" y="1038"/>
              <a:ext cx="508" cy="483"/>
              <a:chOff x="4209" y="815"/>
              <a:chExt cx="508" cy="483"/>
            </a:xfrm>
          </p:grpSpPr>
          <p:sp>
            <p:nvSpPr>
              <p:cNvPr id="114753" name="Oval 119"/>
              <p:cNvSpPr>
                <a:spLocks noChangeAspect="1" noChangeArrowheads="1"/>
              </p:cNvSpPr>
              <p:nvPr/>
            </p:nvSpPr>
            <p:spPr bwMode="auto">
              <a:xfrm flipV="1">
                <a:off x="4209" y="1257"/>
                <a:ext cx="40" cy="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754" name="Oval 120"/>
              <p:cNvSpPr>
                <a:spLocks noChangeAspect="1" noChangeArrowheads="1"/>
              </p:cNvSpPr>
              <p:nvPr/>
            </p:nvSpPr>
            <p:spPr bwMode="auto">
              <a:xfrm flipV="1">
                <a:off x="4276" y="1245"/>
                <a:ext cx="39" cy="3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755" name="Oval 121"/>
              <p:cNvSpPr>
                <a:spLocks noChangeAspect="1" noChangeArrowheads="1"/>
              </p:cNvSpPr>
              <p:nvPr/>
            </p:nvSpPr>
            <p:spPr bwMode="auto">
              <a:xfrm flipV="1">
                <a:off x="4342" y="1220"/>
                <a:ext cx="40" cy="3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756" name="Oval 122"/>
              <p:cNvSpPr>
                <a:spLocks noChangeAspect="1" noChangeArrowheads="1"/>
              </p:cNvSpPr>
              <p:nvPr/>
            </p:nvSpPr>
            <p:spPr bwMode="auto">
              <a:xfrm flipV="1">
                <a:off x="4401" y="1182"/>
                <a:ext cx="40" cy="3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757" name="Oval 123"/>
              <p:cNvSpPr>
                <a:spLocks noChangeAspect="1" noChangeArrowheads="1"/>
              </p:cNvSpPr>
              <p:nvPr/>
            </p:nvSpPr>
            <p:spPr bwMode="auto">
              <a:xfrm flipV="1">
                <a:off x="4455" y="1137"/>
                <a:ext cx="39" cy="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758" name="Oval 124"/>
              <p:cNvSpPr>
                <a:spLocks noChangeAspect="1" noChangeArrowheads="1"/>
              </p:cNvSpPr>
              <p:nvPr/>
            </p:nvSpPr>
            <p:spPr bwMode="auto">
              <a:xfrm flipV="1">
                <a:off x="4501" y="1087"/>
                <a:ext cx="39" cy="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759" name="Oval 125"/>
              <p:cNvSpPr>
                <a:spLocks noChangeAspect="1" noChangeArrowheads="1"/>
              </p:cNvSpPr>
              <p:nvPr/>
            </p:nvSpPr>
            <p:spPr bwMode="auto">
              <a:xfrm flipV="1">
                <a:off x="4540" y="1030"/>
                <a:ext cx="39" cy="3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760" name="Oval 126"/>
              <p:cNvSpPr>
                <a:spLocks noChangeAspect="1" noChangeArrowheads="1"/>
              </p:cNvSpPr>
              <p:nvPr/>
            </p:nvSpPr>
            <p:spPr bwMode="auto">
              <a:xfrm flipV="1">
                <a:off x="4560" y="974"/>
                <a:ext cx="40" cy="3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761" name="Oval 127"/>
              <p:cNvSpPr>
                <a:spLocks noChangeAspect="1" noChangeArrowheads="1"/>
              </p:cNvSpPr>
              <p:nvPr/>
            </p:nvSpPr>
            <p:spPr bwMode="auto">
              <a:xfrm flipV="1">
                <a:off x="4593" y="917"/>
                <a:ext cx="40" cy="37"/>
              </a:xfrm>
              <a:prstGeom prst="ellipse">
                <a:avLst/>
              </a:prstGeom>
              <a:solidFill>
                <a:srgbClr val="FF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762" name="Oval 128"/>
              <p:cNvSpPr>
                <a:spLocks noChangeAspect="1" noChangeArrowheads="1"/>
              </p:cNvSpPr>
              <p:nvPr/>
            </p:nvSpPr>
            <p:spPr bwMode="auto">
              <a:xfrm flipV="1">
                <a:off x="4633" y="867"/>
                <a:ext cx="40" cy="37"/>
              </a:xfrm>
              <a:prstGeom prst="ellipse">
                <a:avLst/>
              </a:prstGeom>
              <a:solidFill>
                <a:srgbClr val="FF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763" name="Oval 129"/>
              <p:cNvSpPr>
                <a:spLocks noChangeAspect="1" noChangeArrowheads="1"/>
              </p:cNvSpPr>
              <p:nvPr/>
            </p:nvSpPr>
            <p:spPr bwMode="auto">
              <a:xfrm flipV="1">
                <a:off x="4406" y="1183"/>
                <a:ext cx="40" cy="37"/>
              </a:xfrm>
              <a:prstGeom prst="ellipse">
                <a:avLst/>
              </a:prstGeom>
              <a:solidFill>
                <a:srgbClr val="FF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764" name="Oval 130"/>
              <p:cNvSpPr>
                <a:spLocks noChangeAspect="1" noChangeArrowheads="1"/>
              </p:cNvSpPr>
              <p:nvPr/>
            </p:nvSpPr>
            <p:spPr bwMode="auto">
              <a:xfrm flipV="1">
                <a:off x="4211" y="1261"/>
                <a:ext cx="40" cy="37"/>
              </a:xfrm>
              <a:prstGeom prst="ellipse">
                <a:avLst/>
              </a:prstGeom>
              <a:solidFill>
                <a:srgbClr val="FF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765" name="Oval 131"/>
              <p:cNvSpPr>
                <a:spLocks noChangeAspect="1" noChangeArrowheads="1"/>
              </p:cNvSpPr>
              <p:nvPr/>
            </p:nvSpPr>
            <p:spPr bwMode="auto">
              <a:xfrm flipV="1">
                <a:off x="4278" y="1245"/>
                <a:ext cx="40" cy="37"/>
              </a:xfrm>
              <a:prstGeom prst="ellipse">
                <a:avLst/>
              </a:prstGeom>
              <a:solidFill>
                <a:srgbClr val="FF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766" name="Oval 132"/>
              <p:cNvSpPr>
                <a:spLocks noChangeAspect="1" noChangeArrowheads="1"/>
              </p:cNvSpPr>
              <p:nvPr/>
            </p:nvSpPr>
            <p:spPr bwMode="auto">
              <a:xfrm flipV="1">
                <a:off x="4339" y="1215"/>
                <a:ext cx="40" cy="37"/>
              </a:xfrm>
              <a:prstGeom prst="ellipse">
                <a:avLst/>
              </a:prstGeom>
              <a:solidFill>
                <a:srgbClr val="FF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767" name="Oval 133"/>
              <p:cNvSpPr>
                <a:spLocks noChangeAspect="1" noChangeArrowheads="1"/>
              </p:cNvSpPr>
              <p:nvPr/>
            </p:nvSpPr>
            <p:spPr bwMode="auto">
              <a:xfrm flipV="1">
                <a:off x="4457" y="1136"/>
                <a:ext cx="40" cy="37"/>
              </a:xfrm>
              <a:prstGeom prst="ellipse">
                <a:avLst/>
              </a:prstGeom>
              <a:solidFill>
                <a:srgbClr val="FF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768" name="Oval 134"/>
              <p:cNvSpPr>
                <a:spLocks noChangeAspect="1" noChangeArrowheads="1"/>
              </p:cNvSpPr>
              <p:nvPr/>
            </p:nvSpPr>
            <p:spPr bwMode="auto">
              <a:xfrm flipH="1" flipV="1">
                <a:off x="4678" y="815"/>
                <a:ext cx="39" cy="37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769" name="Oval 135"/>
              <p:cNvSpPr>
                <a:spLocks noChangeAspect="1" noChangeArrowheads="1"/>
              </p:cNvSpPr>
              <p:nvPr/>
            </p:nvSpPr>
            <p:spPr bwMode="auto">
              <a:xfrm flipV="1">
                <a:off x="4497" y="1087"/>
                <a:ext cx="40" cy="37"/>
              </a:xfrm>
              <a:prstGeom prst="ellipse">
                <a:avLst/>
              </a:prstGeom>
              <a:solidFill>
                <a:srgbClr val="FF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770" name="Oval 136"/>
              <p:cNvSpPr>
                <a:spLocks noChangeAspect="1" noChangeArrowheads="1"/>
              </p:cNvSpPr>
              <p:nvPr/>
            </p:nvSpPr>
            <p:spPr bwMode="auto">
              <a:xfrm flipV="1">
                <a:off x="4542" y="1034"/>
                <a:ext cx="40" cy="37"/>
              </a:xfrm>
              <a:prstGeom prst="ellipse">
                <a:avLst/>
              </a:prstGeom>
              <a:solidFill>
                <a:srgbClr val="FF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771" name="Oval 137"/>
              <p:cNvSpPr>
                <a:spLocks noChangeAspect="1" noChangeArrowheads="1"/>
              </p:cNvSpPr>
              <p:nvPr/>
            </p:nvSpPr>
            <p:spPr bwMode="auto">
              <a:xfrm flipV="1">
                <a:off x="4558" y="973"/>
                <a:ext cx="40" cy="37"/>
              </a:xfrm>
              <a:prstGeom prst="ellipse">
                <a:avLst/>
              </a:prstGeom>
              <a:solidFill>
                <a:srgbClr val="FF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14746" name="Line 138"/>
            <p:cNvSpPr>
              <a:spLocks noChangeShapeType="1"/>
            </p:cNvSpPr>
            <p:nvPr/>
          </p:nvSpPr>
          <p:spPr bwMode="auto">
            <a:xfrm flipH="1">
              <a:off x="4327" y="560"/>
              <a:ext cx="181" cy="3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4747" name="Text Box 139"/>
            <p:cNvSpPr txBox="1">
              <a:spLocks noChangeArrowheads="1"/>
            </p:cNvSpPr>
            <p:nvPr/>
          </p:nvSpPr>
          <p:spPr bwMode="auto">
            <a:xfrm>
              <a:off x="4450" y="346"/>
              <a:ext cx="29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/>
                <a:t>(b)</a:t>
              </a:r>
            </a:p>
          </p:txBody>
        </p:sp>
        <p:sp>
          <p:nvSpPr>
            <p:cNvPr id="114748" name="Line 140"/>
            <p:cNvSpPr>
              <a:spLocks noChangeShapeType="1"/>
            </p:cNvSpPr>
            <p:nvPr/>
          </p:nvSpPr>
          <p:spPr bwMode="auto">
            <a:xfrm flipH="1">
              <a:off x="4547" y="741"/>
              <a:ext cx="233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4749" name="Text Box 141"/>
            <p:cNvSpPr txBox="1">
              <a:spLocks noChangeArrowheads="1"/>
            </p:cNvSpPr>
            <p:nvPr/>
          </p:nvSpPr>
          <p:spPr bwMode="auto">
            <a:xfrm>
              <a:off x="4694" y="514"/>
              <a:ext cx="292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/>
                <a:t>(a)</a:t>
              </a:r>
            </a:p>
          </p:txBody>
        </p:sp>
        <p:sp>
          <p:nvSpPr>
            <p:cNvPr id="114750" name="Line 149"/>
            <p:cNvSpPr>
              <a:spLocks noChangeShapeType="1"/>
            </p:cNvSpPr>
            <p:nvPr/>
          </p:nvSpPr>
          <p:spPr bwMode="auto">
            <a:xfrm>
              <a:off x="4286" y="572"/>
              <a:ext cx="0" cy="127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7110" name="Text Box 150"/>
            <p:cNvSpPr txBox="1">
              <a:spLocks noChangeArrowheads="1"/>
            </p:cNvSpPr>
            <p:nvPr/>
          </p:nvSpPr>
          <p:spPr bwMode="auto">
            <a:xfrm>
              <a:off x="4319" y="1628"/>
              <a:ext cx="42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i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</a:t>
              </a:r>
              <a:r>
                <a:rPr lang="fr-FR" i="1" baseline="-250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trous</a:t>
              </a:r>
              <a:endParaRPr lang="fr-FR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114752" name="Oval 106"/>
            <p:cNvSpPr>
              <a:spLocks noChangeAspect="1" noChangeArrowheads="1"/>
            </p:cNvSpPr>
            <p:nvPr/>
          </p:nvSpPr>
          <p:spPr bwMode="auto">
            <a:xfrm flipV="1">
              <a:off x="4268" y="938"/>
              <a:ext cx="40" cy="37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graphicFrame>
        <p:nvGraphicFramePr>
          <p:cNvPr id="114693" name="Object 144"/>
          <p:cNvGraphicFramePr>
            <a:graphicFrameLocks noChangeAspect="1"/>
          </p:cNvGraphicFramePr>
          <p:nvPr/>
        </p:nvGraphicFramePr>
        <p:xfrm>
          <a:off x="2663825" y="2913063"/>
          <a:ext cx="4213225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73" name="Equation" r:id="rId11" imgW="2197080" imgH="419040" progId="Equation.3">
                  <p:embed/>
                </p:oleObj>
              </mc:Choice>
              <mc:Fallback>
                <p:oleObj name="Equation" r:id="rId11" imgW="2197080" imgH="419040" progId="Equation.3">
                  <p:embed/>
                  <p:pic>
                    <p:nvPicPr>
                      <p:cNvPr id="0" name="Object 1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3825" y="2913063"/>
                        <a:ext cx="4213225" cy="803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Notion de trous: conduction</a:t>
            </a:r>
          </a:p>
        </p:txBody>
      </p:sp>
      <p:sp>
        <p:nvSpPr>
          <p:cNvPr id="284674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4F6C89A-C43E-45F4-8E7F-A7E92C7C0D7E}" type="slidenum">
              <a:rPr lang="fr-FR" altLang="en-US"/>
              <a:pPr/>
              <a:t>153</a:t>
            </a:fld>
            <a:endParaRPr lang="fr-FR" altLang="en-US"/>
          </a:p>
        </p:txBody>
      </p:sp>
      <p:pic>
        <p:nvPicPr>
          <p:cNvPr id="28467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1762125"/>
            <a:ext cx="268922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467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3363" y="1749425"/>
            <a:ext cx="2714625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4678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6238" y="4419600"/>
            <a:ext cx="28321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Conduction par électrons et trous</a:t>
            </a:r>
          </a:p>
        </p:txBody>
      </p:sp>
      <p:sp>
        <p:nvSpPr>
          <p:cNvPr id="11571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 eaLnBrk="1" hangingPunct="1"/>
            <a:r>
              <a:rPr lang="fr-FR" sz="2800" dirty="0"/>
              <a:t>Cas fréquent dans les </a:t>
            </a:r>
            <a:r>
              <a:rPr lang="fr-FR" sz="2800" dirty="0" err="1"/>
              <a:t>semiconducteurs</a:t>
            </a:r>
            <a:r>
              <a:rPr lang="fr-FR" sz="2800" dirty="0"/>
              <a:t>:</a:t>
            </a:r>
          </a:p>
          <a:p>
            <a:pPr lvl="1" eaLnBrk="1" hangingPunct="1"/>
            <a:endParaRPr lang="fr-FR" sz="2800" dirty="0"/>
          </a:p>
          <a:p>
            <a:pPr lvl="2" eaLnBrk="1" hangingPunct="1"/>
            <a:r>
              <a:rPr lang="fr-FR" sz="2400" dirty="0"/>
              <a:t>En pratique, dans les </a:t>
            </a:r>
            <a:r>
              <a:rPr lang="fr-FR" sz="2400" dirty="0" err="1"/>
              <a:t>semiconducteurs</a:t>
            </a:r>
            <a:r>
              <a:rPr lang="fr-FR" sz="2400" dirty="0"/>
              <a:t>, il existe une bande presque vide que l’on appelle bande de conduction (</a:t>
            </a:r>
            <a:r>
              <a:rPr lang="fr-FR" sz="2400" dirty="0">
                <a:solidFill>
                  <a:srgbClr val="FF0000"/>
                </a:solidFill>
              </a:rPr>
              <a:t>BC</a:t>
            </a:r>
            <a:r>
              <a:rPr lang="fr-FR" sz="2400" dirty="0"/>
              <a:t>) au dessus d’une bande presque pleine que l’on appelle bande de valence (</a:t>
            </a:r>
            <a:r>
              <a:rPr lang="fr-FR" sz="2400" dirty="0">
                <a:solidFill>
                  <a:srgbClr val="000099"/>
                </a:solidFill>
              </a:rPr>
              <a:t>BV</a:t>
            </a:r>
            <a:r>
              <a:rPr lang="fr-FR" sz="2400" dirty="0"/>
              <a:t>). Elles sont séparées par une bande interdite ( « </a:t>
            </a:r>
            <a:r>
              <a:rPr lang="fr-FR" sz="2400" dirty="0" err="1"/>
              <a:t>bandgap</a:t>
            </a:r>
            <a:r>
              <a:rPr lang="fr-FR" sz="2400" dirty="0"/>
              <a:t> ou gap »).</a:t>
            </a:r>
          </a:p>
        </p:txBody>
      </p:sp>
      <p:sp>
        <p:nvSpPr>
          <p:cNvPr id="11571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08243D5-CBC1-4690-AF45-79D88FE02F3F}" type="slidenum">
              <a:rPr lang="fr-FR" altLang="en-US"/>
              <a:pPr/>
              <a:t>154</a:t>
            </a:fld>
            <a:endParaRPr lang="fr-FR" altLang="en-US"/>
          </a:p>
        </p:txBody>
      </p:sp>
      <p:graphicFrame>
        <p:nvGraphicFramePr>
          <p:cNvPr id="11571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6088246"/>
              </p:ext>
            </p:extLst>
          </p:nvPr>
        </p:nvGraphicFramePr>
        <p:xfrm>
          <a:off x="2660650" y="4974679"/>
          <a:ext cx="4105275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94" name="Equation" r:id="rId4" imgW="1511280" imgH="266400" progId="Equation.3">
                  <p:embed/>
                </p:oleObj>
              </mc:Choice>
              <mc:Fallback>
                <p:oleObj name="Equation" r:id="rId4" imgW="1511280" imgH="2664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0650" y="4974679"/>
                        <a:ext cx="4105275" cy="72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5718" name="AutoShape 5"/>
          <p:cNvSpPr>
            <a:spLocks/>
          </p:cNvSpPr>
          <p:nvPr/>
        </p:nvSpPr>
        <p:spPr bwMode="auto">
          <a:xfrm rot="16200000">
            <a:off x="3832225" y="5236616"/>
            <a:ext cx="76200" cy="866775"/>
          </a:xfrm>
          <a:prstGeom prst="leftBrace">
            <a:avLst>
              <a:gd name="adj1" fmla="val 94792"/>
              <a:gd name="adj2" fmla="val 5000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5719" name="AutoShape 6"/>
          <p:cNvSpPr>
            <a:spLocks/>
          </p:cNvSpPr>
          <p:nvPr/>
        </p:nvSpPr>
        <p:spPr bwMode="auto">
          <a:xfrm rot="16200000">
            <a:off x="5214938" y="5268366"/>
            <a:ext cx="76200" cy="866775"/>
          </a:xfrm>
          <a:prstGeom prst="leftBrace">
            <a:avLst>
              <a:gd name="adj1" fmla="val 94792"/>
              <a:gd name="adj2" fmla="val 50000"/>
            </a:avLst>
          </a:prstGeom>
          <a:noFill/>
          <a:ln w="28575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99015" name="Text Box 7"/>
          <p:cNvSpPr txBox="1">
            <a:spLocks noChangeArrowheads="1"/>
          </p:cNvSpPr>
          <p:nvPr/>
        </p:nvSpPr>
        <p:spPr bwMode="auto">
          <a:xfrm>
            <a:off x="3722687" y="5798592"/>
            <a:ext cx="50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BC</a:t>
            </a:r>
          </a:p>
        </p:txBody>
      </p:sp>
      <p:sp>
        <p:nvSpPr>
          <p:cNvPr id="299016" name="Text Box 8"/>
          <p:cNvSpPr txBox="1">
            <a:spLocks noChangeArrowheads="1"/>
          </p:cNvSpPr>
          <p:nvPr/>
        </p:nvSpPr>
        <p:spPr bwMode="auto">
          <a:xfrm>
            <a:off x="4997450" y="5779542"/>
            <a:ext cx="488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i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BV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7715250" cy="725488"/>
          </a:xfrm>
        </p:spPr>
        <p:txBody>
          <a:bodyPr/>
          <a:lstStyle/>
          <a:p>
            <a:pPr eaLnBrk="1" hangingPunct="1"/>
            <a:r>
              <a:rPr lang="fr-FR"/>
              <a:t>Semiconducteur ou isolant ?</a:t>
            </a:r>
          </a:p>
        </p:txBody>
      </p:sp>
      <p:sp>
        <p:nvSpPr>
          <p:cNvPr id="285700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196975"/>
            <a:ext cx="8229600" cy="1133475"/>
          </a:xfrm>
        </p:spPr>
        <p:txBody>
          <a:bodyPr/>
          <a:lstStyle/>
          <a:p>
            <a:pPr lvl="1" eaLnBrk="1" hangingPunct="1"/>
            <a:r>
              <a:rPr lang="fr-FR"/>
              <a:t>Comment les différentie on? </a:t>
            </a:r>
          </a:p>
        </p:txBody>
      </p:sp>
      <p:sp>
        <p:nvSpPr>
          <p:cNvPr id="28569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9736A64-40F3-450A-A777-8D325C937739}" type="slidenum">
              <a:rPr lang="fr-FR" altLang="en-US"/>
              <a:pPr/>
              <a:t>155</a:t>
            </a:fld>
            <a:endParaRPr lang="fr-FR" altLang="en-US"/>
          </a:p>
        </p:txBody>
      </p:sp>
      <p:pic>
        <p:nvPicPr>
          <p:cNvPr id="28570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713" y="2373313"/>
            <a:ext cx="5727700" cy="42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0038" name="Text Box 6"/>
          <p:cNvSpPr txBox="1">
            <a:spLocks noChangeArrowheads="1"/>
          </p:cNvSpPr>
          <p:nvPr/>
        </p:nvSpPr>
        <p:spPr bwMode="auto">
          <a:xfrm>
            <a:off x="1692275" y="1916113"/>
            <a:ext cx="2660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i="1" u="sng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Isolant , semiconducteur</a:t>
            </a:r>
          </a:p>
        </p:txBody>
      </p:sp>
      <p:sp>
        <p:nvSpPr>
          <p:cNvPr id="300039" name="Text Box 7"/>
          <p:cNvSpPr txBox="1">
            <a:spLocks noChangeArrowheads="1"/>
          </p:cNvSpPr>
          <p:nvPr/>
        </p:nvSpPr>
        <p:spPr bwMode="auto">
          <a:xfrm>
            <a:off x="5076825" y="1909763"/>
            <a:ext cx="1797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i="1" u="sng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semiconducteur</a:t>
            </a:r>
          </a:p>
        </p:txBody>
      </p:sp>
      <p:sp>
        <p:nvSpPr>
          <p:cNvPr id="300040" name="Text Box 8"/>
          <p:cNvSpPr txBox="1">
            <a:spLocks noChangeArrowheads="1"/>
          </p:cNvSpPr>
          <p:nvPr/>
        </p:nvSpPr>
        <p:spPr bwMode="auto">
          <a:xfrm>
            <a:off x="250825" y="4221163"/>
            <a:ext cx="1089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400" i="1" u="sng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T= 0 K</a:t>
            </a:r>
          </a:p>
        </p:txBody>
      </p:sp>
      <p:sp>
        <p:nvSpPr>
          <p:cNvPr id="285705" name="AutoShape 9"/>
          <p:cNvSpPr>
            <a:spLocks/>
          </p:cNvSpPr>
          <p:nvPr/>
        </p:nvSpPr>
        <p:spPr bwMode="auto">
          <a:xfrm>
            <a:off x="1619250" y="2420938"/>
            <a:ext cx="144463" cy="4103687"/>
          </a:xfrm>
          <a:prstGeom prst="leftBrace">
            <a:avLst>
              <a:gd name="adj1" fmla="val 236721"/>
              <a:gd name="adj2" fmla="val 50000"/>
            </a:avLst>
          </a:prstGeom>
          <a:noFill/>
          <a:ln w="28575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85706" name="AutoShape 10"/>
          <p:cNvSpPr>
            <a:spLocks/>
          </p:cNvSpPr>
          <p:nvPr/>
        </p:nvSpPr>
        <p:spPr bwMode="auto">
          <a:xfrm flipH="1">
            <a:off x="7596188" y="2349500"/>
            <a:ext cx="144462" cy="4103688"/>
          </a:xfrm>
          <a:prstGeom prst="leftBrace">
            <a:avLst>
              <a:gd name="adj1" fmla="val 236722"/>
              <a:gd name="adj2" fmla="val 50000"/>
            </a:avLst>
          </a:prstGeom>
          <a:noFill/>
          <a:ln w="28575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0044" name="Text Box 12"/>
          <p:cNvSpPr txBox="1">
            <a:spLocks noChangeArrowheads="1"/>
          </p:cNvSpPr>
          <p:nvPr/>
        </p:nvSpPr>
        <p:spPr bwMode="auto">
          <a:xfrm>
            <a:off x="7812088" y="4124325"/>
            <a:ext cx="1162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400" i="1" u="sng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 </a:t>
            </a:r>
            <a:r>
              <a:rPr lang="fr-FR" sz="2400" i="1" u="sng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≠ </a:t>
            </a:r>
            <a:r>
              <a:rPr lang="fr-FR" sz="2400" i="1" u="sng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0 K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Métal ?</a:t>
            </a:r>
          </a:p>
        </p:txBody>
      </p:sp>
      <p:sp>
        <p:nvSpPr>
          <p:cNvPr id="3010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defRPr/>
            </a:pPr>
            <a:r>
              <a:rPr lang="fr-FR" u="sng">
                <a:effectLst>
                  <a:outerShdw blurRad="38100" dist="38100" dir="2700000" algn="tl">
                    <a:srgbClr val="C0C0C0"/>
                  </a:outerShdw>
                </a:effectLst>
              </a:rPr>
              <a:t>T=0K ou T</a:t>
            </a:r>
            <a:r>
              <a:rPr lang="fr-FR" u="sng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≠ 0K</a:t>
            </a:r>
          </a:p>
        </p:txBody>
      </p:sp>
      <p:sp>
        <p:nvSpPr>
          <p:cNvPr id="28672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FD8D96C-F527-414A-89BB-2774655B5E74}" type="slidenum">
              <a:rPr lang="fr-FR" altLang="en-US"/>
              <a:pPr/>
              <a:t>156</a:t>
            </a:fld>
            <a:endParaRPr lang="fr-FR" altLang="en-US"/>
          </a:p>
        </p:txBody>
      </p:sp>
      <p:pic>
        <p:nvPicPr>
          <p:cNvPr id="286725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r="58794"/>
          <a:stretch/>
        </p:blipFill>
        <p:spPr bwMode="auto">
          <a:xfrm>
            <a:off x="2987824" y="2747963"/>
            <a:ext cx="3205289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26" name="Oval 5"/>
          <p:cNvSpPr>
            <a:spLocks noChangeArrowheads="1"/>
          </p:cNvSpPr>
          <p:nvPr/>
        </p:nvSpPr>
        <p:spPr bwMode="auto">
          <a:xfrm>
            <a:off x="3007905" y="3000632"/>
            <a:ext cx="2376959" cy="6477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86727" name="Freeform 6"/>
          <p:cNvSpPr>
            <a:spLocks/>
          </p:cNvSpPr>
          <p:nvPr/>
        </p:nvSpPr>
        <p:spPr bwMode="auto">
          <a:xfrm rot="10800000" flipH="1">
            <a:off x="1881816" y="3375095"/>
            <a:ext cx="1108977" cy="2338318"/>
          </a:xfrm>
          <a:custGeom>
            <a:avLst/>
            <a:gdLst>
              <a:gd name="T0" fmla="*/ 121 w 1073"/>
              <a:gd name="T1" fmla="*/ 0 h 1270"/>
              <a:gd name="T2" fmla="*/ 30 w 1073"/>
              <a:gd name="T3" fmla="*/ 771 h 1270"/>
              <a:gd name="T4" fmla="*/ 302 w 1073"/>
              <a:gd name="T5" fmla="*/ 1179 h 1270"/>
              <a:gd name="T6" fmla="*/ 1073 w 1073"/>
              <a:gd name="T7" fmla="*/ 1270 h 1270"/>
              <a:gd name="T8" fmla="*/ 0 60000 65536"/>
              <a:gd name="T9" fmla="*/ 0 60000 65536"/>
              <a:gd name="T10" fmla="*/ 0 60000 65536"/>
              <a:gd name="T11" fmla="*/ 0 60000 65536"/>
              <a:gd name="T12" fmla="*/ 0 w 1073"/>
              <a:gd name="T13" fmla="*/ 0 h 1270"/>
              <a:gd name="T14" fmla="*/ 1073 w 1073"/>
              <a:gd name="T15" fmla="*/ 1270 h 127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73" h="1270">
                <a:moveTo>
                  <a:pt x="121" y="0"/>
                </a:moveTo>
                <a:cubicBezTo>
                  <a:pt x="60" y="287"/>
                  <a:pt x="0" y="575"/>
                  <a:pt x="30" y="771"/>
                </a:cubicBezTo>
                <a:cubicBezTo>
                  <a:pt x="60" y="967"/>
                  <a:pt x="128" y="1096"/>
                  <a:pt x="302" y="1179"/>
                </a:cubicBezTo>
                <a:cubicBezTo>
                  <a:pt x="476" y="1262"/>
                  <a:pt x="774" y="1266"/>
                  <a:pt x="1073" y="1270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301064" name="Text Box 8"/>
          <p:cNvSpPr txBox="1">
            <a:spLocks noChangeArrowheads="1"/>
          </p:cNvSpPr>
          <p:nvPr/>
        </p:nvSpPr>
        <p:spPr bwMode="auto">
          <a:xfrm>
            <a:off x="2103438" y="5392738"/>
            <a:ext cx="66452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fr-FR" i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Il existe déjà à 0K et a fortiori à T&gt;0K une bande partiellement remplie d’électrons, donc qui conduit : c’est un métal.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Résumé:</a:t>
            </a:r>
          </a:p>
        </p:txBody>
      </p:sp>
      <p:sp>
        <p:nvSpPr>
          <p:cNvPr id="3020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lnSpc>
                <a:spcPct val="90000"/>
              </a:lnSpc>
              <a:defRPr/>
            </a:pPr>
            <a:r>
              <a:rPr lang="fr-FR" sz="20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Métal: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fr-FR" sz="1900" dirty="0"/>
              <a:t>Très faible résistivité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fr-FR" sz="1900" dirty="0"/>
              <a:t>Conduit mieux le courant à basse température</a:t>
            </a:r>
          </a:p>
          <a:p>
            <a:pPr lvl="2" eaLnBrk="1" hangingPunct="1">
              <a:lnSpc>
                <a:spcPct val="90000"/>
              </a:lnSpc>
              <a:defRPr/>
            </a:pPr>
            <a:endParaRPr lang="fr-FR" sz="1900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fr-FR" sz="20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Isolant: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fr-FR" sz="1900" dirty="0"/>
              <a:t>Ne conduit pas le courant même à haute température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fr-FR" sz="1900" dirty="0"/>
              <a:t>« gap » supérieur à 3,5 eV (valeur généralement admise)</a:t>
            </a:r>
          </a:p>
          <a:p>
            <a:pPr lvl="2" eaLnBrk="1" hangingPunct="1">
              <a:lnSpc>
                <a:spcPct val="90000"/>
              </a:lnSpc>
              <a:defRPr/>
            </a:pPr>
            <a:endParaRPr lang="fr-FR" sz="1900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fr-FR" sz="2000" u="sng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Semiconducteur</a:t>
            </a:r>
            <a:r>
              <a:rPr lang="fr-FR" sz="20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fr-FR" sz="1900" dirty="0"/>
              <a:t>« gap » inférieur à 3,5 eV ( la tendance est à l’augmentation de ce critère!)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fr-FR" sz="1900" dirty="0"/>
              <a:t>Sa conductivité est une fonction </a:t>
            </a:r>
            <a:r>
              <a:rPr lang="fr-FR" sz="1900" b="1" u="sng" dirty="0">
                <a:solidFill>
                  <a:srgbClr val="FF0000"/>
                </a:solidFill>
              </a:rPr>
              <a:t>non monotone</a:t>
            </a:r>
            <a:r>
              <a:rPr lang="fr-FR" sz="1900" dirty="0"/>
              <a:t> de la température</a:t>
            </a:r>
          </a:p>
          <a:p>
            <a:pPr lvl="2" eaLnBrk="1" hangingPunct="1">
              <a:lnSpc>
                <a:spcPct val="90000"/>
              </a:lnSpc>
              <a:defRPr/>
            </a:pPr>
            <a:endParaRPr lang="fr-FR" sz="1900" dirty="0"/>
          </a:p>
        </p:txBody>
      </p:sp>
      <p:sp>
        <p:nvSpPr>
          <p:cNvPr id="28774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0DAEC78-BC58-4D2D-860F-7180500F90AE}" type="slidenum">
              <a:rPr lang="fr-FR" altLang="en-US"/>
              <a:pPr/>
              <a:t>157</a:t>
            </a:fld>
            <a:endParaRPr lang="fr-FR" altLang="en-US"/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1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fr-FR" dirty="0"/>
              <a:t>Chapitre 8</a:t>
            </a:r>
          </a:p>
        </p:txBody>
      </p:sp>
      <p:sp>
        <p:nvSpPr>
          <p:cNvPr id="3041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600" y="3789040"/>
            <a:ext cx="6337300" cy="2362200"/>
          </a:xfrm>
        </p:spPr>
        <p:txBody>
          <a:bodyPr/>
          <a:lstStyle/>
          <a:p>
            <a:pPr marL="609600" indent="-609600" eaLnBrk="1" hangingPunct="1">
              <a:defRPr/>
            </a:pPr>
            <a:r>
              <a:rPr lang="fr-FR" sz="2800" dirty="0"/>
              <a:t>Mécanique statistique : la fonction de Fermi – Dirac et la fonction de Maxwell – Boltzmann</a:t>
            </a:r>
          </a:p>
          <a:p>
            <a:pPr marL="609600" indent="-609600" eaLnBrk="1" hangingPunct="1">
              <a:defRPr/>
            </a:pPr>
            <a:endParaRPr lang="fr-FR" dirty="0"/>
          </a:p>
          <a:p>
            <a:pPr marL="609600" indent="-609600" eaLnBrk="1" hangingPunct="1">
              <a:defRPr/>
            </a:pPr>
            <a:endParaRPr lang="fr-FR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88770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2887FF3-2B58-44F9-BBCD-BEECE4055DCF}" type="slidenum">
              <a:rPr lang="fr-FR" altLang="en-US"/>
              <a:pPr/>
              <a:t>158</a:t>
            </a:fld>
            <a:endParaRPr lang="fr-FR" altLang="en-US"/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Les différentes statistiques</a:t>
            </a:r>
          </a:p>
        </p:txBody>
      </p:sp>
      <p:sp>
        <p:nvSpPr>
          <p:cNvPr id="289796" name="Rectangle 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sz="2600" dirty="0"/>
              <a:t>Statistique de Maxwell – Boltzmann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200" dirty="0"/>
              <a:t>Particule discernable 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2200" dirty="0"/>
              <a:t>Molécules de gaz dans une enceinte basse pression</a:t>
            </a:r>
          </a:p>
          <a:p>
            <a:pPr eaLnBrk="1" hangingPunct="1">
              <a:lnSpc>
                <a:spcPct val="80000"/>
              </a:lnSpc>
            </a:pPr>
            <a:r>
              <a:rPr lang="fr-FR" sz="2600" dirty="0"/>
              <a:t>Statistique de Bose – Einstein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200" dirty="0"/>
              <a:t>Particule indiscernable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200" dirty="0"/>
              <a:t>Plusieurs particules sur un même état quantique</a:t>
            </a:r>
          </a:p>
          <a:p>
            <a:pPr lvl="2" eaLnBrk="1" hangingPunct="1">
              <a:lnSpc>
                <a:spcPct val="80000"/>
              </a:lnSpc>
            </a:pPr>
            <a:r>
              <a:rPr lang="fr-FR" dirty="0"/>
              <a:t>Photons, Phonons</a:t>
            </a:r>
          </a:p>
          <a:p>
            <a:pPr eaLnBrk="1" hangingPunct="1">
              <a:lnSpc>
                <a:spcPct val="80000"/>
              </a:lnSpc>
            </a:pPr>
            <a:r>
              <a:rPr lang="fr-FR" sz="2600" dirty="0"/>
              <a:t>Statistique de Fermi – Dirac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200" dirty="0"/>
              <a:t>Particule indiscernable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200" dirty="0"/>
              <a:t>1 seule particule sur un même état quantique (principe d’exclusion de Pauli)</a:t>
            </a:r>
          </a:p>
          <a:p>
            <a:pPr lvl="2" eaLnBrk="1" hangingPunct="1">
              <a:lnSpc>
                <a:spcPct val="80000"/>
              </a:lnSpc>
            </a:pPr>
            <a:r>
              <a:rPr lang="fr-FR" dirty="0"/>
              <a:t>Électrons dans les solides</a:t>
            </a:r>
          </a:p>
        </p:txBody>
      </p:sp>
      <p:sp>
        <p:nvSpPr>
          <p:cNvPr id="28979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9A0AC94-A1D7-4AFB-BF83-2D7458B20E8F}" type="slidenum">
              <a:rPr lang="fr-FR" altLang="en-US"/>
              <a:pPr/>
              <a:t>159</a:t>
            </a:fld>
            <a:endParaRPr lang="fr-FR" altLang="en-US"/>
          </a:p>
        </p:txBody>
      </p:sp>
      <p:sp>
        <p:nvSpPr>
          <p:cNvPr id="307208" name="Text Box 8"/>
          <p:cNvSpPr txBox="1">
            <a:spLocks noChangeArrowheads="1"/>
          </p:cNvSpPr>
          <p:nvPr/>
        </p:nvSpPr>
        <p:spPr bwMode="auto">
          <a:xfrm>
            <a:off x="1403350" y="6164263"/>
            <a:ext cx="6188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400" i="1" u="sng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Les particules n’interagissent pas entre elles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La liaison covalente</a:t>
            </a:r>
          </a:p>
        </p:txBody>
      </p:sp>
      <p:sp>
        <p:nvSpPr>
          <p:cNvPr id="216068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412875"/>
            <a:ext cx="6913562" cy="39973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sz="2600"/>
              <a:t>Les cristaux appartiennent à la colonne IV du tableau périodique</a:t>
            </a:r>
          </a:p>
          <a:p>
            <a:pPr eaLnBrk="1" hangingPunct="1">
              <a:lnSpc>
                <a:spcPct val="80000"/>
              </a:lnSpc>
            </a:pPr>
            <a:r>
              <a:rPr lang="fr-FR" sz="2600"/>
              <a:t>Liaison du même type que la liaison hydrogène</a:t>
            </a:r>
          </a:p>
          <a:p>
            <a:pPr eaLnBrk="1" hangingPunct="1">
              <a:lnSpc>
                <a:spcPct val="80000"/>
              </a:lnSpc>
            </a:pPr>
            <a:r>
              <a:rPr lang="fr-FR" sz="2600"/>
              <a:t>L’Hydrogène: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200"/>
              <a:t>1 électron périphérique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200"/>
              <a:t>Pour compléter sa couche, il accepterait « bien » un deuxième électron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200"/>
              <a:t>Un deuxième atome d’H va permettre de mettre en commun leur électron périphérique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200"/>
              <a:t>On obtient la molécule H</a:t>
            </a:r>
            <a:r>
              <a:rPr lang="fr-FR" sz="2200" baseline="-25000"/>
              <a:t>2</a:t>
            </a:r>
            <a:endParaRPr lang="fr-FR" sz="2200"/>
          </a:p>
          <a:p>
            <a:pPr eaLnBrk="1" hangingPunct="1">
              <a:lnSpc>
                <a:spcPct val="80000"/>
              </a:lnSpc>
            </a:pPr>
            <a:endParaRPr lang="fr-FR" sz="2600"/>
          </a:p>
        </p:txBody>
      </p:sp>
      <p:sp>
        <p:nvSpPr>
          <p:cNvPr id="21606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12FE80A-6006-4B5F-A9B6-E092401A940E}" type="slidenum">
              <a:rPr lang="fr-FR" altLang="en-US"/>
              <a:pPr/>
              <a:t>16</a:t>
            </a:fld>
            <a:endParaRPr lang="fr-FR" altLang="en-US"/>
          </a:p>
        </p:txBody>
      </p:sp>
      <p:grpSp>
        <p:nvGrpSpPr>
          <p:cNvPr id="216069" name="Group 16"/>
          <p:cNvGrpSpPr>
            <a:grpSpLocks/>
          </p:cNvGrpSpPr>
          <p:nvPr/>
        </p:nvGrpSpPr>
        <p:grpSpPr bwMode="auto">
          <a:xfrm>
            <a:off x="7092950" y="1989138"/>
            <a:ext cx="1727200" cy="3457575"/>
            <a:chOff x="4377" y="1480"/>
            <a:chExt cx="1134" cy="2177"/>
          </a:xfrm>
        </p:grpSpPr>
        <p:pic>
          <p:nvPicPr>
            <p:cNvPr id="216094" name="Picture 4" descr="mendeliev"/>
            <p:cNvPicPr>
              <a:picLocks noChangeAspect="1" noChangeArrowheads="1"/>
            </p:cNvPicPr>
            <p:nvPr/>
          </p:nvPicPr>
          <p:blipFill>
            <a:blip r:embed="rId3" cstate="print"/>
            <a:srcRect l="64200" t="5894" r="15224" b="24683"/>
            <a:stretch>
              <a:fillRect/>
            </a:stretch>
          </p:blipFill>
          <p:spPr bwMode="auto">
            <a:xfrm>
              <a:off x="4377" y="1480"/>
              <a:ext cx="1134" cy="2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6095" name="Rectangle 5"/>
            <p:cNvSpPr>
              <a:spLocks noChangeArrowheads="1"/>
            </p:cNvSpPr>
            <p:nvPr/>
          </p:nvSpPr>
          <p:spPr bwMode="auto">
            <a:xfrm>
              <a:off x="4740" y="1570"/>
              <a:ext cx="408" cy="2087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216070" name="Group 45"/>
          <p:cNvGrpSpPr>
            <a:grpSpLocks/>
          </p:cNvGrpSpPr>
          <p:nvPr/>
        </p:nvGrpSpPr>
        <p:grpSpPr bwMode="auto">
          <a:xfrm>
            <a:off x="971550" y="5300663"/>
            <a:ext cx="5472113" cy="1411287"/>
            <a:chOff x="612" y="3385"/>
            <a:chExt cx="3447" cy="889"/>
          </a:xfrm>
        </p:grpSpPr>
        <p:grpSp>
          <p:nvGrpSpPr>
            <p:cNvPr id="216071" name="Group 9"/>
            <p:cNvGrpSpPr>
              <a:grpSpLocks/>
            </p:cNvGrpSpPr>
            <p:nvPr/>
          </p:nvGrpSpPr>
          <p:grpSpPr bwMode="auto">
            <a:xfrm>
              <a:off x="612" y="3521"/>
              <a:ext cx="499" cy="499"/>
              <a:chOff x="657" y="2568"/>
              <a:chExt cx="499" cy="499"/>
            </a:xfrm>
          </p:grpSpPr>
          <p:sp>
            <p:nvSpPr>
              <p:cNvPr id="216092" name="Oval 10"/>
              <p:cNvSpPr>
                <a:spLocks noChangeArrowheads="1"/>
              </p:cNvSpPr>
              <p:nvPr/>
            </p:nvSpPr>
            <p:spPr bwMode="auto">
              <a:xfrm>
                <a:off x="657" y="2568"/>
                <a:ext cx="499" cy="49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6093" name="Oval 11"/>
              <p:cNvSpPr>
                <a:spLocks noChangeArrowheads="1"/>
              </p:cNvSpPr>
              <p:nvPr/>
            </p:nvSpPr>
            <p:spPr bwMode="auto">
              <a:xfrm>
                <a:off x="866" y="2777"/>
                <a:ext cx="91" cy="9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216072" name="Oval 12"/>
            <p:cNvSpPr>
              <a:spLocks noChangeArrowheads="1"/>
            </p:cNvSpPr>
            <p:nvPr/>
          </p:nvSpPr>
          <p:spPr bwMode="auto">
            <a:xfrm>
              <a:off x="657" y="3530"/>
              <a:ext cx="90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6073" name="AutoShape 19"/>
            <p:cNvSpPr>
              <a:spLocks noChangeArrowheads="1"/>
            </p:cNvSpPr>
            <p:nvPr/>
          </p:nvSpPr>
          <p:spPr bwMode="auto">
            <a:xfrm>
              <a:off x="1247" y="3709"/>
              <a:ext cx="326" cy="148"/>
            </a:xfrm>
            <a:prstGeom prst="leftRightArrow">
              <a:avLst>
                <a:gd name="adj1" fmla="val 50000"/>
                <a:gd name="adj2" fmla="val 440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216074" name="Group 28"/>
            <p:cNvGrpSpPr>
              <a:grpSpLocks/>
            </p:cNvGrpSpPr>
            <p:nvPr/>
          </p:nvGrpSpPr>
          <p:grpSpPr bwMode="auto">
            <a:xfrm>
              <a:off x="1791" y="3385"/>
              <a:ext cx="738" cy="730"/>
              <a:chOff x="1824" y="3442"/>
              <a:chExt cx="738" cy="730"/>
            </a:xfrm>
          </p:grpSpPr>
          <p:grpSp>
            <p:nvGrpSpPr>
              <p:cNvPr id="216085" name="Group 23"/>
              <p:cNvGrpSpPr>
                <a:grpSpLocks/>
              </p:cNvGrpSpPr>
              <p:nvPr/>
            </p:nvGrpSpPr>
            <p:grpSpPr bwMode="auto">
              <a:xfrm>
                <a:off x="1824" y="3442"/>
                <a:ext cx="466" cy="288"/>
                <a:chOff x="1824" y="3442"/>
                <a:chExt cx="466" cy="288"/>
              </a:xfrm>
            </p:grpSpPr>
            <p:sp>
              <p:nvSpPr>
                <p:cNvPr id="216090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1824" y="3442"/>
                  <a:ext cx="255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2400"/>
                    <a:t>H</a:t>
                  </a:r>
                </a:p>
              </p:txBody>
            </p:sp>
            <p:sp>
              <p:nvSpPr>
                <p:cNvPr id="216091" name="Line 22"/>
                <p:cNvSpPr>
                  <a:spLocks noChangeShapeType="1"/>
                </p:cNvSpPr>
                <p:nvPr/>
              </p:nvSpPr>
              <p:spPr bwMode="auto">
                <a:xfrm>
                  <a:off x="2064" y="3566"/>
                  <a:ext cx="22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16086" name="Group 24"/>
              <p:cNvGrpSpPr>
                <a:grpSpLocks/>
              </p:cNvGrpSpPr>
              <p:nvPr/>
            </p:nvGrpSpPr>
            <p:grpSpPr bwMode="auto">
              <a:xfrm rot="10800000">
                <a:off x="2096" y="3884"/>
                <a:ext cx="466" cy="288"/>
                <a:chOff x="1824" y="3442"/>
                <a:chExt cx="466" cy="288"/>
              </a:xfrm>
            </p:grpSpPr>
            <p:sp>
              <p:nvSpPr>
                <p:cNvPr id="216088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824" y="3442"/>
                  <a:ext cx="255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2400"/>
                    <a:t>H</a:t>
                  </a:r>
                </a:p>
              </p:txBody>
            </p:sp>
            <p:sp>
              <p:nvSpPr>
                <p:cNvPr id="216089" name="Line 26"/>
                <p:cNvSpPr>
                  <a:spLocks noChangeShapeType="1"/>
                </p:cNvSpPr>
                <p:nvPr/>
              </p:nvSpPr>
              <p:spPr bwMode="auto">
                <a:xfrm flipH="1">
                  <a:off x="2064" y="3566"/>
                  <a:ext cx="22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216087" name="Text Box 27"/>
              <p:cNvSpPr txBox="1">
                <a:spLocks noChangeArrowheads="1"/>
              </p:cNvSpPr>
              <p:nvPr/>
            </p:nvSpPr>
            <p:spPr bwMode="auto">
              <a:xfrm>
                <a:off x="2096" y="3623"/>
                <a:ext cx="22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2400"/>
                  <a:t>+</a:t>
                </a:r>
              </a:p>
            </p:txBody>
          </p:sp>
        </p:grpSp>
        <p:grpSp>
          <p:nvGrpSpPr>
            <p:cNvPr id="216075" name="Group 39"/>
            <p:cNvGrpSpPr>
              <a:grpSpLocks/>
            </p:cNvGrpSpPr>
            <p:nvPr/>
          </p:nvGrpSpPr>
          <p:grpSpPr bwMode="auto">
            <a:xfrm>
              <a:off x="3287" y="3548"/>
              <a:ext cx="772" cy="290"/>
              <a:chOff x="2562" y="3412"/>
              <a:chExt cx="772" cy="290"/>
            </a:xfrm>
          </p:grpSpPr>
          <p:sp>
            <p:nvSpPr>
              <p:cNvPr id="216081" name="Text Box 30"/>
              <p:cNvSpPr txBox="1">
                <a:spLocks noChangeArrowheads="1"/>
              </p:cNvSpPr>
              <p:nvPr/>
            </p:nvSpPr>
            <p:spPr bwMode="auto">
              <a:xfrm>
                <a:off x="2562" y="3412"/>
                <a:ext cx="25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2400"/>
                  <a:t>H</a:t>
                </a:r>
              </a:p>
            </p:txBody>
          </p:sp>
          <p:sp>
            <p:nvSpPr>
              <p:cNvPr id="216082" name="Line 31"/>
              <p:cNvSpPr>
                <a:spLocks noChangeShapeType="1"/>
              </p:cNvSpPr>
              <p:nvPr/>
            </p:nvSpPr>
            <p:spPr bwMode="auto">
              <a:xfrm>
                <a:off x="2835" y="3521"/>
                <a:ext cx="22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6083" name="Text Box 36"/>
              <p:cNvSpPr txBox="1">
                <a:spLocks noChangeArrowheads="1"/>
              </p:cNvSpPr>
              <p:nvPr/>
            </p:nvSpPr>
            <p:spPr bwMode="auto">
              <a:xfrm rot="10800000">
                <a:off x="3079" y="3414"/>
                <a:ext cx="25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2400"/>
                  <a:t>H</a:t>
                </a:r>
              </a:p>
            </p:txBody>
          </p:sp>
          <p:sp>
            <p:nvSpPr>
              <p:cNvPr id="216084" name="Line 37"/>
              <p:cNvSpPr>
                <a:spLocks noChangeShapeType="1"/>
              </p:cNvSpPr>
              <p:nvPr/>
            </p:nvSpPr>
            <p:spPr bwMode="auto">
              <a:xfrm rot="10800000">
                <a:off x="2834" y="3594"/>
                <a:ext cx="22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16076" name="AutoShape 40"/>
            <p:cNvSpPr>
              <a:spLocks noChangeArrowheads="1"/>
            </p:cNvSpPr>
            <p:nvPr/>
          </p:nvSpPr>
          <p:spPr bwMode="auto">
            <a:xfrm>
              <a:off x="2653" y="3612"/>
              <a:ext cx="384" cy="148"/>
            </a:xfrm>
            <a:prstGeom prst="rightArrow">
              <a:avLst>
                <a:gd name="adj1" fmla="val 50000"/>
                <a:gd name="adj2" fmla="val 6486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6077" name="Oval 41"/>
            <p:cNvSpPr>
              <a:spLocks noChangeArrowheads="1"/>
            </p:cNvSpPr>
            <p:nvPr/>
          </p:nvSpPr>
          <p:spPr bwMode="auto">
            <a:xfrm>
              <a:off x="2118" y="3947"/>
              <a:ext cx="90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6078" name="Oval 42"/>
            <p:cNvSpPr>
              <a:spLocks noChangeArrowheads="1"/>
            </p:cNvSpPr>
            <p:nvPr/>
          </p:nvSpPr>
          <p:spPr bwMode="auto">
            <a:xfrm>
              <a:off x="2091" y="3457"/>
              <a:ext cx="90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6079" name="AutoShape 43"/>
            <p:cNvSpPr>
              <a:spLocks/>
            </p:cNvSpPr>
            <p:nvPr/>
          </p:nvSpPr>
          <p:spPr bwMode="auto">
            <a:xfrm rot="-5400000">
              <a:off x="3616" y="3520"/>
              <a:ext cx="90" cy="725"/>
            </a:xfrm>
            <a:prstGeom prst="leftBrace">
              <a:avLst>
                <a:gd name="adj1" fmla="val 67130"/>
                <a:gd name="adj2" fmla="val 48306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6080" name="Text Box 44"/>
            <p:cNvSpPr txBox="1">
              <a:spLocks noChangeArrowheads="1"/>
            </p:cNvSpPr>
            <p:nvPr/>
          </p:nvSpPr>
          <p:spPr bwMode="auto">
            <a:xfrm>
              <a:off x="3548" y="3986"/>
              <a:ext cx="32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400"/>
                <a:t>H</a:t>
              </a:r>
              <a:r>
                <a:rPr lang="fr-FR" sz="2400" baseline="-25000"/>
                <a:t>2</a:t>
              </a:r>
              <a:endParaRPr lang="fr-FR" sz="2400"/>
            </a:p>
          </p:txBody>
        </p:sp>
      </p:grp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1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Les différentes statistiques</a:t>
            </a:r>
          </a:p>
        </p:txBody>
      </p:sp>
      <p:sp>
        <p:nvSpPr>
          <p:cNvPr id="116742" name="Rectangle 7"/>
          <p:cNvSpPr>
            <a:spLocks noGrp="1" noChangeArrowheads="1"/>
          </p:cNvSpPr>
          <p:nvPr>
            <p:ph idx="1"/>
          </p:nvPr>
        </p:nvSpPr>
        <p:spPr>
          <a:xfrm>
            <a:off x="457200" y="1484313"/>
            <a:ext cx="8229600" cy="5040312"/>
          </a:xfrm>
        </p:spPr>
        <p:txBody>
          <a:bodyPr/>
          <a:lstStyle/>
          <a:p>
            <a:pPr eaLnBrk="1" hangingPunct="1"/>
            <a:r>
              <a:rPr lang="fr-FR" sz="2400" dirty="0"/>
              <a:t>Méthodes de résolution:</a:t>
            </a:r>
          </a:p>
          <a:p>
            <a:pPr eaLnBrk="1" hangingPunct="1"/>
            <a:endParaRPr lang="fr-FR" dirty="0"/>
          </a:p>
          <a:p>
            <a:pPr eaLnBrk="1" hangingPunct="1"/>
            <a:endParaRPr lang="fr-FR" dirty="0"/>
          </a:p>
          <a:p>
            <a:pPr eaLnBrk="1" hangingPunct="1"/>
            <a:endParaRPr lang="fr-FR" dirty="0"/>
          </a:p>
          <a:p>
            <a:pPr eaLnBrk="1" hangingPunct="1"/>
            <a:endParaRPr lang="fr-FR" dirty="0"/>
          </a:p>
          <a:p>
            <a:pPr eaLnBrk="1" hangingPunct="1"/>
            <a:endParaRPr lang="fr-FR" dirty="0"/>
          </a:p>
          <a:p>
            <a:pPr eaLnBrk="1" hangingPunct="1"/>
            <a:endParaRPr lang="fr-FR" sz="2400" dirty="0"/>
          </a:p>
          <a:p>
            <a:pPr eaLnBrk="1" hangingPunct="1"/>
            <a:r>
              <a:rPr lang="fr-FR" sz="2400" dirty="0"/>
              <a:t>Conditions :</a:t>
            </a:r>
          </a:p>
          <a:p>
            <a:pPr lvl="1" eaLnBrk="1" hangingPunct="1"/>
            <a:r>
              <a:rPr lang="fr-FR" sz="1800" dirty="0"/>
              <a:t>Nb de particules est constant		:</a:t>
            </a:r>
          </a:p>
          <a:p>
            <a:pPr lvl="1" eaLnBrk="1" hangingPunct="1"/>
            <a:r>
              <a:rPr lang="fr-FR" sz="1800" dirty="0"/>
              <a:t>Énergie interne constante		:</a:t>
            </a:r>
          </a:p>
          <a:p>
            <a:pPr lvl="1" eaLnBrk="1" hangingPunct="1"/>
            <a:r>
              <a:rPr lang="fr-FR" sz="1800" dirty="0"/>
              <a:t>Discernables ou indiscernables?</a:t>
            </a:r>
          </a:p>
          <a:p>
            <a:pPr lvl="1" eaLnBrk="1" hangingPunct="1"/>
            <a:r>
              <a:rPr lang="fr-FR" sz="1800" dirty="0"/>
              <a:t>1 ou plusieurs par état quantique ?</a:t>
            </a:r>
          </a:p>
        </p:txBody>
      </p:sp>
      <p:sp>
        <p:nvSpPr>
          <p:cNvPr id="11674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EE1DEE1-C4C3-41F8-8040-6F2A8174C5C9}" type="slidenum">
              <a:rPr lang="fr-FR" altLang="en-US"/>
              <a:pPr/>
              <a:t>160</a:t>
            </a:fld>
            <a:endParaRPr lang="fr-FR" altLang="en-US"/>
          </a:p>
        </p:txBody>
      </p:sp>
      <p:grpSp>
        <p:nvGrpSpPr>
          <p:cNvPr id="116743" name="Group 41"/>
          <p:cNvGrpSpPr>
            <a:grpSpLocks/>
          </p:cNvGrpSpPr>
          <p:nvPr/>
        </p:nvGrpSpPr>
        <p:grpSpPr bwMode="auto">
          <a:xfrm>
            <a:off x="1042988" y="2493963"/>
            <a:ext cx="2378075" cy="1727200"/>
            <a:chOff x="657" y="1480"/>
            <a:chExt cx="1498" cy="1088"/>
          </a:xfrm>
        </p:grpSpPr>
        <p:grpSp>
          <p:nvGrpSpPr>
            <p:cNvPr id="116780" name="Group 10"/>
            <p:cNvGrpSpPr>
              <a:grpSpLocks/>
            </p:cNvGrpSpPr>
            <p:nvPr/>
          </p:nvGrpSpPr>
          <p:grpSpPr bwMode="auto">
            <a:xfrm>
              <a:off x="657" y="1480"/>
              <a:ext cx="273" cy="181"/>
              <a:chOff x="657" y="1480"/>
              <a:chExt cx="273" cy="181"/>
            </a:xfrm>
          </p:grpSpPr>
          <p:sp>
            <p:nvSpPr>
              <p:cNvPr id="116808" name="Rectangle 8"/>
              <p:cNvSpPr>
                <a:spLocks noChangeArrowheads="1"/>
              </p:cNvSpPr>
              <p:nvPr/>
            </p:nvSpPr>
            <p:spPr bwMode="auto">
              <a:xfrm>
                <a:off x="657" y="1480"/>
                <a:ext cx="273" cy="18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6809" name="Line 9"/>
              <p:cNvSpPr>
                <a:spLocks noChangeShapeType="1"/>
              </p:cNvSpPr>
              <p:nvPr/>
            </p:nvSpPr>
            <p:spPr bwMode="auto">
              <a:xfrm>
                <a:off x="657" y="1480"/>
                <a:ext cx="273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16781" name="Group 14"/>
            <p:cNvGrpSpPr>
              <a:grpSpLocks/>
            </p:cNvGrpSpPr>
            <p:nvPr/>
          </p:nvGrpSpPr>
          <p:grpSpPr bwMode="auto">
            <a:xfrm>
              <a:off x="1066" y="1480"/>
              <a:ext cx="273" cy="181"/>
              <a:chOff x="657" y="1480"/>
              <a:chExt cx="273" cy="181"/>
            </a:xfrm>
          </p:grpSpPr>
          <p:sp>
            <p:nvSpPr>
              <p:cNvPr id="116806" name="Rectangle 15"/>
              <p:cNvSpPr>
                <a:spLocks noChangeArrowheads="1"/>
              </p:cNvSpPr>
              <p:nvPr/>
            </p:nvSpPr>
            <p:spPr bwMode="auto">
              <a:xfrm>
                <a:off x="657" y="1480"/>
                <a:ext cx="273" cy="18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6807" name="Line 16"/>
              <p:cNvSpPr>
                <a:spLocks noChangeShapeType="1"/>
              </p:cNvSpPr>
              <p:nvPr/>
            </p:nvSpPr>
            <p:spPr bwMode="auto">
              <a:xfrm>
                <a:off x="657" y="1480"/>
                <a:ext cx="273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16782" name="Group 17"/>
            <p:cNvGrpSpPr>
              <a:grpSpLocks/>
            </p:cNvGrpSpPr>
            <p:nvPr/>
          </p:nvGrpSpPr>
          <p:grpSpPr bwMode="auto">
            <a:xfrm>
              <a:off x="1474" y="1480"/>
              <a:ext cx="273" cy="181"/>
              <a:chOff x="657" y="1480"/>
              <a:chExt cx="273" cy="181"/>
            </a:xfrm>
          </p:grpSpPr>
          <p:sp>
            <p:nvSpPr>
              <p:cNvPr id="116804" name="Rectangle 18"/>
              <p:cNvSpPr>
                <a:spLocks noChangeArrowheads="1"/>
              </p:cNvSpPr>
              <p:nvPr/>
            </p:nvSpPr>
            <p:spPr bwMode="auto">
              <a:xfrm>
                <a:off x="657" y="1480"/>
                <a:ext cx="273" cy="18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6805" name="Line 19"/>
              <p:cNvSpPr>
                <a:spLocks noChangeShapeType="1"/>
              </p:cNvSpPr>
              <p:nvPr/>
            </p:nvSpPr>
            <p:spPr bwMode="auto">
              <a:xfrm>
                <a:off x="657" y="1480"/>
                <a:ext cx="273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16783" name="Group 20"/>
            <p:cNvGrpSpPr>
              <a:grpSpLocks/>
            </p:cNvGrpSpPr>
            <p:nvPr/>
          </p:nvGrpSpPr>
          <p:grpSpPr bwMode="auto">
            <a:xfrm>
              <a:off x="1882" y="1480"/>
              <a:ext cx="273" cy="181"/>
              <a:chOff x="657" y="1480"/>
              <a:chExt cx="273" cy="181"/>
            </a:xfrm>
          </p:grpSpPr>
          <p:sp>
            <p:nvSpPr>
              <p:cNvPr id="116802" name="Rectangle 21"/>
              <p:cNvSpPr>
                <a:spLocks noChangeArrowheads="1"/>
              </p:cNvSpPr>
              <p:nvPr/>
            </p:nvSpPr>
            <p:spPr bwMode="auto">
              <a:xfrm>
                <a:off x="657" y="1480"/>
                <a:ext cx="273" cy="18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6803" name="Line 22"/>
              <p:cNvSpPr>
                <a:spLocks noChangeShapeType="1"/>
              </p:cNvSpPr>
              <p:nvPr/>
            </p:nvSpPr>
            <p:spPr bwMode="auto">
              <a:xfrm>
                <a:off x="657" y="1480"/>
                <a:ext cx="273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16784" name="Group 23"/>
            <p:cNvGrpSpPr>
              <a:grpSpLocks/>
            </p:cNvGrpSpPr>
            <p:nvPr/>
          </p:nvGrpSpPr>
          <p:grpSpPr bwMode="auto">
            <a:xfrm>
              <a:off x="864" y="1798"/>
              <a:ext cx="273" cy="181"/>
              <a:chOff x="657" y="1480"/>
              <a:chExt cx="273" cy="181"/>
            </a:xfrm>
          </p:grpSpPr>
          <p:sp>
            <p:nvSpPr>
              <p:cNvPr id="116800" name="Rectangle 24"/>
              <p:cNvSpPr>
                <a:spLocks noChangeArrowheads="1"/>
              </p:cNvSpPr>
              <p:nvPr/>
            </p:nvSpPr>
            <p:spPr bwMode="auto">
              <a:xfrm>
                <a:off x="657" y="1480"/>
                <a:ext cx="273" cy="18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6801" name="Line 25"/>
              <p:cNvSpPr>
                <a:spLocks noChangeShapeType="1"/>
              </p:cNvSpPr>
              <p:nvPr/>
            </p:nvSpPr>
            <p:spPr bwMode="auto">
              <a:xfrm>
                <a:off x="657" y="1480"/>
                <a:ext cx="273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16785" name="Group 26"/>
            <p:cNvGrpSpPr>
              <a:grpSpLocks/>
            </p:cNvGrpSpPr>
            <p:nvPr/>
          </p:nvGrpSpPr>
          <p:grpSpPr bwMode="auto">
            <a:xfrm>
              <a:off x="1273" y="1798"/>
              <a:ext cx="273" cy="181"/>
              <a:chOff x="657" y="1480"/>
              <a:chExt cx="273" cy="181"/>
            </a:xfrm>
          </p:grpSpPr>
          <p:sp>
            <p:nvSpPr>
              <p:cNvPr id="116798" name="Rectangle 27"/>
              <p:cNvSpPr>
                <a:spLocks noChangeArrowheads="1"/>
              </p:cNvSpPr>
              <p:nvPr/>
            </p:nvSpPr>
            <p:spPr bwMode="auto">
              <a:xfrm>
                <a:off x="657" y="1480"/>
                <a:ext cx="273" cy="18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6799" name="Line 28"/>
              <p:cNvSpPr>
                <a:spLocks noChangeShapeType="1"/>
              </p:cNvSpPr>
              <p:nvPr/>
            </p:nvSpPr>
            <p:spPr bwMode="auto">
              <a:xfrm>
                <a:off x="657" y="1480"/>
                <a:ext cx="273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16786" name="Group 29"/>
            <p:cNvGrpSpPr>
              <a:grpSpLocks/>
            </p:cNvGrpSpPr>
            <p:nvPr/>
          </p:nvGrpSpPr>
          <p:grpSpPr bwMode="auto">
            <a:xfrm>
              <a:off x="1681" y="1798"/>
              <a:ext cx="273" cy="181"/>
              <a:chOff x="657" y="1480"/>
              <a:chExt cx="273" cy="181"/>
            </a:xfrm>
          </p:grpSpPr>
          <p:sp>
            <p:nvSpPr>
              <p:cNvPr id="116796" name="Rectangle 30"/>
              <p:cNvSpPr>
                <a:spLocks noChangeArrowheads="1"/>
              </p:cNvSpPr>
              <p:nvPr/>
            </p:nvSpPr>
            <p:spPr bwMode="auto">
              <a:xfrm>
                <a:off x="657" y="1480"/>
                <a:ext cx="273" cy="18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6797" name="Line 31"/>
              <p:cNvSpPr>
                <a:spLocks noChangeShapeType="1"/>
              </p:cNvSpPr>
              <p:nvPr/>
            </p:nvSpPr>
            <p:spPr bwMode="auto">
              <a:xfrm>
                <a:off x="657" y="1480"/>
                <a:ext cx="273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16787" name="Group 32"/>
            <p:cNvGrpSpPr>
              <a:grpSpLocks/>
            </p:cNvGrpSpPr>
            <p:nvPr/>
          </p:nvGrpSpPr>
          <p:grpSpPr bwMode="auto">
            <a:xfrm>
              <a:off x="1064" y="2070"/>
              <a:ext cx="273" cy="181"/>
              <a:chOff x="657" y="1480"/>
              <a:chExt cx="273" cy="181"/>
            </a:xfrm>
          </p:grpSpPr>
          <p:sp>
            <p:nvSpPr>
              <p:cNvPr id="116794" name="Rectangle 33"/>
              <p:cNvSpPr>
                <a:spLocks noChangeArrowheads="1"/>
              </p:cNvSpPr>
              <p:nvPr/>
            </p:nvSpPr>
            <p:spPr bwMode="auto">
              <a:xfrm>
                <a:off x="657" y="1480"/>
                <a:ext cx="273" cy="18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6795" name="Line 34"/>
              <p:cNvSpPr>
                <a:spLocks noChangeShapeType="1"/>
              </p:cNvSpPr>
              <p:nvPr/>
            </p:nvSpPr>
            <p:spPr bwMode="auto">
              <a:xfrm>
                <a:off x="657" y="1480"/>
                <a:ext cx="273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16788" name="Group 35"/>
            <p:cNvGrpSpPr>
              <a:grpSpLocks/>
            </p:cNvGrpSpPr>
            <p:nvPr/>
          </p:nvGrpSpPr>
          <p:grpSpPr bwMode="auto">
            <a:xfrm>
              <a:off x="1473" y="2070"/>
              <a:ext cx="273" cy="181"/>
              <a:chOff x="657" y="1480"/>
              <a:chExt cx="273" cy="181"/>
            </a:xfrm>
          </p:grpSpPr>
          <p:sp>
            <p:nvSpPr>
              <p:cNvPr id="116792" name="Rectangle 36"/>
              <p:cNvSpPr>
                <a:spLocks noChangeArrowheads="1"/>
              </p:cNvSpPr>
              <p:nvPr/>
            </p:nvSpPr>
            <p:spPr bwMode="auto">
              <a:xfrm>
                <a:off x="657" y="1480"/>
                <a:ext cx="273" cy="18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6793" name="Line 37"/>
              <p:cNvSpPr>
                <a:spLocks noChangeShapeType="1"/>
              </p:cNvSpPr>
              <p:nvPr/>
            </p:nvSpPr>
            <p:spPr bwMode="auto">
              <a:xfrm>
                <a:off x="657" y="1480"/>
                <a:ext cx="273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16789" name="Group 38"/>
            <p:cNvGrpSpPr>
              <a:grpSpLocks/>
            </p:cNvGrpSpPr>
            <p:nvPr/>
          </p:nvGrpSpPr>
          <p:grpSpPr bwMode="auto">
            <a:xfrm>
              <a:off x="1273" y="2387"/>
              <a:ext cx="273" cy="181"/>
              <a:chOff x="657" y="1480"/>
              <a:chExt cx="273" cy="181"/>
            </a:xfrm>
          </p:grpSpPr>
          <p:sp>
            <p:nvSpPr>
              <p:cNvPr id="116790" name="Rectangle 39"/>
              <p:cNvSpPr>
                <a:spLocks noChangeArrowheads="1"/>
              </p:cNvSpPr>
              <p:nvPr/>
            </p:nvSpPr>
            <p:spPr bwMode="auto">
              <a:xfrm>
                <a:off x="657" y="1480"/>
                <a:ext cx="273" cy="18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6791" name="Line 40"/>
              <p:cNvSpPr>
                <a:spLocks noChangeShapeType="1"/>
              </p:cNvSpPr>
              <p:nvPr/>
            </p:nvSpPr>
            <p:spPr bwMode="auto">
              <a:xfrm>
                <a:off x="657" y="1480"/>
                <a:ext cx="273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116744" name="Oval 42"/>
          <p:cNvSpPr>
            <a:spLocks noChangeArrowheads="1"/>
          </p:cNvSpPr>
          <p:nvPr/>
        </p:nvSpPr>
        <p:spPr bwMode="auto">
          <a:xfrm>
            <a:off x="5364163" y="2852738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6745" name="Oval 43"/>
          <p:cNvSpPr>
            <a:spLocks noChangeArrowheads="1"/>
          </p:cNvSpPr>
          <p:nvPr/>
        </p:nvSpPr>
        <p:spPr bwMode="auto">
          <a:xfrm>
            <a:off x="5580063" y="3068638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6746" name="Oval 44"/>
          <p:cNvSpPr>
            <a:spLocks noChangeArrowheads="1"/>
          </p:cNvSpPr>
          <p:nvPr/>
        </p:nvSpPr>
        <p:spPr bwMode="auto">
          <a:xfrm>
            <a:off x="5795963" y="2852738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6747" name="Oval 45"/>
          <p:cNvSpPr>
            <a:spLocks noChangeArrowheads="1"/>
          </p:cNvSpPr>
          <p:nvPr/>
        </p:nvSpPr>
        <p:spPr bwMode="auto">
          <a:xfrm>
            <a:off x="6011863" y="3141663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6748" name="Oval 46"/>
          <p:cNvSpPr>
            <a:spLocks noChangeArrowheads="1"/>
          </p:cNvSpPr>
          <p:nvPr/>
        </p:nvSpPr>
        <p:spPr bwMode="auto">
          <a:xfrm>
            <a:off x="6300788" y="3500438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6749" name="Oval 47"/>
          <p:cNvSpPr>
            <a:spLocks noChangeArrowheads="1"/>
          </p:cNvSpPr>
          <p:nvPr/>
        </p:nvSpPr>
        <p:spPr bwMode="auto">
          <a:xfrm>
            <a:off x="5435600" y="3429000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6750" name="Oval 48"/>
          <p:cNvSpPr>
            <a:spLocks noChangeArrowheads="1"/>
          </p:cNvSpPr>
          <p:nvPr/>
        </p:nvSpPr>
        <p:spPr bwMode="auto">
          <a:xfrm>
            <a:off x="5795963" y="3284538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6751" name="Oval 49"/>
          <p:cNvSpPr>
            <a:spLocks noChangeArrowheads="1"/>
          </p:cNvSpPr>
          <p:nvPr/>
        </p:nvSpPr>
        <p:spPr bwMode="auto">
          <a:xfrm>
            <a:off x="5148263" y="3213100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6752" name="Oval 50"/>
          <p:cNvSpPr>
            <a:spLocks noChangeArrowheads="1"/>
          </p:cNvSpPr>
          <p:nvPr/>
        </p:nvSpPr>
        <p:spPr bwMode="auto">
          <a:xfrm>
            <a:off x="5435600" y="3716338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6753" name="Oval 51"/>
          <p:cNvSpPr>
            <a:spLocks noChangeArrowheads="1"/>
          </p:cNvSpPr>
          <p:nvPr/>
        </p:nvSpPr>
        <p:spPr bwMode="auto">
          <a:xfrm>
            <a:off x="5940425" y="3573463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6754" name="Oval 52"/>
          <p:cNvSpPr>
            <a:spLocks noChangeArrowheads="1"/>
          </p:cNvSpPr>
          <p:nvPr/>
        </p:nvSpPr>
        <p:spPr bwMode="auto">
          <a:xfrm>
            <a:off x="5724525" y="3789363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6755" name="Oval 53"/>
          <p:cNvSpPr>
            <a:spLocks noChangeArrowheads="1"/>
          </p:cNvSpPr>
          <p:nvPr/>
        </p:nvSpPr>
        <p:spPr bwMode="auto">
          <a:xfrm>
            <a:off x="4716463" y="2636838"/>
            <a:ext cx="2160587" cy="1728787"/>
          </a:xfrm>
          <a:prstGeom prst="ellips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6756" name="Freeform 54"/>
          <p:cNvSpPr>
            <a:spLocks/>
          </p:cNvSpPr>
          <p:nvPr/>
        </p:nvSpPr>
        <p:spPr bwMode="auto">
          <a:xfrm>
            <a:off x="3924300" y="2517775"/>
            <a:ext cx="1368425" cy="406400"/>
          </a:xfrm>
          <a:custGeom>
            <a:avLst/>
            <a:gdLst>
              <a:gd name="T0" fmla="*/ 862 w 862"/>
              <a:gd name="T1" fmla="*/ 256 h 256"/>
              <a:gd name="T2" fmla="*/ 408 w 862"/>
              <a:gd name="T3" fmla="*/ 30 h 256"/>
              <a:gd name="T4" fmla="*/ 0 w 862"/>
              <a:gd name="T5" fmla="*/ 75 h 256"/>
              <a:gd name="T6" fmla="*/ 0 60000 65536"/>
              <a:gd name="T7" fmla="*/ 0 60000 65536"/>
              <a:gd name="T8" fmla="*/ 0 60000 65536"/>
              <a:gd name="T9" fmla="*/ 0 w 862"/>
              <a:gd name="T10" fmla="*/ 0 h 256"/>
              <a:gd name="T11" fmla="*/ 862 w 862"/>
              <a:gd name="T12" fmla="*/ 256 h 2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62" h="256">
                <a:moveTo>
                  <a:pt x="862" y="256"/>
                </a:moveTo>
                <a:cubicBezTo>
                  <a:pt x="706" y="158"/>
                  <a:pt x="551" y="60"/>
                  <a:pt x="408" y="30"/>
                </a:cubicBezTo>
                <a:cubicBezTo>
                  <a:pt x="265" y="0"/>
                  <a:pt x="132" y="37"/>
                  <a:pt x="0" y="75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16757" name="Freeform 55"/>
          <p:cNvSpPr>
            <a:spLocks/>
          </p:cNvSpPr>
          <p:nvPr/>
        </p:nvSpPr>
        <p:spPr bwMode="auto">
          <a:xfrm>
            <a:off x="4427538" y="2492375"/>
            <a:ext cx="1368425" cy="406400"/>
          </a:xfrm>
          <a:custGeom>
            <a:avLst/>
            <a:gdLst>
              <a:gd name="T0" fmla="*/ 862 w 862"/>
              <a:gd name="T1" fmla="*/ 256 h 256"/>
              <a:gd name="T2" fmla="*/ 408 w 862"/>
              <a:gd name="T3" fmla="*/ 30 h 256"/>
              <a:gd name="T4" fmla="*/ 0 w 862"/>
              <a:gd name="T5" fmla="*/ 75 h 256"/>
              <a:gd name="T6" fmla="*/ 0 60000 65536"/>
              <a:gd name="T7" fmla="*/ 0 60000 65536"/>
              <a:gd name="T8" fmla="*/ 0 60000 65536"/>
              <a:gd name="T9" fmla="*/ 0 w 862"/>
              <a:gd name="T10" fmla="*/ 0 h 256"/>
              <a:gd name="T11" fmla="*/ 862 w 862"/>
              <a:gd name="T12" fmla="*/ 256 h 2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62" h="256">
                <a:moveTo>
                  <a:pt x="862" y="256"/>
                </a:moveTo>
                <a:cubicBezTo>
                  <a:pt x="706" y="158"/>
                  <a:pt x="551" y="60"/>
                  <a:pt x="408" y="30"/>
                </a:cubicBezTo>
                <a:cubicBezTo>
                  <a:pt x="265" y="0"/>
                  <a:pt x="132" y="37"/>
                  <a:pt x="0" y="75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16758" name="Freeform 56"/>
          <p:cNvSpPr>
            <a:spLocks/>
          </p:cNvSpPr>
          <p:nvPr/>
        </p:nvSpPr>
        <p:spPr bwMode="auto">
          <a:xfrm>
            <a:off x="3779838" y="2924175"/>
            <a:ext cx="1368425" cy="406400"/>
          </a:xfrm>
          <a:custGeom>
            <a:avLst/>
            <a:gdLst>
              <a:gd name="T0" fmla="*/ 862 w 862"/>
              <a:gd name="T1" fmla="*/ 256 h 256"/>
              <a:gd name="T2" fmla="*/ 408 w 862"/>
              <a:gd name="T3" fmla="*/ 30 h 256"/>
              <a:gd name="T4" fmla="*/ 0 w 862"/>
              <a:gd name="T5" fmla="*/ 75 h 256"/>
              <a:gd name="T6" fmla="*/ 0 60000 65536"/>
              <a:gd name="T7" fmla="*/ 0 60000 65536"/>
              <a:gd name="T8" fmla="*/ 0 60000 65536"/>
              <a:gd name="T9" fmla="*/ 0 w 862"/>
              <a:gd name="T10" fmla="*/ 0 h 256"/>
              <a:gd name="T11" fmla="*/ 862 w 862"/>
              <a:gd name="T12" fmla="*/ 256 h 2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62" h="256">
                <a:moveTo>
                  <a:pt x="862" y="256"/>
                </a:moveTo>
                <a:cubicBezTo>
                  <a:pt x="706" y="158"/>
                  <a:pt x="551" y="60"/>
                  <a:pt x="408" y="30"/>
                </a:cubicBezTo>
                <a:cubicBezTo>
                  <a:pt x="265" y="0"/>
                  <a:pt x="132" y="37"/>
                  <a:pt x="0" y="75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16759" name="Freeform 57"/>
          <p:cNvSpPr>
            <a:spLocks/>
          </p:cNvSpPr>
          <p:nvPr/>
        </p:nvSpPr>
        <p:spPr bwMode="auto">
          <a:xfrm>
            <a:off x="3995738" y="3429000"/>
            <a:ext cx="1368425" cy="406400"/>
          </a:xfrm>
          <a:custGeom>
            <a:avLst/>
            <a:gdLst>
              <a:gd name="T0" fmla="*/ 862 w 862"/>
              <a:gd name="T1" fmla="*/ 256 h 256"/>
              <a:gd name="T2" fmla="*/ 408 w 862"/>
              <a:gd name="T3" fmla="*/ 30 h 256"/>
              <a:gd name="T4" fmla="*/ 0 w 862"/>
              <a:gd name="T5" fmla="*/ 75 h 256"/>
              <a:gd name="T6" fmla="*/ 0 60000 65536"/>
              <a:gd name="T7" fmla="*/ 0 60000 65536"/>
              <a:gd name="T8" fmla="*/ 0 60000 65536"/>
              <a:gd name="T9" fmla="*/ 0 w 862"/>
              <a:gd name="T10" fmla="*/ 0 h 256"/>
              <a:gd name="T11" fmla="*/ 862 w 862"/>
              <a:gd name="T12" fmla="*/ 256 h 2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62" h="256">
                <a:moveTo>
                  <a:pt x="862" y="256"/>
                </a:moveTo>
                <a:cubicBezTo>
                  <a:pt x="706" y="158"/>
                  <a:pt x="551" y="60"/>
                  <a:pt x="408" y="30"/>
                </a:cubicBezTo>
                <a:cubicBezTo>
                  <a:pt x="265" y="0"/>
                  <a:pt x="132" y="37"/>
                  <a:pt x="0" y="75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16760" name="Oval 58"/>
          <p:cNvSpPr>
            <a:spLocks noChangeArrowheads="1"/>
          </p:cNvSpPr>
          <p:nvPr/>
        </p:nvSpPr>
        <p:spPr bwMode="auto">
          <a:xfrm>
            <a:off x="7523163" y="2852738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6761" name="Oval 59"/>
          <p:cNvSpPr>
            <a:spLocks noChangeArrowheads="1"/>
          </p:cNvSpPr>
          <p:nvPr/>
        </p:nvSpPr>
        <p:spPr bwMode="auto">
          <a:xfrm>
            <a:off x="7739063" y="3068638"/>
            <a:ext cx="215900" cy="215900"/>
          </a:xfrm>
          <a:prstGeom prst="ellipse">
            <a:avLst/>
          </a:prstGeom>
          <a:solidFill>
            <a:srgbClr val="CC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6762" name="Oval 60"/>
          <p:cNvSpPr>
            <a:spLocks noChangeArrowheads="1"/>
          </p:cNvSpPr>
          <p:nvPr/>
        </p:nvSpPr>
        <p:spPr bwMode="auto">
          <a:xfrm>
            <a:off x="7954963" y="2852738"/>
            <a:ext cx="215900" cy="2159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6763" name="Oval 61"/>
          <p:cNvSpPr>
            <a:spLocks noChangeArrowheads="1"/>
          </p:cNvSpPr>
          <p:nvPr/>
        </p:nvSpPr>
        <p:spPr bwMode="auto">
          <a:xfrm>
            <a:off x="8170863" y="3141663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6764" name="Oval 62"/>
          <p:cNvSpPr>
            <a:spLocks noChangeArrowheads="1"/>
          </p:cNvSpPr>
          <p:nvPr/>
        </p:nvSpPr>
        <p:spPr bwMode="auto">
          <a:xfrm>
            <a:off x="8459788" y="3500438"/>
            <a:ext cx="215900" cy="215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6765" name="Oval 63"/>
          <p:cNvSpPr>
            <a:spLocks noChangeArrowheads="1"/>
          </p:cNvSpPr>
          <p:nvPr/>
        </p:nvSpPr>
        <p:spPr bwMode="auto">
          <a:xfrm>
            <a:off x="7594600" y="3429000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6766" name="Oval 64"/>
          <p:cNvSpPr>
            <a:spLocks noChangeArrowheads="1"/>
          </p:cNvSpPr>
          <p:nvPr/>
        </p:nvSpPr>
        <p:spPr bwMode="auto">
          <a:xfrm>
            <a:off x="7954963" y="3284538"/>
            <a:ext cx="215900" cy="2159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6767" name="Oval 65"/>
          <p:cNvSpPr>
            <a:spLocks noChangeArrowheads="1"/>
          </p:cNvSpPr>
          <p:nvPr/>
        </p:nvSpPr>
        <p:spPr bwMode="auto">
          <a:xfrm>
            <a:off x="7307263" y="3213100"/>
            <a:ext cx="215900" cy="2159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6768" name="Oval 66"/>
          <p:cNvSpPr>
            <a:spLocks noChangeArrowheads="1"/>
          </p:cNvSpPr>
          <p:nvPr/>
        </p:nvSpPr>
        <p:spPr bwMode="auto">
          <a:xfrm>
            <a:off x="7594600" y="3716338"/>
            <a:ext cx="215900" cy="215900"/>
          </a:xfrm>
          <a:prstGeom prst="ellipse">
            <a:avLst/>
          </a:prstGeom>
          <a:solidFill>
            <a:srgbClr val="99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6769" name="Oval 67"/>
          <p:cNvSpPr>
            <a:spLocks noChangeArrowheads="1"/>
          </p:cNvSpPr>
          <p:nvPr/>
        </p:nvSpPr>
        <p:spPr bwMode="auto">
          <a:xfrm>
            <a:off x="8099425" y="3573463"/>
            <a:ext cx="215900" cy="2159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6770" name="Oval 68"/>
          <p:cNvSpPr>
            <a:spLocks noChangeArrowheads="1"/>
          </p:cNvSpPr>
          <p:nvPr/>
        </p:nvSpPr>
        <p:spPr bwMode="auto">
          <a:xfrm>
            <a:off x="7883525" y="3789363"/>
            <a:ext cx="215900" cy="2159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6771" name="Oval 69"/>
          <p:cNvSpPr>
            <a:spLocks noChangeArrowheads="1"/>
          </p:cNvSpPr>
          <p:nvPr/>
        </p:nvSpPr>
        <p:spPr bwMode="auto">
          <a:xfrm>
            <a:off x="6948488" y="2565400"/>
            <a:ext cx="2160587" cy="1728788"/>
          </a:xfrm>
          <a:prstGeom prst="ellips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6772" name="Text Box 70"/>
          <p:cNvSpPr txBox="1">
            <a:spLocks noChangeArrowheads="1"/>
          </p:cNvSpPr>
          <p:nvPr/>
        </p:nvSpPr>
        <p:spPr bwMode="auto">
          <a:xfrm>
            <a:off x="7451725" y="4430713"/>
            <a:ext cx="1466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discernables</a:t>
            </a:r>
          </a:p>
        </p:txBody>
      </p:sp>
      <p:sp>
        <p:nvSpPr>
          <p:cNvPr id="116773" name="Text Box 71"/>
          <p:cNvSpPr txBox="1">
            <a:spLocks noChangeArrowheads="1"/>
          </p:cNvSpPr>
          <p:nvPr/>
        </p:nvSpPr>
        <p:spPr bwMode="auto">
          <a:xfrm>
            <a:off x="5219700" y="4437063"/>
            <a:ext cx="1644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indiscernables</a:t>
            </a:r>
          </a:p>
        </p:txBody>
      </p:sp>
      <p:sp>
        <p:nvSpPr>
          <p:cNvPr id="116774" name="AutoShape 72"/>
          <p:cNvSpPr>
            <a:spLocks/>
          </p:cNvSpPr>
          <p:nvPr/>
        </p:nvSpPr>
        <p:spPr bwMode="auto">
          <a:xfrm>
            <a:off x="827088" y="2205038"/>
            <a:ext cx="215900" cy="2160587"/>
          </a:xfrm>
          <a:prstGeom prst="leftBrace">
            <a:avLst>
              <a:gd name="adj1" fmla="val 83395"/>
              <a:gd name="adj2" fmla="val 5000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11369" name="Text Box 73"/>
          <p:cNvSpPr txBox="1">
            <a:spLocks noChangeArrowheads="1"/>
          </p:cNvSpPr>
          <p:nvPr/>
        </p:nvSpPr>
        <p:spPr bwMode="auto">
          <a:xfrm rot="-5400000">
            <a:off x="-435768" y="3036093"/>
            <a:ext cx="1885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i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États quantiques</a:t>
            </a:r>
          </a:p>
        </p:txBody>
      </p:sp>
      <p:graphicFrame>
        <p:nvGraphicFramePr>
          <p:cNvPr id="116738" name="Object 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2092657"/>
              </p:ext>
            </p:extLst>
          </p:nvPr>
        </p:nvGraphicFramePr>
        <p:xfrm>
          <a:off x="5335906" y="4869160"/>
          <a:ext cx="1000125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18" name="Equation" r:id="rId4" imgW="583920" imgH="342720" progId="Equation.3">
                  <p:embed/>
                </p:oleObj>
              </mc:Choice>
              <mc:Fallback>
                <p:oleObj name="Equation" r:id="rId4" imgW="583920" imgH="342720" progId="Equation.3">
                  <p:embed/>
                  <p:pic>
                    <p:nvPicPr>
                      <p:cNvPr id="0" name="Object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5906" y="4869160"/>
                        <a:ext cx="1000125" cy="587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6776" name="Text Box 75"/>
          <p:cNvSpPr txBox="1">
            <a:spLocks noChangeArrowheads="1"/>
          </p:cNvSpPr>
          <p:nvPr/>
        </p:nvSpPr>
        <p:spPr bwMode="auto">
          <a:xfrm>
            <a:off x="2017713" y="3789363"/>
            <a:ext cx="3952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i="1"/>
              <a:t>n</a:t>
            </a:r>
            <a:r>
              <a:rPr lang="fr-FR" i="1" baseline="-25000"/>
              <a:t>1</a:t>
            </a:r>
            <a:endParaRPr lang="fr-FR" i="1"/>
          </a:p>
        </p:txBody>
      </p:sp>
      <p:sp>
        <p:nvSpPr>
          <p:cNvPr id="116777" name="Text Box 76"/>
          <p:cNvSpPr txBox="1">
            <a:spLocks noChangeArrowheads="1"/>
          </p:cNvSpPr>
          <p:nvPr/>
        </p:nvSpPr>
        <p:spPr bwMode="auto">
          <a:xfrm>
            <a:off x="1692275" y="3284538"/>
            <a:ext cx="3952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i="1"/>
              <a:t>n</a:t>
            </a:r>
            <a:r>
              <a:rPr lang="fr-FR" i="1" baseline="-25000"/>
              <a:t>2</a:t>
            </a:r>
            <a:endParaRPr lang="fr-FR" i="1"/>
          </a:p>
        </p:txBody>
      </p:sp>
      <p:sp>
        <p:nvSpPr>
          <p:cNvPr id="116778" name="Text Box 77"/>
          <p:cNvSpPr txBox="1">
            <a:spLocks noChangeArrowheads="1"/>
          </p:cNvSpPr>
          <p:nvPr/>
        </p:nvSpPr>
        <p:spPr bwMode="auto">
          <a:xfrm>
            <a:off x="1706563" y="2378075"/>
            <a:ext cx="3444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i="1"/>
              <a:t>n</a:t>
            </a:r>
            <a:r>
              <a:rPr lang="fr-FR" i="1" baseline="-25000"/>
              <a:t>i</a:t>
            </a:r>
            <a:endParaRPr lang="fr-FR" i="1"/>
          </a:p>
        </p:txBody>
      </p:sp>
      <p:sp>
        <p:nvSpPr>
          <p:cNvPr id="311374" name="Text Box 78"/>
          <p:cNvSpPr txBox="1">
            <a:spLocks noChangeArrowheads="1"/>
          </p:cNvSpPr>
          <p:nvPr/>
        </p:nvSpPr>
        <p:spPr bwMode="auto">
          <a:xfrm>
            <a:off x="6280150" y="2081213"/>
            <a:ext cx="1352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i="1">
                <a:effectLst>
                  <a:outerShdw blurRad="38100" dist="38100" dir="2700000" algn="tl">
                    <a:srgbClr val="C0C0C0"/>
                  </a:outerShdw>
                </a:effectLst>
              </a:rPr>
              <a:t>n</a:t>
            </a:r>
            <a:r>
              <a:rPr lang="fr-FR">
                <a:effectLst>
                  <a:outerShdw blurRad="38100" dist="38100" dir="2700000" algn="tl">
                    <a:srgbClr val="C0C0C0"/>
                  </a:outerShdw>
                </a:effectLst>
              </a:rPr>
              <a:t> particules</a:t>
            </a:r>
          </a:p>
        </p:txBody>
      </p:sp>
      <p:graphicFrame>
        <p:nvGraphicFramePr>
          <p:cNvPr id="116739" name="Object 79"/>
          <p:cNvGraphicFramePr>
            <a:graphicFrameLocks noChangeAspect="1"/>
          </p:cNvGraphicFramePr>
          <p:nvPr/>
        </p:nvGraphicFramePr>
        <p:xfrm>
          <a:off x="6316663" y="5318125"/>
          <a:ext cx="1279525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19" name="Equation" r:id="rId6" imgW="736560" imgH="342720" progId="Equation.3">
                  <p:embed/>
                </p:oleObj>
              </mc:Choice>
              <mc:Fallback>
                <p:oleObj name="Equation" r:id="rId6" imgW="736560" imgH="342720" progId="Equation.3">
                  <p:embed/>
                  <p:pic>
                    <p:nvPicPr>
                      <p:cNvPr id="0" name="Object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6663" y="5318125"/>
                        <a:ext cx="1279525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5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16" y="332656"/>
            <a:ext cx="7543800" cy="868362"/>
          </a:xfrm>
        </p:spPr>
        <p:txBody>
          <a:bodyPr/>
          <a:lstStyle/>
          <a:p>
            <a:pPr eaLnBrk="1" hangingPunct="1"/>
            <a:r>
              <a:rPr lang="fr-FR" dirty="0"/>
              <a:t>Maxwell – Boltzmann </a:t>
            </a:r>
          </a:p>
        </p:txBody>
      </p:sp>
      <p:sp>
        <p:nvSpPr>
          <p:cNvPr id="11776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68413"/>
            <a:ext cx="8229600" cy="1781175"/>
          </a:xfrm>
        </p:spPr>
        <p:txBody>
          <a:bodyPr/>
          <a:lstStyle/>
          <a:p>
            <a:pPr lvl="2" eaLnBrk="1" hangingPunct="1"/>
            <a:r>
              <a:rPr lang="fr-FR" sz="2000" dirty="0"/>
              <a:t>Discernables</a:t>
            </a:r>
          </a:p>
          <a:p>
            <a:pPr lvl="2" eaLnBrk="1" hangingPunct="1"/>
            <a:r>
              <a:rPr lang="fr-FR" sz="2000" dirty="0"/>
              <a:t>Chaque état peut contenir grand nombre de particules</a:t>
            </a:r>
          </a:p>
          <a:p>
            <a:pPr lvl="2" eaLnBrk="1" hangingPunct="1"/>
            <a:r>
              <a:rPr lang="fr-FR" sz="2000" dirty="0"/>
              <a:t>L’état d’équilibre est celui le plus probable</a:t>
            </a:r>
          </a:p>
          <a:p>
            <a:pPr lvl="2" eaLnBrk="1" hangingPunct="1"/>
            <a:endParaRPr lang="fr-FR" sz="2000" dirty="0"/>
          </a:p>
        </p:txBody>
      </p:sp>
      <p:sp>
        <p:nvSpPr>
          <p:cNvPr id="11776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7E363B7-CFB7-47AA-9D2D-721CEFFA0A85}" type="slidenum">
              <a:rPr lang="fr-FR" altLang="en-US"/>
              <a:pPr/>
              <a:t>161</a:t>
            </a:fld>
            <a:endParaRPr lang="fr-FR" altLang="en-US"/>
          </a:p>
        </p:txBody>
      </p:sp>
      <p:sp>
        <p:nvSpPr>
          <p:cNvPr id="117767" name="Rectangle 4"/>
          <p:cNvSpPr>
            <a:spLocks noChangeArrowheads="1"/>
          </p:cNvSpPr>
          <p:nvPr/>
        </p:nvSpPr>
        <p:spPr bwMode="auto">
          <a:xfrm>
            <a:off x="323850" y="2781300"/>
            <a:ext cx="82296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</a:pPr>
            <a:r>
              <a:rPr lang="fr-FR" sz="2000"/>
              <a:t>Soit un état d’équilibre avec n</a:t>
            </a:r>
            <a:r>
              <a:rPr lang="fr-FR" sz="2000" baseline="-25000"/>
              <a:t>1 </a:t>
            </a:r>
            <a:r>
              <a:rPr lang="fr-FR" sz="2000"/>
              <a:t>particules dans c</a:t>
            </a:r>
            <a:r>
              <a:rPr lang="fr-FR" sz="2000" baseline="-25000"/>
              <a:t>1</a:t>
            </a:r>
            <a:r>
              <a:rPr lang="fr-FR" sz="2000"/>
              <a:t>, n</a:t>
            </a:r>
            <a:r>
              <a:rPr lang="fr-FR" sz="2000" baseline="-25000"/>
              <a:t>2</a:t>
            </a:r>
            <a:r>
              <a:rPr lang="fr-FR" sz="2000"/>
              <a:t> dans c</a:t>
            </a:r>
            <a:r>
              <a:rPr lang="fr-FR" sz="2000" baseline="-25000"/>
              <a:t>2</a:t>
            </a:r>
            <a:r>
              <a:rPr lang="fr-FR" sz="2000"/>
              <a:t>, …. , n</a:t>
            </a:r>
            <a:r>
              <a:rPr lang="fr-FR" sz="2000" baseline="-25000"/>
              <a:t>i</a:t>
            </a:r>
            <a:r>
              <a:rPr lang="fr-FR" sz="2000"/>
              <a:t> dans c</a:t>
            </a:r>
            <a:r>
              <a:rPr lang="fr-FR" sz="2000" baseline="-25000"/>
              <a:t>i</a:t>
            </a:r>
            <a:r>
              <a:rPr lang="fr-FR" sz="2000"/>
              <a:t>.</a:t>
            </a:r>
          </a:p>
          <a:p>
            <a:pPr marL="1143000" lvl="2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</a:pPr>
            <a:r>
              <a:rPr lang="fr-FR" sz="2000"/>
              <a:t>Quelle est la probabilité d’obtenir cette configuration?</a:t>
            </a:r>
          </a:p>
          <a:p>
            <a:pPr marL="1143000" lvl="2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</a:pPr>
            <a:endParaRPr lang="fr-FR" sz="2000"/>
          </a:p>
          <a:p>
            <a:pPr marL="1143000" lvl="2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</a:pPr>
            <a:endParaRPr lang="fr-FR" sz="2000"/>
          </a:p>
          <a:p>
            <a:pPr marL="1143000" lvl="2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</a:pPr>
            <a:r>
              <a:rPr lang="fr-FR" sz="2000"/>
              <a:t>Cette configuration est celle d’équilibre si P ou </a:t>
            </a:r>
            <a:r>
              <a:rPr lang="fr-FR" sz="2000" i="1"/>
              <a:t>ln(</a:t>
            </a:r>
            <a:r>
              <a:rPr lang="fr-FR" sz="2000"/>
              <a:t>P) est maximum</a:t>
            </a:r>
            <a:r>
              <a:rPr lang="fr-FR" sz="2000">
                <a:sym typeface="Wingdings" pitchFamily="2" charset="2"/>
              </a:rPr>
              <a:t> d(lnP)=0</a:t>
            </a:r>
          </a:p>
          <a:p>
            <a:pPr marL="1143000" lvl="2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</a:pPr>
            <a:r>
              <a:rPr lang="fr-FR" sz="2000">
                <a:sym typeface="Wingdings" pitchFamily="2" charset="2"/>
              </a:rPr>
              <a:t>On obtient (voir par ex. Mathieu)</a:t>
            </a:r>
            <a:endParaRPr lang="fr-FR" sz="2000"/>
          </a:p>
          <a:p>
            <a:pPr marL="1143000" lvl="2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</a:pPr>
            <a:endParaRPr lang="fr-FR" sz="2000"/>
          </a:p>
          <a:p>
            <a:pPr marL="1143000" lvl="2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</a:pPr>
            <a:endParaRPr lang="fr-FR" sz="2300"/>
          </a:p>
        </p:txBody>
      </p:sp>
      <p:graphicFrame>
        <p:nvGraphicFramePr>
          <p:cNvPr id="11776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0870974"/>
              </p:ext>
            </p:extLst>
          </p:nvPr>
        </p:nvGraphicFramePr>
        <p:xfrm>
          <a:off x="3360548" y="3671887"/>
          <a:ext cx="2771775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42" name="Equation" r:id="rId4" imgW="1549080" imgH="545760" progId="Equation.3">
                  <p:embed/>
                </p:oleObj>
              </mc:Choice>
              <mc:Fallback>
                <p:oleObj name="Equation" r:id="rId4" imgW="1549080" imgH="54576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0548" y="3671887"/>
                        <a:ext cx="2771775" cy="977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768" name="Line 6"/>
          <p:cNvSpPr>
            <a:spLocks noChangeShapeType="1"/>
          </p:cNvSpPr>
          <p:nvPr/>
        </p:nvSpPr>
        <p:spPr bwMode="auto">
          <a:xfrm>
            <a:off x="3419475" y="2636838"/>
            <a:ext cx="295275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Dot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aphicFrame>
        <p:nvGraphicFramePr>
          <p:cNvPr id="117763" name="Object 7"/>
          <p:cNvGraphicFramePr>
            <a:graphicFrameLocks noChangeAspect="1"/>
          </p:cNvGraphicFramePr>
          <p:nvPr/>
        </p:nvGraphicFramePr>
        <p:xfrm>
          <a:off x="2124075" y="5661025"/>
          <a:ext cx="3267075" cy="95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43" name="Equation" r:id="rId6" imgW="1473120" imgH="431640" progId="Equation.3">
                  <p:embed/>
                </p:oleObj>
              </mc:Choice>
              <mc:Fallback>
                <p:oleObj name="Equation" r:id="rId6" imgW="1473120" imgH="43164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075" y="5661025"/>
                        <a:ext cx="3267075" cy="955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0280" name="Text Box 8"/>
          <p:cNvSpPr txBox="1">
            <a:spLocks noChangeArrowheads="1"/>
          </p:cNvSpPr>
          <p:nvPr/>
        </p:nvSpPr>
        <p:spPr bwMode="auto">
          <a:xfrm>
            <a:off x="5795963" y="5805488"/>
            <a:ext cx="3171825" cy="641350"/>
          </a:xfrm>
          <a:prstGeom prst="rect">
            <a:avLst/>
          </a:prstGeom>
          <a:solidFill>
            <a:schemeClr val="tx2">
              <a:lumMod val="20000"/>
              <a:lumOff val="80000"/>
              <a:alpha val="31000"/>
            </a:schemeClr>
          </a:solidFill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i="1" dirty="0"/>
              <a:t>n</a:t>
            </a:r>
            <a:r>
              <a:rPr lang="fr-FR" i="1" baseline="-25000" dirty="0"/>
              <a:t>i</a:t>
            </a:r>
            <a:r>
              <a:rPr lang="fr-FR" i="1" dirty="0"/>
              <a:t>: nb de particules sur </a:t>
            </a:r>
            <a:r>
              <a:rPr lang="fr-FR" i="1" dirty="0" err="1"/>
              <a:t>E</a:t>
            </a:r>
            <a:r>
              <a:rPr lang="fr-FR" i="1" baseline="-25000" dirty="0" err="1"/>
              <a:t>i</a:t>
            </a:r>
            <a:endParaRPr lang="fr-FR" i="1" baseline="-25000" dirty="0"/>
          </a:p>
          <a:p>
            <a:pPr>
              <a:defRPr/>
            </a:pPr>
            <a:r>
              <a:rPr lang="fr-FR" i="1" dirty="0"/>
              <a:t>g</a:t>
            </a:r>
            <a:r>
              <a:rPr lang="fr-FR" i="1" baseline="-25000" dirty="0"/>
              <a:t>i</a:t>
            </a:r>
            <a:r>
              <a:rPr lang="fr-FR" i="1" dirty="0"/>
              <a:t> : nb de places (états) sur </a:t>
            </a:r>
            <a:r>
              <a:rPr lang="fr-FR" i="1" dirty="0" err="1"/>
              <a:t>E</a:t>
            </a:r>
            <a:r>
              <a:rPr lang="fr-FR" i="1" baseline="-25000" dirty="0" err="1"/>
              <a:t>i</a:t>
            </a:r>
            <a:endParaRPr lang="fr-FR" i="1" baseline="-25000" dirty="0"/>
          </a:p>
        </p:txBody>
      </p:sp>
      <p:sp>
        <p:nvSpPr>
          <p:cNvPr id="2" name="ZoneTexte 1"/>
          <p:cNvSpPr txBox="1"/>
          <p:nvPr/>
        </p:nvSpPr>
        <p:spPr>
          <a:xfrm>
            <a:off x="179512" y="5664498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alibri" panose="020F0502020204030204" pitchFamily="34" charset="0"/>
              </a:rPr>
              <a:t>Probabilité</a:t>
            </a:r>
            <a:r>
              <a:rPr lang="en-US" dirty="0">
                <a:latin typeface="Calibri" panose="020F0502020204030204" pitchFamily="34" charset="0"/>
              </a:rPr>
              <a:t> que la </a:t>
            </a:r>
            <a:r>
              <a:rPr lang="en-US" dirty="0" err="1">
                <a:latin typeface="Calibri" panose="020F0502020204030204" pitchFamily="34" charset="0"/>
              </a:rPr>
              <a:t>particule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soit</a:t>
            </a:r>
            <a:r>
              <a:rPr lang="en-US" dirty="0">
                <a:latin typeface="Calibri" panose="020F0502020204030204" pitchFamily="34" charset="0"/>
              </a:rPr>
              <a:t> sur le </a:t>
            </a:r>
            <a:r>
              <a:rPr lang="en-US" dirty="0" err="1">
                <a:latin typeface="Calibri" panose="020F0502020204030204" pitchFamily="34" charset="0"/>
              </a:rPr>
              <a:t>niveau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</a:rPr>
              <a:t>E</a:t>
            </a:r>
            <a:r>
              <a:rPr lang="en-US" i="1" baseline="-25000" dirty="0" err="1">
                <a:latin typeface="Calibri" panose="020F0502020204030204" pitchFamily="34" charset="0"/>
              </a:rPr>
              <a:t>i</a:t>
            </a:r>
            <a:endParaRPr lang="en-US" i="1" baseline="-250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err="1"/>
              <a:t>Niveau</a:t>
            </a:r>
            <a:r>
              <a:rPr lang="en-US" u="sng" dirty="0"/>
              <a:t> de Fermi</a:t>
            </a:r>
            <a:r>
              <a:rPr lang="en-US" dirty="0"/>
              <a:t>: </a:t>
            </a:r>
            <a:r>
              <a:rPr lang="en-US" dirty="0" err="1"/>
              <a:t>ce</a:t>
            </a:r>
            <a:r>
              <a:rPr lang="en-US" dirty="0"/>
              <a:t> </a:t>
            </a:r>
            <a:r>
              <a:rPr lang="en-US" dirty="0" err="1"/>
              <a:t>niveau</a:t>
            </a:r>
            <a:r>
              <a:rPr lang="en-US" dirty="0"/>
              <a:t> E</a:t>
            </a:r>
            <a:r>
              <a:rPr lang="en-US" baseline="-25000" dirty="0"/>
              <a:t>F</a:t>
            </a:r>
            <a:r>
              <a:rPr lang="en-US" dirty="0"/>
              <a:t> </a:t>
            </a:r>
            <a:r>
              <a:rPr lang="en-US" dirty="0" err="1"/>
              <a:t>représente</a:t>
            </a:r>
            <a:r>
              <a:rPr lang="en-US" dirty="0"/>
              <a:t> la variation de </a:t>
            </a:r>
            <a:r>
              <a:rPr lang="en-US" dirty="0" err="1"/>
              <a:t>l’énergie</a:t>
            </a:r>
            <a:r>
              <a:rPr lang="en-US" dirty="0"/>
              <a:t> </a:t>
            </a:r>
            <a:r>
              <a:rPr lang="en-US" dirty="0" err="1"/>
              <a:t>libre</a:t>
            </a:r>
            <a:r>
              <a:rPr lang="en-US" dirty="0"/>
              <a:t> du </a:t>
            </a:r>
            <a:r>
              <a:rPr lang="en-US" dirty="0" err="1"/>
              <a:t>système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fonction</a:t>
            </a:r>
            <a:r>
              <a:rPr lang="en-US" dirty="0"/>
              <a:t> du </a:t>
            </a:r>
            <a:r>
              <a:rPr lang="en-US" dirty="0" err="1"/>
              <a:t>nombre</a:t>
            </a:r>
            <a:r>
              <a:rPr lang="en-US" dirty="0"/>
              <a:t> de </a:t>
            </a:r>
            <a:r>
              <a:rPr lang="en-US" dirty="0" err="1"/>
              <a:t>particules</a:t>
            </a:r>
            <a:r>
              <a:rPr lang="en-US" dirty="0"/>
              <a:t>. On </a:t>
            </a:r>
            <a:r>
              <a:rPr lang="en-US" dirty="0" err="1"/>
              <a:t>appelle</a:t>
            </a:r>
            <a:r>
              <a:rPr lang="en-US" dirty="0"/>
              <a:t> </a:t>
            </a:r>
            <a:r>
              <a:rPr lang="en-US" dirty="0" err="1"/>
              <a:t>également</a:t>
            </a:r>
            <a:r>
              <a:rPr lang="en-US" dirty="0"/>
              <a:t> </a:t>
            </a:r>
            <a:r>
              <a:rPr lang="en-US" dirty="0" err="1"/>
              <a:t>cette</a:t>
            </a:r>
            <a:r>
              <a:rPr lang="en-US" dirty="0"/>
              <a:t> </a:t>
            </a:r>
            <a:r>
              <a:rPr lang="en-US" dirty="0" err="1"/>
              <a:t>quantité</a:t>
            </a:r>
            <a:r>
              <a:rPr lang="en-US" dirty="0"/>
              <a:t> le </a:t>
            </a:r>
            <a:r>
              <a:rPr lang="en-US" dirty="0" err="1"/>
              <a:t>potentiel</a:t>
            </a:r>
            <a:r>
              <a:rPr lang="en-US" dirty="0"/>
              <a:t> </a:t>
            </a:r>
            <a:r>
              <a:rPr lang="en-US" dirty="0" err="1"/>
              <a:t>chimique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fr-FR" dirty="0"/>
              <a:t>l'énergie libre d'un système représente le travail maximal que ce système peut fournir à l'extérieur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B8C051-838A-46DA-80D5-CFAB2D49E208}" type="slidenum">
              <a:rPr lang="fr-FR" altLang="en-US" smtClean="0"/>
              <a:pPr>
                <a:defRPr/>
              </a:pPr>
              <a:t>162</a:t>
            </a:fld>
            <a:endParaRPr lang="fr-FR" alt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dirty="0"/>
              <a:t>Statistique de Fermi – Dirac </a:t>
            </a:r>
          </a:p>
        </p:txBody>
      </p:sp>
    </p:spTree>
    <p:extLst>
      <p:ext uri="{BB962C8B-B14F-4D97-AF65-F5344CB8AC3E}">
        <p14:creationId xmlns:p14="http://schemas.microsoft.com/office/powerpoint/2010/main" val="115697863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9" name="Rectangle 4"/>
          <p:cNvSpPr>
            <a:spLocks noGrp="1" noChangeArrowheads="1"/>
          </p:cNvSpPr>
          <p:nvPr>
            <p:ph type="title"/>
          </p:nvPr>
        </p:nvSpPr>
        <p:spPr>
          <a:xfrm>
            <a:off x="395288" y="333375"/>
            <a:ext cx="7543800" cy="1079500"/>
          </a:xfrm>
        </p:spPr>
        <p:txBody>
          <a:bodyPr/>
          <a:lstStyle/>
          <a:p>
            <a:pPr eaLnBrk="1" hangingPunct="1"/>
            <a:r>
              <a:rPr lang="fr-FR" sz="3500"/>
              <a:t>Différence discernable ou non</a:t>
            </a:r>
            <a:br>
              <a:rPr lang="fr-FR" sz="3500"/>
            </a:br>
            <a:r>
              <a:rPr lang="fr-FR" sz="2400"/>
              <a:t>(1 « bille » par case </a:t>
            </a:r>
            <a:r>
              <a:rPr lang="fr-FR" sz="2400">
                <a:sym typeface="Wingdings" pitchFamily="2" charset="2"/>
              </a:rPr>
              <a:t> Pauli)</a:t>
            </a:r>
            <a:endParaRPr lang="fr-FR" sz="2400"/>
          </a:p>
        </p:txBody>
      </p:sp>
      <p:sp>
        <p:nvSpPr>
          <p:cNvPr id="118788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B275007-13A1-4E47-A14E-9F3E1C78BB38}" type="slidenum">
              <a:rPr lang="fr-FR" altLang="en-US"/>
              <a:pPr/>
              <a:t>163</a:t>
            </a:fld>
            <a:endParaRPr lang="fr-FR" altLang="en-US"/>
          </a:p>
        </p:txBody>
      </p:sp>
      <p:grpSp>
        <p:nvGrpSpPr>
          <p:cNvPr id="118790" name="Group 177"/>
          <p:cNvGrpSpPr>
            <a:grpSpLocks/>
          </p:cNvGrpSpPr>
          <p:nvPr/>
        </p:nvGrpSpPr>
        <p:grpSpPr bwMode="auto">
          <a:xfrm>
            <a:off x="395288" y="1504950"/>
            <a:ext cx="2533650" cy="4514850"/>
            <a:chOff x="385" y="948"/>
            <a:chExt cx="1596" cy="2844"/>
          </a:xfrm>
        </p:grpSpPr>
        <p:grpSp>
          <p:nvGrpSpPr>
            <p:cNvPr id="118865" name="Group 7"/>
            <p:cNvGrpSpPr>
              <a:grpSpLocks/>
            </p:cNvGrpSpPr>
            <p:nvPr/>
          </p:nvGrpSpPr>
          <p:grpSpPr bwMode="auto">
            <a:xfrm>
              <a:off x="394" y="1299"/>
              <a:ext cx="317" cy="226"/>
              <a:chOff x="703" y="1480"/>
              <a:chExt cx="317" cy="226"/>
            </a:xfrm>
          </p:grpSpPr>
          <p:sp>
            <p:nvSpPr>
              <p:cNvPr id="118930" name="Rectangle 5"/>
              <p:cNvSpPr>
                <a:spLocks noChangeArrowheads="1"/>
              </p:cNvSpPr>
              <p:nvPr/>
            </p:nvSpPr>
            <p:spPr bwMode="auto">
              <a:xfrm>
                <a:off x="703" y="1480"/>
                <a:ext cx="317" cy="22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8931" name="Line 6"/>
              <p:cNvSpPr>
                <a:spLocks noChangeShapeType="1"/>
              </p:cNvSpPr>
              <p:nvPr/>
            </p:nvSpPr>
            <p:spPr bwMode="auto">
              <a:xfrm>
                <a:off x="703" y="1480"/>
                <a:ext cx="317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18866" name="Group 11"/>
            <p:cNvGrpSpPr>
              <a:grpSpLocks/>
            </p:cNvGrpSpPr>
            <p:nvPr/>
          </p:nvGrpSpPr>
          <p:grpSpPr bwMode="auto">
            <a:xfrm>
              <a:off x="1029" y="1299"/>
              <a:ext cx="317" cy="226"/>
              <a:chOff x="703" y="1480"/>
              <a:chExt cx="317" cy="226"/>
            </a:xfrm>
          </p:grpSpPr>
          <p:sp>
            <p:nvSpPr>
              <p:cNvPr id="118928" name="Rectangle 12"/>
              <p:cNvSpPr>
                <a:spLocks noChangeArrowheads="1"/>
              </p:cNvSpPr>
              <p:nvPr/>
            </p:nvSpPr>
            <p:spPr bwMode="auto">
              <a:xfrm>
                <a:off x="703" y="1480"/>
                <a:ext cx="317" cy="22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8929" name="Line 13"/>
              <p:cNvSpPr>
                <a:spLocks noChangeShapeType="1"/>
              </p:cNvSpPr>
              <p:nvPr/>
            </p:nvSpPr>
            <p:spPr bwMode="auto">
              <a:xfrm>
                <a:off x="703" y="1480"/>
                <a:ext cx="317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18867" name="Group 14"/>
            <p:cNvGrpSpPr>
              <a:grpSpLocks/>
            </p:cNvGrpSpPr>
            <p:nvPr/>
          </p:nvGrpSpPr>
          <p:grpSpPr bwMode="auto">
            <a:xfrm>
              <a:off x="1664" y="1299"/>
              <a:ext cx="317" cy="226"/>
              <a:chOff x="703" y="1480"/>
              <a:chExt cx="317" cy="226"/>
            </a:xfrm>
          </p:grpSpPr>
          <p:sp>
            <p:nvSpPr>
              <p:cNvPr id="118926" name="Rectangle 15"/>
              <p:cNvSpPr>
                <a:spLocks noChangeArrowheads="1"/>
              </p:cNvSpPr>
              <p:nvPr/>
            </p:nvSpPr>
            <p:spPr bwMode="auto">
              <a:xfrm>
                <a:off x="703" y="1480"/>
                <a:ext cx="317" cy="22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8927" name="Line 16"/>
              <p:cNvSpPr>
                <a:spLocks noChangeShapeType="1"/>
              </p:cNvSpPr>
              <p:nvPr/>
            </p:nvSpPr>
            <p:spPr bwMode="auto">
              <a:xfrm>
                <a:off x="703" y="1480"/>
                <a:ext cx="317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18868" name="Oval 21"/>
            <p:cNvSpPr>
              <a:spLocks noChangeArrowheads="1"/>
            </p:cNvSpPr>
            <p:nvPr/>
          </p:nvSpPr>
          <p:spPr bwMode="auto">
            <a:xfrm>
              <a:off x="485" y="1343"/>
              <a:ext cx="136" cy="136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8869" name="Oval 22"/>
            <p:cNvSpPr>
              <a:spLocks noChangeArrowheads="1"/>
            </p:cNvSpPr>
            <p:nvPr/>
          </p:nvSpPr>
          <p:spPr bwMode="auto">
            <a:xfrm>
              <a:off x="1120" y="1343"/>
              <a:ext cx="136" cy="1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118870" name="Group 26"/>
            <p:cNvGrpSpPr>
              <a:grpSpLocks/>
            </p:cNvGrpSpPr>
            <p:nvPr/>
          </p:nvGrpSpPr>
          <p:grpSpPr bwMode="auto">
            <a:xfrm>
              <a:off x="385" y="1707"/>
              <a:ext cx="317" cy="226"/>
              <a:chOff x="703" y="1480"/>
              <a:chExt cx="317" cy="226"/>
            </a:xfrm>
          </p:grpSpPr>
          <p:sp>
            <p:nvSpPr>
              <p:cNvPr id="118924" name="Rectangle 27"/>
              <p:cNvSpPr>
                <a:spLocks noChangeArrowheads="1"/>
              </p:cNvSpPr>
              <p:nvPr/>
            </p:nvSpPr>
            <p:spPr bwMode="auto">
              <a:xfrm>
                <a:off x="703" y="1480"/>
                <a:ext cx="317" cy="22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8925" name="Line 28"/>
              <p:cNvSpPr>
                <a:spLocks noChangeShapeType="1"/>
              </p:cNvSpPr>
              <p:nvPr/>
            </p:nvSpPr>
            <p:spPr bwMode="auto">
              <a:xfrm>
                <a:off x="703" y="1480"/>
                <a:ext cx="317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18871" name="Group 32"/>
            <p:cNvGrpSpPr>
              <a:grpSpLocks/>
            </p:cNvGrpSpPr>
            <p:nvPr/>
          </p:nvGrpSpPr>
          <p:grpSpPr bwMode="auto">
            <a:xfrm>
              <a:off x="1020" y="1707"/>
              <a:ext cx="317" cy="226"/>
              <a:chOff x="703" y="1480"/>
              <a:chExt cx="317" cy="226"/>
            </a:xfrm>
          </p:grpSpPr>
          <p:sp>
            <p:nvSpPr>
              <p:cNvPr id="118922" name="Rectangle 33"/>
              <p:cNvSpPr>
                <a:spLocks noChangeArrowheads="1"/>
              </p:cNvSpPr>
              <p:nvPr/>
            </p:nvSpPr>
            <p:spPr bwMode="auto">
              <a:xfrm>
                <a:off x="703" y="1480"/>
                <a:ext cx="317" cy="22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8923" name="Line 34"/>
              <p:cNvSpPr>
                <a:spLocks noChangeShapeType="1"/>
              </p:cNvSpPr>
              <p:nvPr/>
            </p:nvSpPr>
            <p:spPr bwMode="auto">
              <a:xfrm>
                <a:off x="703" y="1480"/>
                <a:ext cx="317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18872" name="Group 35"/>
            <p:cNvGrpSpPr>
              <a:grpSpLocks/>
            </p:cNvGrpSpPr>
            <p:nvPr/>
          </p:nvGrpSpPr>
          <p:grpSpPr bwMode="auto">
            <a:xfrm>
              <a:off x="1655" y="1707"/>
              <a:ext cx="317" cy="226"/>
              <a:chOff x="703" y="1480"/>
              <a:chExt cx="317" cy="226"/>
            </a:xfrm>
          </p:grpSpPr>
          <p:sp>
            <p:nvSpPr>
              <p:cNvPr id="118920" name="Rectangle 36"/>
              <p:cNvSpPr>
                <a:spLocks noChangeArrowheads="1"/>
              </p:cNvSpPr>
              <p:nvPr/>
            </p:nvSpPr>
            <p:spPr bwMode="auto">
              <a:xfrm>
                <a:off x="703" y="1480"/>
                <a:ext cx="317" cy="22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8921" name="Line 37"/>
              <p:cNvSpPr>
                <a:spLocks noChangeShapeType="1"/>
              </p:cNvSpPr>
              <p:nvPr/>
            </p:nvSpPr>
            <p:spPr bwMode="auto">
              <a:xfrm>
                <a:off x="703" y="1480"/>
                <a:ext cx="317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18873" name="Group 42"/>
            <p:cNvGrpSpPr>
              <a:grpSpLocks/>
            </p:cNvGrpSpPr>
            <p:nvPr/>
          </p:nvGrpSpPr>
          <p:grpSpPr bwMode="auto">
            <a:xfrm>
              <a:off x="394" y="2115"/>
              <a:ext cx="317" cy="226"/>
              <a:chOff x="703" y="1480"/>
              <a:chExt cx="317" cy="226"/>
            </a:xfrm>
          </p:grpSpPr>
          <p:sp>
            <p:nvSpPr>
              <p:cNvPr id="118918" name="Rectangle 43"/>
              <p:cNvSpPr>
                <a:spLocks noChangeArrowheads="1"/>
              </p:cNvSpPr>
              <p:nvPr/>
            </p:nvSpPr>
            <p:spPr bwMode="auto">
              <a:xfrm>
                <a:off x="703" y="1480"/>
                <a:ext cx="317" cy="22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8919" name="Line 44"/>
              <p:cNvSpPr>
                <a:spLocks noChangeShapeType="1"/>
              </p:cNvSpPr>
              <p:nvPr/>
            </p:nvSpPr>
            <p:spPr bwMode="auto">
              <a:xfrm>
                <a:off x="703" y="1480"/>
                <a:ext cx="317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18874" name="Group 48"/>
            <p:cNvGrpSpPr>
              <a:grpSpLocks/>
            </p:cNvGrpSpPr>
            <p:nvPr/>
          </p:nvGrpSpPr>
          <p:grpSpPr bwMode="auto">
            <a:xfrm>
              <a:off x="1029" y="2115"/>
              <a:ext cx="317" cy="226"/>
              <a:chOff x="703" y="1480"/>
              <a:chExt cx="317" cy="226"/>
            </a:xfrm>
          </p:grpSpPr>
          <p:sp>
            <p:nvSpPr>
              <p:cNvPr id="118916" name="Rectangle 49"/>
              <p:cNvSpPr>
                <a:spLocks noChangeArrowheads="1"/>
              </p:cNvSpPr>
              <p:nvPr/>
            </p:nvSpPr>
            <p:spPr bwMode="auto">
              <a:xfrm>
                <a:off x="703" y="1480"/>
                <a:ext cx="317" cy="22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8917" name="Line 50"/>
              <p:cNvSpPr>
                <a:spLocks noChangeShapeType="1"/>
              </p:cNvSpPr>
              <p:nvPr/>
            </p:nvSpPr>
            <p:spPr bwMode="auto">
              <a:xfrm>
                <a:off x="703" y="1480"/>
                <a:ext cx="317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18875" name="Group 51"/>
            <p:cNvGrpSpPr>
              <a:grpSpLocks/>
            </p:cNvGrpSpPr>
            <p:nvPr/>
          </p:nvGrpSpPr>
          <p:grpSpPr bwMode="auto">
            <a:xfrm>
              <a:off x="1664" y="2115"/>
              <a:ext cx="317" cy="226"/>
              <a:chOff x="703" y="1480"/>
              <a:chExt cx="317" cy="226"/>
            </a:xfrm>
          </p:grpSpPr>
          <p:sp>
            <p:nvSpPr>
              <p:cNvPr id="118914" name="Rectangle 52"/>
              <p:cNvSpPr>
                <a:spLocks noChangeArrowheads="1"/>
              </p:cNvSpPr>
              <p:nvPr/>
            </p:nvSpPr>
            <p:spPr bwMode="auto">
              <a:xfrm>
                <a:off x="703" y="1480"/>
                <a:ext cx="317" cy="22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8915" name="Line 53"/>
              <p:cNvSpPr>
                <a:spLocks noChangeShapeType="1"/>
              </p:cNvSpPr>
              <p:nvPr/>
            </p:nvSpPr>
            <p:spPr bwMode="auto">
              <a:xfrm>
                <a:off x="703" y="1480"/>
                <a:ext cx="317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18876" name="Oval 57"/>
            <p:cNvSpPr>
              <a:spLocks noChangeArrowheads="1"/>
            </p:cNvSpPr>
            <p:nvPr/>
          </p:nvSpPr>
          <p:spPr bwMode="auto">
            <a:xfrm>
              <a:off x="1120" y="1752"/>
              <a:ext cx="136" cy="136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8877" name="Oval 58"/>
            <p:cNvSpPr>
              <a:spLocks noChangeArrowheads="1"/>
            </p:cNvSpPr>
            <p:nvPr/>
          </p:nvSpPr>
          <p:spPr bwMode="auto">
            <a:xfrm>
              <a:off x="1746" y="2161"/>
              <a:ext cx="136" cy="136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118878" name="Group 60"/>
            <p:cNvGrpSpPr>
              <a:grpSpLocks/>
            </p:cNvGrpSpPr>
            <p:nvPr/>
          </p:nvGrpSpPr>
          <p:grpSpPr bwMode="auto">
            <a:xfrm>
              <a:off x="394" y="2569"/>
              <a:ext cx="317" cy="226"/>
              <a:chOff x="703" y="1480"/>
              <a:chExt cx="317" cy="226"/>
            </a:xfrm>
          </p:grpSpPr>
          <p:sp>
            <p:nvSpPr>
              <p:cNvPr id="118912" name="Rectangle 61"/>
              <p:cNvSpPr>
                <a:spLocks noChangeArrowheads="1"/>
              </p:cNvSpPr>
              <p:nvPr/>
            </p:nvSpPr>
            <p:spPr bwMode="auto">
              <a:xfrm>
                <a:off x="703" y="1480"/>
                <a:ext cx="317" cy="22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8913" name="Line 62"/>
              <p:cNvSpPr>
                <a:spLocks noChangeShapeType="1"/>
              </p:cNvSpPr>
              <p:nvPr/>
            </p:nvSpPr>
            <p:spPr bwMode="auto">
              <a:xfrm>
                <a:off x="703" y="1480"/>
                <a:ext cx="317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18879" name="Group 63"/>
            <p:cNvGrpSpPr>
              <a:grpSpLocks/>
            </p:cNvGrpSpPr>
            <p:nvPr/>
          </p:nvGrpSpPr>
          <p:grpSpPr bwMode="auto">
            <a:xfrm>
              <a:off x="1029" y="2569"/>
              <a:ext cx="317" cy="226"/>
              <a:chOff x="703" y="1480"/>
              <a:chExt cx="317" cy="226"/>
            </a:xfrm>
          </p:grpSpPr>
          <p:sp>
            <p:nvSpPr>
              <p:cNvPr id="118910" name="Rectangle 64"/>
              <p:cNvSpPr>
                <a:spLocks noChangeArrowheads="1"/>
              </p:cNvSpPr>
              <p:nvPr/>
            </p:nvSpPr>
            <p:spPr bwMode="auto">
              <a:xfrm>
                <a:off x="703" y="1480"/>
                <a:ext cx="317" cy="22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8911" name="Line 65"/>
              <p:cNvSpPr>
                <a:spLocks noChangeShapeType="1"/>
              </p:cNvSpPr>
              <p:nvPr/>
            </p:nvSpPr>
            <p:spPr bwMode="auto">
              <a:xfrm>
                <a:off x="703" y="1480"/>
                <a:ext cx="317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18880" name="Group 66"/>
            <p:cNvGrpSpPr>
              <a:grpSpLocks/>
            </p:cNvGrpSpPr>
            <p:nvPr/>
          </p:nvGrpSpPr>
          <p:grpSpPr bwMode="auto">
            <a:xfrm>
              <a:off x="1664" y="2569"/>
              <a:ext cx="317" cy="226"/>
              <a:chOff x="703" y="1480"/>
              <a:chExt cx="317" cy="226"/>
            </a:xfrm>
          </p:grpSpPr>
          <p:sp>
            <p:nvSpPr>
              <p:cNvPr id="118908" name="Rectangle 67"/>
              <p:cNvSpPr>
                <a:spLocks noChangeArrowheads="1"/>
              </p:cNvSpPr>
              <p:nvPr/>
            </p:nvSpPr>
            <p:spPr bwMode="auto">
              <a:xfrm>
                <a:off x="703" y="1480"/>
                <a:ext cx="317" cy="22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8909" name="Line 68"/>
              <p:cNvSpPr>
                <a:spLocks noChangeShapeType="1"/>
              </p:cNvSpPr>
              <p:nvPr/>
            </p:nvSpPr>
            <p:spPr bwMode="auto">
              <a:xfrm>
                <a:off x="703" y="1480"/>
                <a:ext cx="317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18881" name="Oval 73"/>
            <p:cNvSpPr>
              <a:spLocks noChangeArrowheads="1"/>
            </p:cNvSpPr>
            <p:nvPr/>
          </p:nvSpPr>
          <p:spPr bwMode="auto">
            <a:xfrm>
              <a:off x="1746" y="1753"/>
              <a:ext cx="136" cy="1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8882" name="Oval 74"/>
            <p:cNvSpPr>
              <a:spLocks noChangeArrowheads="1"/>
            </p:cNvSpPr>
            <p:nvPr/>
          </p:nvSpPr>
          <p:spPr bwMode="auto">
            <a:xfrm>
              <a:off x="485" y="2160"/>
              <a:ext cx="136" cy="1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8883" name="Oval 75"/>
            <p:cNvSpPr>
              <a:spLocks noChangeArrowheads="1"/>
            </p:cNvSpPr>
            <p:nvPr/>
          </p:nvSpPr>
          <p:spPr bwMode="auto">
            <a:xfrm>
              <a:off x="485" y="2569"/>
              <a:ext cx="136" cy="1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118884" name="Group 79"/>
            <p:cNvGrpSpPr>
              <a:grpSpLocks/>
            </p:cNvGrpSpPr>
            <p:nvPr/>
          </p:nvGrpSpPr>
          <p:grpSpPr bwMode="auto">
            <a:xfrm>
              <a:off x="385" y="3566"/>
              <a:ext cx="317" cy="226"/>
              <a:chOff x="703" y="1480"/>
              <a:chExt cx="317" cy="226"/>
            </a:xfrm>
          </p:grpSpPr>
          <p:sp>
            <p:nvSpPr>
              <p:cNvPr id="118906" name="Rectangle 80"/>
              <p:cNvSpPr>
                <a:spLocks noChangeArrowheads="1"/>
              </p:cNvSpPr>
              <p:nvPr/>
            </p:nvSpPr>
            <p:spPr bwMode="auto">
              <a:xfrm>
                <a:off x="703" y="1480"/>
                <a:ext cx="317" cy="22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8907" name="Line 81"/>
              <p:cNvSpPr>
                <a:spLocks noChangeShapeType="1"/>
              </p:cNvSpPr>
              <p:nvPr/>
            </p:nvSpPr>
            <p:spPr bwMode="auto">
              <a:xfrm>
                <a:off x="703" y="1480"/>
                <a:ext cx="317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18885" name="Group 82"/>
            <p:cNvGrpSpPr>
              <a:grpSpLocks/>
            </p:cNvGrpSpPr>
            <p:nvPr/>
          </p:nvGrpSpPr>
          <p:grpSpPr bwMode="auto">
            <a:xfrm>
              <a:off x="1020" y="3566"/>
              <a:ext cx="317" cy="226"/>
              <a:chOff x="703" y="1480"/>
              <a:chExt cx="317" cy="226"/>
            </a:xfrm>
          </p:grpSpPr>
          <p:sp>
            <p:nvSpPr>
              <p:cNvPr id="118904" name="Rectangle 83"/>
              <p:cNvSpPr>
                <a:spLocks noChangeArrowheads="1"/>
              </p:cNvSpPr>
              <p:nvPr/>
            </p:nvSpPr>
            <p:spPr bwMode="auto">
              <a:xfrm>
                <a:off x="703" y="1480"/>
                <a:ext cx="317" cy="22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8905" name="Line 84"/>
              <p:cNvSpPr>
                <a:spLocks noChangeShapeType="1"/>
              </p:cNvSpPr>
              <p:nvPr/>
            </p:nvSpPr>
            <p:spPr bwMode="auto">
              <a:xfrm>
                <a:off x="703" y="1480"/>
                <a:ext cx="317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18886" name="Group 85"/>
            <p:cNvGrpSpPr>
              <a:grpSpLocks/>
            </p:cNvGrpSpPr>
            <p:nvPr/>
          </p:nvGrpSpPr>
          <p:grpSpPr bwMode="auto">
            <a:xfrm>
              <a:off x="1655" y="3566"/>
              <a:ext cx="317" cy="226"/>
              <a:chOff x="703" y="1480"/>
              <a:chExt cx="317" cy="226"/>
            </a:xfrm>
          </p:grpSpPr>
          <p:sp>
            <p:nvSpPr>
              <p:cNvPr id="118902" name="Rectangle 86"/>
              <p:cNvSpPr>
                <a:spLocks noChangeArrowheads="1"/>
              </p:cNvSpPr>
              <p:nvPr/>
            </p:nvSpPr>
            <p:spPr bwMode="auto">
              <a:xfrm>
                <a:off x="703" y="1480"/>
                <a:ext cx="317" cy="22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8903" name="Line 87"/>
              <p:cNvSpPr>
                <a:spLocks noChangeShapeType="1"/>
              </p:cNvSpPr>
              <p:nvPr/>
            </p:nvSpPr>
            <p:spPr bwMode="auto">
              <a:xfrm>
                <a:off x="703" y="1480"/>
                <a:ext cx="317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18887" name="Oval 88"/>
            <p:cNvSpPr>
              <a:spLocks noChangeArrowheads="1"/>
            </p:cNvSpPr>
            <p:nvPr/>
          </p:nvSpPr>
          <p:spPr bwMode="auto">
            <a:xfrm>
              <a:off x="1745" y="3611"/>
              <a:ext cx="136" cy="1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118888" name="Group 89"/>
            <p:cNvGrpSpPr>
              <a:grpSpLocks/>
            </p:cNvGrpSpPr>
            <p:nvPr/>
          </p:nvGrpSpPr>
          <p:grpSpPr bwMode="auto">
            <a:xfrm>
              <a:off x="394" y="3077"/>
              <a:ext cx="317" cy="226"/>
              <a:chOff x="703" y="1480"/>
              <a:chExt cx="317" cy="226"/>
            </a:xfrm>
          </p:grpSpPr>
          <p:sp>
            <p:nvSpPr>
              <p:cNvPr id="118900" name="Rectangle 90"/>
              <p:cNvSpPr>
                <a:spLocks noChangeArrowheads="1"/>
              </p:cNvSpPr>
              <p:nvPr/>
            </p:nvSpPr>
            <p:spPr bwMode="auto">
              <a:xfrm>
                <a:off x="703" y="1480"/>
                <a:ext cx="317" cy="22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8901" name="Line 91"/>
              <p:cNvSpPr>
                <a:spLocks noChangeShapeType="1"/>
              </p:cNvSpPr>
              <p:nvPr/>
            </p:nvSpPr>
            <p:spPr bwMode="auto">
              <a:xfrm>
                <a:off x="703" y="1480"/>
                <a:ext cx="317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18889" name="Group 92"/>
            <p:cNvGrpSpPr>
              <a:grpSpLocks/>
            </p:cNvGrpSpPr>
            <p:nvPr/>
          </p:nvGrpSpPr>
          <p:grpSpPr bwMode="auto">
            <a:xfrm>
              <a:off x="1029" y="3077"/>
              <a:ext cx="317" cy="226"/>
              <a:chOff x="703" y="1480"/>
              <a:chExt cx="317" cy="226"/>
            </a:xfrm>
          </p:grpSpPr>
          <p:sp>
            <p:nvSpPr>
              <p:cNvPr id="118898" name="Rectangle 93"/>
              <p:cNvSpPr>
                <a:spLocks noChangeArrowheads="1"/>
              </p:cNvSpPr>
              <p:nvPr/>
            </p:nvSpPr>
            <p:spPr bwMode="auto">
              <a:xfrm>
                <a:off x="703" y="1480"/>
                <a:ext cx="317" cy="22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8899" name="Line 94"/>
              <p:cNvSpPr>
                <a:spLocks noChangeShapeType="1"/>
              </p:cNvSpPr>
              <p:nvPr/>
            </p:nvSpPr>
            <p:spPr bwMode="auto">
              <a:xfrm>
                <a:off x="703" y="1480"/>
                <a:ext cx="317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18890" name="Group 95"/>
            <p:cNvGrpSpPr>
              <a:grpSpLocks/>
            </p:cNvGrpSpPr>
            <p:nvPr/>
          </p:nvGrpSpPr>
          <p:grpSpPr bwMode="auto">
            <a:xfrm>
              <a:off x="1664" y="3077"/>
              <a:ext cx="317" cy="226"/>
              <a:chOff x="703" y="1480"/>
              <a:chExt cx="317" cy="226"/>
            </a:xfrm>
          </p:grpSpPr>
          <p:sp>
            <p:nvSpPr>
              <p:cNvPr id="118896" name="Rectangle 96"/>
              <p:cNvSpPr>
                <a:spLocks noChangeArrowheads="1"/>
              </p:cNvSpPr>
              <p:nvPr/>
            </p:nvSpPr>
            <p:spPr bwMode="auto">
              <a:xfrm>
                <a:off x="703" y="1480"/>
                <a:ext cx="317" cy="22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8897" name="Line 97"/>
              <p:cNvSpPr>
                <a:spLocks noChangeShapeType="1"/>
              </p:cNvSpPr>
              <p:nvPr/>
            </p:nvSpPr>
            <p:spPr bwMode="auto">
              <a:xfrm>
                <a:off x="703" y="1480"/>
                <a:ext cx="317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18891" name="Oval 98"/>
            <p:cNvSpPr>
              <a:spLocks noChangeArrowheads="1"/>
            </p:cNvSpPr>
            <p:nvPr/>
          </p:nvSpPr>
          <p:spPr bwMode="auto">
            <a:xfrm>
              <a:off x="1129" y="3077"/>
              <a:ext cx="136" cy="1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8892" name="Oval 99"/>
            <p:cNvSpPr>
              <a:spLocks noChangeArrowheads="1"/>
            </p:cNvSpPr>
            <p:nvPr/>
          </p:nvSpPr>
          <p:spPr bwMode="auto">
            <a:xfrm>
              <a:off x="1111" y="2615"/>
              <a:ext cx="136" cy="136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8893" name="Oval 100"/>
            <p:cNvSpPr>
              <a:spLocks noChangeArrowheads="1"/>
            </p:cNvSpPr>
            <p:nvPr/>
          </p:nvSpPr>
          <p:spPr bwMode="auto">
            <a:xfrm>
              <a:off x="1764" y="3122"/>
              <a:ext cx="136" cy="136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8894" name="Oval 101"/>
            <p:cNvSpPr>
              <a:spLocks noChangeArrowheads="1"/>
            </p:cNvSpPr>
            <p:nvPr/>
          </p:nvSpPr>
          <p:spPr bwMode="auto">
            <a:xfrm>
              <a:off x="476" y="3611"/>
              <a:ext cx="136" cy="136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05255" name="Text Box 103"/>
            <p:cNvSpPr txBox="1">
              <a:spLocks noChangeArrowheads="1"/>
            </p:cNvSpPr>
            <p:nvPr/>
          </p:nvSpPr>
          <p:spPr bwMode="auto">
            <a:xfrm>
              <a:off x="690" y="948"/>
              <a:ext cx="9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Discernable </a:t>
              </a:r>
            </a:p>
          </p:txBody>
        </p:sp>
      </p:grpSp>
      <p:grpSp>
        <p:nvGrpSpPr>
          <p:cNvPr id="118791" name="Group 105"/>
          <p:cNvGrpSpPr>
            <a:grpSpLocks/>
          </p:cNvGrpSpPr>
          <p:nvPr/>
        </p:nvGrpSpPr>
        <p:grpSpPr bwMode="auto">
          <a:xfrm>
            <a:off x="6302375" y="2041525"/>
            <a:ext cx="503238" cy="358775"/>
            <a:chOff x="703" y="1480"/>
            <a:chExt cx="317" cy="226"/>
          </a:xfrm>
        </p:grpSpPr>
        <p:sp>
          <p:nvSpPr>
            <p:cNvPr id="118863" name="Rectangle 106"/>
            <p:cNvSpPr>
              <a:spLocks noChangeArrowheads="1"/>
            </p:cNvSpPr>
            <p:nvPr/>
          </p:nvSpPr>
          <p:spPr bwMode="auto">
            <a:xfrm>
              <a:off x="703" y="1480"/>
              <a:ext cx="317" cy="2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8864" name="Line 107"/>
            <p:cNvSpPr>
              <a:spLocks noChangeShapeType="1"/>
            </p:cNvSpPr>
            <p:nvPr/>
          </p:nvSpPr>
          <p:spPr bwMode="auto">
            <a:xfrm>
              <a:off x="703" y="1480"/>
              <a:ext cx="317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18792" name="Group 108"/>
          <p:cNvGrpSpPr>
            <a:grpSpLocks/>
          </p:cNvGrpSpPr>
          <p:nvPr/>
        </p:nvGrpSpPr>
        <p:grpSpPr bwMode="auto">
          <a:xfrm>
            <a:off x="7310438" y="2041525"/>
            <a:ext cx="503237" cy="358775"/>
            <a:chOff x="703" y="1480"/>
            <a:chExt cx="317" cy="226"/>
          </a:xfrm>
        </p:grpSpPr>
        <p:sp>
          <p:nvSpPr>
            <p:cNvPr id="118861" name="Rectangle 109"/>
            <p:cNvSpPr>
              <a:spLocks noChangeArrowheads="1"/>
            </p:cNvSpPr>
            <p:nvPr/>
          </p:nvSpPr>
          <p:spPr bwMode="auto">
            <a:xfrm>
              <a:off x="703" y="1480"/>
              <a:ext cx="317" cy="2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8862" name="Line 110"/>
            <p:cNvSpPr>
              <a:spLocks noChangeShapeType="1"/>
            </p:cNvSpPr>
            <p:nvPr/>
          </p:nvSpPr>
          <p:spPr bwMode="auto">
            <a:xfrm>
              <a:off x="703" y="1480"/>
              <a:ext cx="317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18793" name="Group 111"/>
          <p:cNvGrpSpPr>
            <a:grpSpLocks/>
          </p:cNvGrpSpPr>
          <p:nvPr/>
        </p:nvGrpSpPr>
        <p:grpSpPr bwMode="auto">
          <a:xfrm>
            <a:off x="8318500" y="2041525"/>
            <a:ext cx="503238" cy="358775"/>
            <a:chOff x="703" y="1480"/>
            <a:chExt cx="317" cy="226"/>
          </a:xfrm>
        </p:grpSpPr>
        <p:sp>
          <p:nvSpPr>
            <p:cNvPr id="118859" name="Rectangle 112"/>
            <p:cNvSpPr>
              <a:spLocks noChangeArrowheads="1"/>
            </p:cNvSpPr>
            <p:nvPr/>
          </p:nvSpPr>
          <p:spPr bwMode="auto">
            <a:xfrm>
              <a:off x="703" y="1480"/>
              <a:ext cx="317" cy="2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8860" name="Line 113"/>
            <p:cNvSpPr>
              <a:spLocks noChangeShapeType="1"/>
            </p:cNvSpPr>
            <p:nvPr/>
          </p:nvSpPr>
          <p:spPr bwMode="auto">
            <a:xfrm>
              <a:off x="703" y="1480"/>
              <a:ext cx="317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18794" name="Oval 114"/>
          <p:cNvSpPr>
            <a:spLocks noChangeArrowheads="1"/>
          </p:cNvSpPr>
          <p:nvPr/>
        </p:nvSpPr>
        <p:spPr bwMode="auto">
          <a:xfrm>
            <a:off x="6446838" y="2111375"/>
            <a:ext cx="215900" cy="2159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8795" name="Oval 115"/>
          <p:cNvSpPr>
            <a:spLocks noChangeArrowheads="1"/>
          </p:cNvSpPr>
          <p:nvPr/>
        </p:nvSpPr>
        <p:spPr bwMode="auto">
          <a:xfrm>
            <a:off x="7454900" y="2111375"/>
            <a:ext cx="215900" cy="2159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18796" name="Group 116"/>
          <p:cNvGrpSpPr>
            <a:grpSpLocks/>
          </p:cNvGrpSpPr>
          <p:nvPr/>
        </p:nvGrpSpPr>
        <p:grpSpPr bwMode="auto">
          <a:xfrm>
            <a:off x="6288088" y="2689225"/>
            <a:ext cx="503237" cy="358775"/>
            <a:chOff x="703" y="1480"/>
            <a:chExt cx="317" cy="226"/>
          </a:xfrm>
        </p:grpSpPr>
        <p:sp>
          <p:nvSpPr>
            <p:cNvPr id="118857" name="Rectangle 117"/>
            <p:cNvSpPr>
              <a:spLocks noChangeArrowheads="1"/>
            </p:cNvSpPr>
            <p:nvPr/>
          </p:nvSpPr>
          <p:spPr bwMode="auto">
            <a:xfrm>
              <a:off x="703" y="1480"/>
              <a:ext cx="317" cy="2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8858" name="Line 118"/>
            <p:cNvSpPr>
              <a:spLocks noChangeShapeType="1"/>
            </p:cNvSpPr>
            <p:nvPr/>
          </p:nvSpPr>
          <p:spPr bwMode="auto">
            <a:xfrm>
              <a:off x="703" y="1480"/>
              <a:ext cx="317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18797" name="Group 119"/>
          <p:cNvGrpSpPr>
            <a:grpSpLocks/>
          </p:cNvGrpSpPr>
          <p:nvPr/>
        </p:nvGrpSpPr>
        <p:grpSpPr bwMode="auto">
          <a:xfrm>
            <a:off x="7296150" y="2689225"/>
            <a:ext cx="503238" cy="358775"/>
            <a:chOff x="703" y="1480"/>
            <a:chExt cx="317" cy="226"/>
          </a:xfrm>
        </p:grpSpPr>
        <p:sp>
          <p:nvSpPr>
            <p:cNvPr id="118855" name="Rectangle 120"/>
            <p:cNvSpPr>
              <a:spLocks noChangeArrowheads="1"/>
            </p:cNvSpPr>
            <p:nvPr/>
          </p:nvSpPr>
          <p:spPr bwMode="auto">
            <a:xfrm>
              <a:off x="703" y="1480"/>
              <a:ext cx="317" cy="2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8856" name="Line 121"/>
            <p:cNvSpPr>
              <a:spLocks noChangeShapeType="1"/>
            </p:cNvSpPr>
            <p:nvPr/>
          </p:nvSpPr>
          <p:spPr bwMode="auto">
            <a:xfrm>
              <a:off x="703" y="1480"/>
              <a:ext cx="317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18798" name="Group 122"/>
          <p:cNvGrpSpPr>
            <a:grpSpLocks/>
          </p:cNvGrpSpPr>
          <p:nvPr/>
        </p:nvGrpSpPr>
        <p:grpSpPr bwMode="auto">
          <a:xfrm>
            <a:off x="8304213" y="2689225"/>
            <a:ext cx="503237" cy="358775"/>
            <a:chOff x="703" y="1480"/>
            <a:chExt cx="317" cy="226"/>
          </a:xfrm>
        </p:grpSpPr>
        <p:sp>
          <p:nvSpPr>
            <p:cNvPr id="118853" name="Rectangle 123"/>
            <p:cNvSpPr>
              <a:spLocks noChangeArrowheads="1"/>
            </p:cNvSpPr>
            <p:nvPr/>
          </p:nvSpPr>
          <p:spPr bwMode="auto">
            <a:xfrm>
              <a:off x="703" y="1480"/>
              <a:ext cx="317" cy="2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8854" name="Line 124"/>
            <p:cNvSpPr>
              <a:spLocks noChangeShapeType="1"/>
            </p:cNvSpPr>
            <p:nvPr/>
          </p:nvSpPr>
          <p:spPr bwMode="auto">
            <a:xfrm>
              <a:off x="703" y="1480"/>
              <a:ext cx="317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18799" name="Group 125"/>
          <p:cNvGrpSpPr>
            <a:grpSpLocks/>
          </p:cNvGrpSpPr>
          <p:nvPr/>
        </p:nvGrpSpPr>
        <p:grpSpPr bwMode="auto">
          <a:xfrm>
            <a:off x="6302375" y="3336925"/>
            <a:ext cx="503238" cy="358775"/>
            <a:chOff x="703" y="1480"/>
            <a:chExt cx="317" cy="226"/>
          </a:xfrm>
        </p:grpSpPr>
        <p:sp>
          <p:nvSpPr>
            <p:cNvPr id="118851" name="Rectangle 126"/>
            <p:cNvSpPr>
              <a:spLocks noChangeArrowheads="1"/>
            </p:cNvSpPr>
            <p:nvPr/>
          </p:nvSpPr>
          <p:spPr bwMode="auto">
            <a:xfrm>
              <a:off x="703" y="1480"/>
              <a:ext cx="317" cy="2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8852" name="Line 127"/>
            <p:cNvSpPr>
              <a:spLocks noChangeShapeType="1"/>
            </p:cNvSpPr>
            <p:nvPr/>
          </p:nvSpPr>
          <p:spPr bwMode="auto">
            <a:xfrm>
              <a:off x="703" y="1480"/>
              <a:ext cx="317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18800" name="Group 128"/>
          <p:cNvGrpSpPr>
            <a:grpSpLocks/>
          </p:cNvGrpSpPr>
          <p:nvPr/>
        </p:nvGrpSpPr>
        <p:grpSpPr bwMode="auto">
          <a:xfrm>
            <a:off x="7310438" y="3336925"/>
            <a:ext cx="503237" cy="358775"/>
            <a:chOff x="703" y="1480"/>
            <a:chExt cx="317" cy="226"/>
          </a:xfrm>
        </p:grpSpPr>
        <p:sp>
          <p:nvSpPr>
            <p:cNvPr id="118849" name="Rectangle 129"/>
            <p:cNvSpPr>
              <a:spLocks noChangeArrowheads="1"/>
            </p:cNvSpPr>
            <p:nvPr/>
          </p:nvSpPr>
          <p:spPr bwMode="auto">
            <a:xfrm>
              <a:off x="703" y="1480"/>
              <a:ext cx="317" cy="2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8850" name="Line 130"/>
            <p:cNvSpPr>
              <a:spLocks noChangeShapeType="1"/>
            </p:cNvSpPr>
            <p:nvPr/>
          </p:nvSpPr>
          <p:spPr bwMode="auto">
            <a:xfrm>
              <a:off x="703" y="1480"/>
              <a:ext cx="317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18801" name="Group 131"/>
          <p:cNvGrpSpPr>
            <a:grpSpLocks/>
          </p:cNvGrpSpPr>
          <p:nvPr/>
        </p:nvGrpSpPr>
        <p:grpSpPr bwMode="auto">
          <a:xfrm>
            <a:off x="8318500" y="3336925"/>
            <a:ext cx="503238" cy="358775"/>
            <a:chOff x="703" y="1480"/>
            <a:chExt cx="317" cy="226"/>
          </a:xfrm>
        </p:grpSpPr>
        <p:sp>
          <p:nvSpPr>
            <p:cNvPr id="118847" name="Rectangle 132"/>
            <p:cNvSpPr>
              <a:spLocks noChangeArrowheads="1"/>
            </p:cNvSpPr>
            <p:nvPr/>
          </p:nvSpPr>
          <p:spPr bwMode="auto">
            <a:xfrm>
              <a:off x="703" y="1480"/>
              <a:ext cx="317" cy="2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8848" name="Line 133"/>
            <p:cNvSpPr>
              <a:spLocks noChangeShapeType="1"/>
            </p:cNvSpPr>
            <p:nvPr/>
          </p:nvSpPr>
          <p:spPr bwMode="auto">
            <a:xfrm>
              <a:off x="703" y="1480"/>
              <a:ext cx="317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18802" name="Oval 134"/>
          <p:cNvSpPr>
            <a:spLocks noChangeArrowheads="1"/>
          </p:cNvSpPr>
          <p:nvPr/>
        </p:nvSpPr>
        <p:spPr bwMode="auto">
          <a:xfrm>
            <a:off x="7454900" y="2760663"/>
            <a:ext cx="215900" cy="2159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8803" name="Oval 135"/>
          <p:cNvSpPr>
            <a:spLocks noChangeArrowheads="1"/>
          </p:cNvSpPr>
          <p:nvPr/>
        </p:nvSpPr>
        <p:spPr bwMode="auto">
          <a:xfrm>
            <a:off x="8448675" y="3409950"/>
            <a:ext cx="215900" cy="2159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18804" name="Group 136"/>
          <p:cNvGrpSpPr>
            <a:grpSpLocks/>
          </p:cNvGrpSpPr>
          <p:nvPr/>
        </p:nvGrpSpPr>
        <p:grpSpPr bwMode="auto">
          <a:xfrm>
            <a:off x="6302375" y="4057650"/>
            <a:ext cx="503238" cy="358775"/>
            <a:chOff x="703" y="1480"/>
            <a:chExt cx="317" cy="226"/>
          </a:xfrm>
        </p:grpSpPr>
        <p:sp>
          <p:nvSpPr>
            <p:cNvPr id="118845" name="Rectangle 137"/>
            <p:cNvSpPr>
              <a:spLocks noChangeArrowheads="1"/>
            </p:cNvSpPr>
            <p:nvPr/>
          </p:nvSpPr>
          <p:spPr bwMode="auto">
            <a:xfrm>
              <a:off x="703" y="1480"/>
              <a:ext cx="317" cy="2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8846" name="Line 138"/>
            <p:cNvSpPr>
              <a:spLocks noChangeShapeType="1"/>
            </p:cNvSpPr>
            <p:nvPr/>
          </p:nvSpPr>
          <p:spPr bwMode="auto">
            <a:xfrm>
              <a:off x="703" y="1480"/>
              <a:ext cx="317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18805" name="Group 139"/>
          <p:cNvGrpSpPr>
            <a:grpSpLocks/>
          </p:cNvGrpSpPr>
          <p:nvPr/>
        </p:nvGrpSpPr>
        <p:grpSpPr bwMode="auto">
          <a:xfrm>
            <a:off x="7310438" y="4057650"/>
            <a:ext cx="503237" cy="358775"/>
            <a:chOff x="703" y="1480"/>
            <a:chExt cx="317" cy="226"/>
          </a:xfrm>
        </p:grpSpPr>
        <p:sp>
          <p:nvSpPr>
            <p:cNvPr id="118843" name="Rectangle 140"/>
            <p:cNvSpPr>
              <a:spLocks noChangeArrowheads="1"/>
            </p:cNvSpPr>
            <p:nvPr/>
          </p:nvSpPr>
          <p:spPr bwMode="auto">
            <a:xfrm>
              <a:off x="703" y="1480"/>
              <a:ext cx="317" cy="2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8844" name="Line 141"/>
            <p:cNvSpPr>
              <a:spLocks noChangeShapeType="1"/>
            </p:cNvSpPr>
            <p:nvPr/>
          </p:nvSpPr>
          <p:spPr bwMode="auto">
            <a:xfrm>
              <a:off x="703" y="1480"/>
              <a:ext cx="317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18806" name="Group 142"/>
          <p:cNvGrpSpPr>
            <a:grpSpLocks/>
          </p:cNvGrpSpPr>
          <p:nvPr/>
        </p:nvGrpSpPr>
        <p:grpSpPr bwMode="auto">
          <a:xfrm>
            <a:off x="8318500" y="4057650"/>
            <a:ext cx="503238" cy="358775"/>
            <a:chOff x="703" y="1480"/>
            <a:chExt cx="317" cy="226"/>
          </a:xfrm>
        </p:grpSpPr>
        <p:sp>
          <p:nvSpPr>
            <p:cNvPr id="118841" name="Rectangle 143"/>
            <p:cNvSpPr>
              <a:spLocks noChangeArrowheads="1"/>
            </p:cNvSpPr>
            <p:nvPr/>
          </p:nvSpPr>
          <p:spPr bwMode="auto">
            <a:xfrm>
              <a:off x="703" y="1480"/>
              <a:ext cx="317" cy="2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8842" name="Line 144"/>
            <p:cNvSpPr>
              <a:spLocks noChangeShapeType="1"/>
            </p:cNvSpPr>
            <p:nvPr/>
          </p:nvSpPr>
          <p:spPr bwMode="auto">
            <a:xfrm>
              <a:off x="703" y="1480"/>
              <a:ext cx="317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18807" name="Oval 145"/>
          <p:cNvSpPr>
            <a:spLocks noChangeArrowheads="1"/>
          </p:cNvSpPr>
          <p:nvPr/>
        </p:nvSpPr>
        <p:spPr bwMode="auto">
          <a:xfrm>
            <a:off x="8448675" y="2762250"/>
            <a:ext cx="215900" cy="2159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8808" name="Oval 146"/>
          <p:cNvSpPr>
            <a:spLocks noChangeArrowheads="1"/>
          </p:cNvSpPr>
          <p:nvPr/>
        </p:nvSpPr>
        <p:spPr bwMode="auto">
          <a:xfrm>
            <a:off x="6446838" y="3408363"/>
            <a:ext cx="215900" cy="2159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8809" name="Oval 147"/>
          <p:cNvSpPr>
            <a:spLocks noChangeArrowheads="1"/>
          </p:cNvSpPr>
          <p:nvPr/>
        </p:nvSpPr>
        <p:spPr bwMode="auto">
          <a:xfrm>
            <a:off x="6446838" y="4057650"/>
            <a:ext cx="215900" cy="2159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18810" name="Group 148"/>
          <p:cNvGrpSpPr>
            <a:grpSpLocks/>
          </p:cNvGrpSpPr>
          <p:nvPr/>
        </p:nvGrpSpPr>
        <p:grpSpPr bwMode="auto">
          <a:xfrm>
            <a:off x="6288088" y="5589588"/>
            <a:ext cx="503237" cy="358775"/>
            <a:chOff x="703" y="1480"/>
            <a:chExt cx="317" cy="226"/>
          </a:xfrm>
        </p:grpSpPr>
        <p:sp>
          <p:nvSpPr>
            <p:cNvPr id="118839" name="Rectangle 149"/>
            <p:cNvSpPr>
              <a:spLocks noChangeArrowheads="1"/>
            </p:cNvSpPr>
            <p:nvPr/>
          </p:nvSpPr>
          <p:spPr bwMode="auto">
            <a:xfrm>
              <a:off x="703" y="1480"/>
              <a:ext cx="317" cy="2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8840" name="Line 150"/>
            <p:cNvSpPr>
              <a:spLocks noChangeShapeType="1"/>
            </p:cNvSpPr>
            <p:nvPr/>
          </p:nvSpPr>
          <p:spPr bwMode="auto">
            <a:xfrm>
              <a:off x="703" y="1480"/>
              <a:ext cx="317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18811" name="Group 151"/>
          <p:cNvGrpSpPr>
            <a:grpSpLocks/>
          </p:cNvGrpSpPr>
          <p:nvPr/>
        </p:nvGrpSpPr>
        <p:grpSpPr bwMode="auto">
          <a:xfrm>
            <a:off x="7296150" y="5589588"/>
            <a:ext cx="503238" cy="358775"/>
            <a:chOff x="703" y="1480"/>
            <a:chExt cx="317" cy="226"/>
          </a:xfrm>
        </p:grpSpPr>
        <p:sp>
          <p:nvSpPr>
            <p:cNvPr id="118837" name="Rectangle 152"/>
            <p:cNvSpPr>
              <a:spLocks noChangeArrowheads="1"/>
            </p:cNvSpPr>
            <p:nvPr/>
          </p:nvSpPr>
          <p:spPr bwMode="auto">
            <a:xfrm>
              <a:off x="703" y="1480"/>
              <a:ext cx="317" cy="2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8838" name="Line 153"/>
            <p:cNvSpPr>
              <a:spLocks noChangeShapeType="1"/>
            </p:cNvSpPr>
            <p:nvPr/>
          </p:nvSpPr>
          <p:spPr bwMode="auto">
            <a:xfrm>
              <a:off x="703" y="1480"/>
              <a:ext cx="317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18812" name="Group 154"/>
          <p:cNvGrpSpPr>
            <a:grpSpLocks/>
          </p:cNvGrpSpPr>
          <p:nvPr/>
        </p:nvGrpSpPr>
        <p:grpSpPr bwMode="auto">
          <a:xfrm>
            <a:off x="8304213" y="5589588"/>
            <a:ext cx="503237" cy="358775"/>
            <a:chOff x="703" y="1480"/>
            <a:chExt cx="317" cy="226"/>
          </a:xfrm>
        </p:grpSpPr>
        <p:sp>
          <p:nvSpPr>
            <p:cNvPr id="118835" name="Rectangle 155"/>
            <p:cNvSpPr>
              <a:spLocks noChangeArrowheads="1"/>
            </p:cNvSpPr>
            <p:nvPr/>
          </p:nvSpPr>
          <p:spPr bwMode="auto">
            <a:xfrm>
              <a:off x="703" y="1480"/>
              <a:ext cx="317" cy="2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8836" name="Line 156"/>
            <p:cNvSpPr>
              <a:spLocks noChangeShapeType="1"/>
            </p:cNvSpPr>
            <p:nvPr/>
          </p:nvSpPr>
          <p:spPr bwMode="auto">
            <a:xfrm>
              <a:off x="703" y="1480"/>
              <a:ext cx="317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18813" name="Oval 157"/>
          <p:cNvSpPr>
            <a:spLocks noChangeArrowheads="1"/>
          </p:cNvSpPr>
          <p:nvPr/>
        </p:nvSpPr>
        <p:spPr bwMode="auto">
          <a:xfrm>
            <a:off x="8447088" y="5661025"/>
            <a:ext cx="215900" cy="2159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18814" name="Group 158"/>
          <p:cNvGrpSpPr>
            <a:grpSpLocks/>
          </p:cNvGrpSpPr>
          <p:nvPr/>
        </p:nvGrpSpPr>
        <p:grpSpPr bwMode="auto">
          <a:xfrm>
            <a:off x="6302375" y="4864100"/>
            <a:ext cx="503238" cy="358775"/>
            <a:chOff x="703" y="1480"/>
            <a:chExt cx="317" cy="226"/>
          </a:xfrm>
        </p:grpSpPr>
        <p:sp>
          <p:nvSpPr>
            <p:cNvPr id="118833" name="Rectangle 159"/>
            <p:cNvSpPr>
              <a:spLocks noChangeArrowheads="1"/>
            </p:cNvSpPr>
            <p:nvPr/>
          </p:nvSpPr>
          <p:spPr bwMode="auto">
            <a:xfrm>
              <a:off x="703" y="1480"/>
              <a:ext cx="317" cy="2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8834" name="Line 160"/>
            <p:cNvSpPr>
              <a:spLocks noChangeShapeType="1"/>
            </p:cNvSpPr>
            <p:nvPr/>
          </p:nvSpPr>
          <p:spPr bwMode="auto">
            <a:xfrm>
              <a:off x="703" y="1480"/>
              <a:ext cx="317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18815" name="Group 161"/>
          <p:cNvGrpSpPr>
            <a:grpSpLocks/>
          </p:cNvGrpSpPr>
          <p:nvPr/>
        </p:nvGrpSpPr>
        <p:grpSpPr bwMode="auto">
          <a:xfrm>
            <a:off x="7310438" y="4864100"/>
            <a:ext cx="503237" cy="358775"/>
            <a:chOff x="703" y="1480"/>
            <a:chExt cx="317" cy="226"/>
          </a:xfrm>
        </p:grpSpPr>
        <p:sp>
          <p:nvSpPr>
            <p:cNvPr id="118831" name="Rectangle 162"/>
            <p:cNvSpPr>
              <a:spLocks noChangeArrowheads="1"/>
            </p:cNvSpPr>
            <p:nvPr/>
          </p:nvSpPr>
          <p:spPr bwMode="auto">
            <a:xfrm>
              <a:off x="703" y="1480"/>
              <a:ext cx="317" cy="2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8832" name="Line 163"/>
            <p:cNvSpPr>
              <a:spLocks noChangeShapeType="1"/>
            </p:cNvSpPr>
            <p:nvPr/>
          </p:nvSpPr>
          <p:spPr bwMode="auto">
            <a:xfrm>
              <a:off x="703" y="1480"/>
              <a:ext cx="317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18816" name="Group 164"/>
          <p:cNvGrpSpPr>
            <a:grpSpLocks/>
          </p:cNvGrpSpPr>
          <p:nvPr/>
        </p:nvGrpSpPr>
        <p:grpSpPr bwMode="auto">
          <a:xfrm>
            <a:off x="8318500" y="4864100"/>
            <a:ext cx="503238" cy="358775"/>
            <a:chOff x="703" y="1480"/>
            <a:chExt cx="317" cy="226"/>
          </a:xfrm>
        </p:grpSpPr>
        <p:sp>
          <p:nvSpPr>
            <p:cNvPr id="118829" name="Rectangle 165"/>
            <p:cNvSpPr>
              <a:spLocks noChangeArrowheads="1"/>
            </p:cNvSpPr>
            <p:nvPr/>
          </p:nvSpPr>
          <p:spPr bwMode="auto">
            <a:xfrm>
              <a:off x="703" y="1480"/>
              <a:ext cx="317" cy="2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8830" name="Line 166"/>
            <p:cNvSpPr>
              <a:spLocks noChangeShapeType="1"/>
            </p:cNvSpPr>
            <p:nvPr/>
          </p:nvSpPr>
          <p:spPr bwMode="auto">
            <a:xfrm>
              <a:off x="703" y="1480"/>
              <a:ext cx="317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18817" name="Oval 167"/>
          <p:cNvSpPr>
            <a:spLocks noChangeArrowheads="1"/>
          </p:cNvSpPr>
          <p:nvPr/>
        </p:nvSpPr>
        <p:spPr bwMode="auto">
          <a:xfrm>
            <a:off x="7469188" y="4864100"/>
            <a:ext cx="215900" cy="2159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8818" name="Oval 168"/>
          <p:cNvSpPr>
            <a:spLocks noChangeArrowheads="1"/>
          </p:cNvSpPr>
          <p:nvPr/>
        </p:nvSpPr>
        <p:spPr bwMode="auto">
          <a:xfrm>
            <a:off x="7440613" y="4130675"/>
            <a:ext cx="215900" cy="2159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8819" name="Oval 169"/>
          <p:cNvSpPr>
            <a:spLocks noChangeArrowheads="1"/>
          </p:cNvSpPr>
          <p:nvPr/>
        </p:nvSpPr>
        <p:spPr bwMode="auto">
          <a:xfrm>
            <a:off x="8477250" y="4935538"/>
            <a:ext cx="215900" cy="2159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8820" name="Oval 170"/>
          <p:cNvSpPr>
            <a:spLocks noChangeArrowheads="1"/>
          </p:cNvSpPr>
          <p:nvPr/>
        </p:nvSpPr>
        <p:spPr bwMode="auto">
          <a:xfrm>
            <a:off x="6432550" y="5661025"/>
            <a:ext cx="215900" cy="2159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5323" name="Text Box 171"/>
          <p:cNvSpPr txBox="1">
            <a:spLocks noChangeArrowheads="1"/>
          </p:cNvSpPr>
          <p:nvPr/>
        </p:nvSpPr>
        <p:spPr bwMode="auto">
          <a:xfrm>
            <a:off x="6772275" y="1484313"/>
            <a:ext cx="160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i="1">
                <a:effectLst>
                  <a:outerShdw blurRad="38100" dist="38100" dir="2700000" algn="tl">
                    <a:srgbClr val="C0C0C0"/>
                  </a:outerShdw>
                </a:effectLst>
              </a:rPr>
              <a:t>Indiscernable </a:t>
            </a:r>
          </a:p>
        </p:txBody>
      </p:sp>
      <p:sp>
        <p:nvSpPr>
          <p:cNvPr id="118822" name="Rectangle 172"/>
          <p:cNvSpPr>
            <a:spLocks noChangeArrowheads="1"/>
          </p:cNvSpPr>
          <p:nvPr/>
        </p:nvSpPr>
        <p:spPr bwMode="auto">
          <a:xfrm>
            <a:off x="6084888" y="3933825"/>
            <a:ext cx="2879725" cy="2159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8823" name="Rectangle 173"/>
          <p:cNvSpPr>
            <a:spLocks noChangeArrowheads="1"/>
          </p:cNvSpPr>
          <p:nvPr/>
        </p:nvSpPr>
        <p:spPr bwMode="auto">
          <a:xfrm>
            <a:off x="6084888" y="1916113"/>
            <a:ext cx="2879725" cy="19446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18786" name="Object 174"/>
          <p:cNvGraphicFramePr>
            <a:graphicFrameLocks noChangeAspect="1"/>
          </p:cNvGraphicFramePr>
          <p:nvPr/>
        </p:nvGraphicFramePr>
        <p:xfrm>
          <a:off x="3779838" y="2276475"/>
          <a:ext cx="1584325" cy="107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66" name="Equation" r:id="rId4" imgW="634680" imgH="431640" progId="Equation.3">
                  <p:embed/>
                </p:oleObj>
              </mc:Choice>
              <mc:Fallback>
                <p:oleObj name="Equation" r:id="rId4" imgW="634680" imgH="431640" progId="Equation.3">
                  <p:embed/>
                  <p:pic>
                    <p:nvPicPr>
                      <p:cNvPr id="0" name="Object 1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838" y="2276475"/>
                        <a:ext cx="1584325" cy="1076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787" name="Object 175"/>
          <p:cNvGraphicFramePr>
            <a:graphicFrameLocks noChangeAspect="1"/>
          </p:cNvGraphicFramePr>
          <p:nvPr/>
        </p:nvGraphicFramePr>
        <p:xfrm>
          <a:off x="3563938" y="4652963"/>
          <a:ext cx="2090737" cy="107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67" name="Equation" r:id="rId6" imgW="838080" imgH="431640" progId="Equation.3">
                  <p:embed/>
                </p:oleObj>
              </mc:Choice>
              <mc:Fallback>
                <p:oleObj name="Equation" r:id="rId6" imgW="838080" imgH="431640" progId="Equation.3">
                  <p:embed/>
                  <p:pic>
                    <p:nvPicPr>
                      <p:cNvPr id="0" name="Object 1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4652963"/>
                        <a:ext cx="2090737" cy="1076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8824" name="Line 178"/>
          <p:cNvSpPr>
            <a:spLocks noChangeShapeType="1"/>
          </p:cNvSpPr>
          <p:nvPr/>
        </p:nvSpPr>
        <p:spPr bwMode="auto">
          <a:xfrm flipH="1">
            <a:off x="5867400" y="3789363"/>
            <a:ext cx="3276600" cy="2447925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8825" name="AutoShape 179"/>
          <p:cNvSpPr>
            <a:spLocks/>
          </p:cNvSpPr>
          <p:nvPr/>
        </p:nvSpPr>
        <p:spPr bwMode="auto">
          <a:xfrm>
            <a:off x="3203575" y="1989138"/>
            <a:ext cx="215900" cy="3960812"/>
          </a:xfrm>
          <a:prstGeom prst="rightBrace">
            <a:avLst>
              <a:gd name="adj1" fmla="val 152880"/>
              <a:gd name="adj2" fmla="val 21282"/>
            </a:avLst>
          </a:prstGeom>
          <a:noFill/>
          <a:ln w="28575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8826" name="AutoShape 180"/>
          <p:cNvSpPr>
            <a:spLocks/>
          </p:cNvSpPr>
          <p:nvPr/>
        </p:nvSpPr>
        <p:spPr bwMode="auto">
          <a:xfrm>
            <a:off x="5724525" y="1916113"/>
            <a:ext cx="142875" cy="4176712"/>
          </a:xfrm>
          <a:prstGeom prst="leftBrace">
            <a:avLst>
              <a:gd name="adj1" fmla="val 243611"/>
              <a:gd name="adj2" fmla="val 77995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8827" name="Oval 181"/>
          <p:cNvSpPr>
            <a:spLocks noChangeArrowheads="1"/>
          </p:cNvSpPr>
          <p:nvPr/>
        </p:nvSpPr>
        <p:spPr bwMode="auto">
          <a:xfrm>
            <a:off x="3563938" y="5013325"/>
            <a:ext cx="647700" cy="8636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5334" name="Text Box 182"/>
          <p:cNvSpPr txBox="1">
            <a:spLocks noChangeArrowheads="1"/>
          </p:cNvSpPr>
          <p:nvPr/>
        </p:nvSpPr>
        <p:spPr bwMode="auto">
          <a:xfrm>
            <a:off x="3059113" y="6092825"/>
            <a:ext cx="3171825" cy="641350"/>
          </a:xfrm>
          <a:prstGeom prst="rect">
            <a:avLst/>
          </a:prstGeom>
          <a:solidFill>
            <a:schemeClr val="tx2">
              <a:lumMod val="20000"/>
              <a:lumOff val="80000"/>
              <a:alpha val="31000"/>
            </a:schemeClr>
          </a:solidFill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i="1" dirty="0"/>
              <a:t>N</a:t>
            </a:r>
            <a:r>
              <a:rPr lang="fr-FR" i="1" baseline="-25000" dirty="0"/>
              <a:t>i</a:t>
            </a:r>
            <a:r>
              <a:rPr lang="fr-FR" i="1" dirty="0"/>
              <a:t>: nb de particules sur </a:t>
            </a:r>
            <a:r>
              <a:rPr lang="fr-FR" i="1" dirty="0" err="1"/>
              <a:t>E</a:t>
            </a:r>
            <a:r>
              <a:rPr lang="fr-FR" i="1" baseline="-25000" dirty="0" err="1"/>
              <a:t>i</a:t>
            </a:r>
            <a:endParaRPr lang="fr-FR" i="1" baseline="-25000" dirty="0"/>
          </a:p>
          <a:p>
            <a:pPr>
              <a:defRPr/>
            </a:pPr>
            <a:r>
              <a:rPr lang="fr-FR" i="1" dirty="0"/>
              <a:t>g</a:t>
            </a:r>
            <a:r>
              <a:rPr lang="fr-FR" i="1" baseline="-25000" dirty="0"/>
              <a:t>i</a:t>
            </a:r>
            <a:r>
              <a:rPr lang="fr-FR" i="1" dirty="0"/>
              <a:t> : nb de places (états) sur </a:t>
            </a:r>
            <a:r>
              <a:rPr lang="fr-FR" i="1" dirty="0" err="1"/>
              <a:t>E</a:t>
            </a:r>
            <a:r>
              <a:rPr lang="fr-FR" i="1" baseline="-25000" dirty="0" err="1"/>
              <a:t>i</a:t>
            </a:r>
            <a:endParaRPr lang="fr-FR" i="1" baseline="-25000" dirty="0"/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3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33375"/>
            <a:ext cx="7543800" cy="1079500"/>
          </a:xfrm>
        </p:spPr>
        <p:txBody>
          <a:bodyPr/>
          <a:lstStyle/>
          <a:p>
            <a:pPr eaLnBrk="1" hangingPunct="1"/>
            <a:r>
              <a:rPr lang="fr-FR" sz="3500"/>
              <a:t>indiscernables </a:t>
            </a:r>
            <a:br>
              <a:rPr lang="fr-FR" sz="3500"/>
            </a:br>
            <a:endParaRPr lang="fr-FR" sz="2400"/>
          </a:p>
        </p:txBody>
      </p:sp>
      <p:sp>
        <p:nvSpPr>
          <p:cNvPr id="119812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6B0BC8B-AF79-4365-B3ED-0FD2CF3B141D}" type="slidenum">
              <a:rPr lang="fr-FR" altLang="en-US"/>
              <a:pPr/>
              <a:t>164</a:t>
            </a:fld>
            <a:endParaRPr lang="fr-FR" altLang="en-US"/>
          </a:p>
        </p:txBody>
      </p:sp>
      <p:grpSp>
        <p:nvGrpSpPr>
          <p:cNvPr id="119814" name="Group 225"/>
          <p:cNvGrpSpPr>
            <a:grpSpLocks/>
          </p:cNvGrpSpPr>
          <p:nvPr/>
        </p:nvGrpSpPr>
        <p:grpSpPr bwMode="auto">
          <a:xfrm>
            <a:off x="6084888" y="2924175"/>
            <a:ext cx="2879725" cy="1944688"/>
            <a:chOff x="3833" y="1207"/>
            <a:chExt cx="1814" cy="1225"/>
          </a:xfrm>
        </p:grpSpPr>
        <p:grpSp>
          <p:nvGrpSpPr>
            <p:cNvPr id="119890" name="Group 71"/>
            <p:cNvGrpSpPr>
              <a:grpSpLocks/>
            </p:cNvGrpSpPr>
            <p:nvPr/>
          </p:nvGrpSpPr>
          <p:grpSpPr bwMode="auto">
            <a:xfrm>
              <a:off x="3970" y="1286"/>
              <a:ext cx="317" cy="226"/>
              <a:chOff x="703" y="1480"/>
              <a:chExt cx="317" cy="226"/>
            </a:xfrm>
          </p:grpSpPr>
          <p:sp>
            <p:nvSpPr>
              <p:cNvPr id="119922" name="Rectangle 72"/>
              <p:cNvSpPr>
                <a:spLocks noChangeArrowheads="1"/>
              </p:cNvSpPr>
              <p:nvPr/>
            </p:nvSpPr>
            <p:spPr bwMode="auto">
              <a:xfrm>
                <a:off x="703" y="1480"/>
                <a:ext cx="317" cy="22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9923" name="Line 73"/>
              <p:cNvSpPr>
                <a:spLocks noChangeShapeType="1"/>
              </p:cNvSpPr>
              <p:nvPr/>
            </p:nvSpPr>
            <p:spPr bwMode="auto">
              <a:xfrm>
                <a:off x="703" y="1480"/>
                <a:ext cx="317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19891" name="Group 74"/>
            <p:cNvGrpSpPr>
              <a:grpSpLocks/>
            </p:cNvGrpSpPr>
            <p:nvPr/>
          </p:nvGrpSpPr>
          <p:grpSpPr bwMode="auto">
            <a:xfrm>
              <a:off x="4605" y="1286"/>
              <a:ext cx="317" cy="226"/>
              <a:chOff x="703" y="1480"/>
              <a:chExt cx="317" cy="226"/>
            </a:xfrm>
          </p:grpSpPr>
          <p:sp>
            <p:nvSpPr>
              <p:cNvPr id="119920" name="Rectangle 75"/>
              <p:cNvSpPr>
                <a:spLocks noChangeArrowheads="1"/>
              </p:cNvSpPr>
              <p:nvPr/>
            </p:nvSpPr>
            <p:spPr bwMode="auto">
              <a:xfrm>
                <a:off x="703" y="1480"/>
                <a:ext cx="317" cy="22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9921" name="Line 76"/>
              <p:cNvSpPr>
                <a:spLocks noChangeShapeType="1"/>
              </p:cNvSpPr>
              <p:nvPr/>
            </p:nvSpPr>
            <p:spPr bwMode="auto">
              <a:xfrm>
                <a:off x="703" y="1480"/>
                <a:ext cx="317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19892" name="Group 77"/>
            <p:cNvGrpSpPr>
              <a:grpSpLocks/>
            </p:cNvGrpSpPr>
            <p:nvPr/>
          </p:nvGrpSpPr>
          <p:grpSpPr bwMode="auto">
            <a:xfrm>
              <a:off x="5240" y="1286"/>
              <a:ext cx="317" cy="226"/>
              <a:chOff x="703" y="1480"/>
              <a:chExt cx="317" cy="226"/>
            </a:xfrm>
          </p:grpSpPr>
          <p:sp>
            <p:nvSpPr>
              <p:cNvPr id="119918" name="Rectangle 78"/>
              <p:cNvSpPr>
                <a:spLocks noChangeArrowheads="1"/>
              </p:cNvSpPr>
              <p:nvPr/>
            </p:nvSpPr>
            <p:spPr bwMode="auto">
              <a:xfrm>
                <a:off x="703" y="1480"/>
                <a:ext cx="317" cy="22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9919" name="Line 79"/>
              <p:cNvSpPr>
                <a:spLocks noChangeShapeType="1"/>
              </p:cNvSpPr>
              <p:nvPr/>
            </p:nvSpPr>
            <p:spPr bwMode="auto">
              <a:xfrm>
                <a:off x="703" y="1480"/>
                <a:ext cx="317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19893" name="Oval 80"/>
            <p:cNvSpPr>
              <a:spLocks noChangeArrowheads="1"/>
            </p:cNvSpPr>
            <p:nvPr/>
          </p:nvSpPr>
          <p:spPr bwMode="auto">
            <a:xfrm>
              <a:off x="4061" y="1330"/>
              <a:ext cx="136" cy="136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9894" name="Oval 81"/>
            <p:cNvSpPr>
              <a:spLocks noChangeArrowheads="1"/>
            </p:cNvSpPr>
            <p:nvPr/>
          </p:nvSpPr>
          <p:spPr bwMode="auto">
            <a:xfrm>
              <a:off x="4696" y="1330"/>
              <a:ext cx="136" cy="136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119895" name="Group 82"/>
            <p:cNvGrpSpPr>
              <a:grpSpLocks/>
            </p:cNvGrpSpPr>
            <p:nvPr/>
          </p:nvGrpSpPr>
          <p:grpSpPr bwMode="auto">
            <a:xfrm>
              <a:off x="3961" y="1694"/>
              <a:ext cx="317" cy="226"/>
              <a:chOff x="703" y="1480"/>
              <a:chExt cx="317" cy="226"/>
            </a:xfrm>
          </p:grpSpPr>
          <p:sp>
            <p:nvSpPr>
              <p:cNvPr id="119916" name="Rectangle 83"/>
              <p:cNvSpPr>
                <a:spLocks noChangeArrowheads="1"/>
              </p:cNvSpPr>
              <p:nvPr/>
            </p:nvSpPr>
            <p:spPr bwMode="auto">
              <a:xfrm>
                <a:off x="703" y="1480"/>
                <a:ext cx="317" cy="22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9917" name="Line 84"/>
              <p:cNvSpPr>
                <a:spLocks noChangeShapeType="1"/>
              </p:cNvSpPr>
              <p:nvPr/>
            </p:nvSpPr>
            <p:spPr bwMode="auto">
              <a:xfrm>
                <a:off x="703" y="1480"/>
                <a:ext cx="317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19896" name="Group 85"/>
            <p:cNvGrpSpPr>
              <a:grpSpLocks/>
            </p:cNvGrpSpPr>
            <p:nvPr/>
          </p:nvGrpSpPr>
          <p:grpSpPr bwMode="auto">
            <a:xfrm>
              <a:off x="4596" y="1694"/>
              <a:ext cx="317" cy="226"/>
              <a:chOff x="703" y="1480"/>
              <a:chExt cx="317" cy="226"/>
            </a:xfrm>
          </p:grpSpPr>
          <p:sp>
            <p:nvSpPr>
              <p:cNvPr id="119914" name="Rectangle 86"/>
              <p:cNvSpPr>
                <a:spLocks noChangeArrowheads="1"/>
              </p:cNvSpPr>
              <p:nvPr/>
            </p:nvSpPr>
            <p:spPr bwMode="auto">
              <a:xfrm>
                <a:off x="703" y="1480"/>
                <a:ext cx="317" cy="22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9915" name="Line 87"/>
              <p:cNvSpPr>
                <a:spLocks noChangeShapeType="1"/>
              </p:cNvSpPr>
              <p:nvPr/>
            </p:nvSpPr>
            <p:spPr bwMode="auto">
              <a:xfrm>
                <a:off x="703" y="1480"/>
                <a:ext cx="317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19897" name="Group 88"/>
            <p:cNvGrpSpPr>
              <a:grpSpLocks/>
            </p:cNvGrpSpPr>
            <p:nvPr/>
          </p:nvGrpSpPr>
          <p:grpSpPr bwMode="auto">
            <a:xfrm>
              <a:off x="5231" y="1694"/>
              <a:ext cx="317" cy="226"/>
              <a:chOff x="703" y="1480"/>
              <a:chExt cx="317" cy="226"/>
            </a:xfrm>
          </p:grpSpPr>
          <p:sp>
            <p:nvSpPr>
              <p:cNvPr id="119912" name="Rectangle 89"/>
              <p:cNvSpPr>
                <a:spLocks noChangeArrowheads="1"/>
              </p:cNvSpPr>
              <p:nvPr/>
            </p:nvSpPr>
            <p:spPr bwMode="auto">
              <a:xfrm>
                <a:off x="703" y="1480"/>
                <a:ext cx="317" cy="22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9913" name="Line 90"/>
              <p:cNvSpPr>
                <a:spLocks noChangeShapeType="1"/>
              </p:cNvSpPr>
              <p:nvPr/>
            </p:nvSpPr>
            <p:spPr bwMode="auto">
              <a:xfrm>
                <a:off x="703" y="1480"/>
                <a:ext cx="317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19898" name="Group 91"/>
            <p:cNvGrpSpPr>
              <a:grpSpLocks/>
            </p:cNvGrpSpPr>
            <p:nvPr/>
          </p:nvGrpSpPr>
          <p:grpSpPr bwMode="auto">
            <a:xfrm>
              <a:off x="3970" y="2102"/>
              <a:ext cx="317" cy="226"/>
              <a:chOff x="703" y="1480"/>
              <a:chExt cx="317" cy="226"/>
            </a:xfrm>
          </p:grpSpPr>
          <p:sp>
            <p:nvSpPr>
              <p:cNvPr id="119910" name="Rectangle 92"/>
              <p:cNvSpPr>
                <a:spLocks noChangeArrowheads="1"/>
              </p:cNvSpPr>
              <p:nvPr/>
            </p:nvSpPr>
            <p:spPr bwMode="auto">
              <a:xfrm>
                <a:off x="703" y="1480"/>
                <a:ext cx="317" cy="22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9911" name="Line 93"/>
              <p:cNvSpPr>
                <a:spLocks noChangeShapeType="1"/>
              </p:cNvSpPr>
              <p:nvPr/>
            </p:nvSpPr>
            <p:spPr bwMode="auto">
              <a:xfrm>
                <a:off x="703" y="1480"/>
                <a:ext cx="317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19899" name="Group 94"/>
            <p:cNvGrpSpPr>
              <a:grpSpLocks/>
            </p:cNvGrpSpPr>
            <p:nvPr/>
          </p:nvGrpSpPr>
          <p:grpSpPr bwMode="auto">
            <a:xfrm>
              <a:off x="4605" y="2102"/>
              <a:ext cx="317" cy="226"/>
              <a:chOff x="703" y="1480"/>
              <a:chExt cx="317" cy="226"/>
            </a:xfrm>
          </p:grpSpPr>
          <p:sp>
            <p:nvSpPr>
              <p:cNvPr id="119908" name="Rectangle 95"/>
              <p:cNvSpPr>
                <a:spLocks noChangeArrowheads="1"/>
              </p:cNvSpPr>
              <p:nvPr/>
            </p:nvSpPr>
            <p:spPr bwMode="auto">
              <a:xfrm>
                <a:off x="703" y="1480"/>
                <a:ext cx="317" cy="22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9909" name="Line 96"/>
              <p:cNvSpPr>
                <a:spLocks noChangeShapeType="1"/>
              </p:cNvSpPr>
              <p:nvPr/>
            </p:nvSpPr>
            <p:spPr bwMode="auto">
              <a:xfrm>
                <a:off x="703" y="1480"/>
                <a:ext cx="317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19900" name="Group 97"/>
            <p:cNvGrpSpPr>
              <a:grpSpLocks/>
            </p:cNvGrpSpPr>
            <p:nvPr/>
          </p:nvGrpSpPr>
          <p:grpSpPr bwMode="auto">
            <a:xfrm>
              <a:off x="5240" y="2102"/>
              <a:ext cx="317" cy="226"/>
              <a:chOff x="703" y="1480"/>
              <a:chExt cx="317" cy="226"/>
            </a:xfrm>
          </p:grpSpPr>
          <p:sp>
            <p:nvSpPr>
              <p:cNvPr id="119906" name="Rectangle 98"/>
              <p:cNvSpPr>
                <a:spLocks noChangeArrowheads="1"/>
              </p:cNvSpPr>
              <p:nvPr/>
            </p:nvSpPr>
            <p:spPr bwMode="auto">
              <a:xfrm>
                <a:off x="703" y="1480"/>
                <a:ext cx="317" cy="22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9907" name="Line 99"/>
              <p:cNvSpPr>
                <a:spLocks noChangeShapeType="1"/>
              </p:cNvSpPr>
              <p:nvPr/>
            </p:nvSpPr>
            <p:spPr bwMode="auto">
              <a:xfrm>
                <a:off x="703" y="1480"/>
                <a:ext cx="317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19901" name="Oval 100"/>
            <p:cNvSpPr>
              <a:spLocks noChangeArrowheads="1"/>
            </p:cNvSpPr>
            <p:nvPr/>
          </p:nvSpPr>
          <p:spPr bwMode="auto">
            <a:xfrm>
              <a:off x="4696" y="1739"/>
              <a:ext cx="136" cy="136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9902" name="Oval 101"/>
            <p:cNvSpPr>
              <a:spLocks noChangeArrowheads="1"/>
            </p:cNvSpPr>
            <p:nvPr/>
          </p:nvSpPr>
          <p:spPr bwMode="auto">
            <a:xfrm>
              <a:off x="5322" y="2148"/>
              <a:ext cx="136" cy="136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9903" name="Oval 111"/>
            <p:cNvSpPr>
              <a:spLocks noChangeArrowheads="1"/>
            </p:cNvSpPr>
            <p:nvPr/>
          </p:nvSpPr>
          <p:spPr bwMode="auto">
            <a:xfrm>
              <a:off x="5322" y="1740"/>
              <a:ext cx="136" cy="136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9904" name="Oval 112"/>
            <p:cNvSpPr>
              <a:spLocks noChangeArrowheads="1"/>
            </p:cNvSpPr>
            <p:nvPr/>
          </p:nvSpPr>
          <p:spPr bwMode="auto">
            <a:xfrm>
              <a:off x="4061" y="2147"/>
              <a:ext cx="136" cy="136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9905" name="Rectangle 139"/>
            <p:cNvSpPr>
              <a:spLocks noChangeArrowheads="1"/>
            </p:cNvSpPr>
            <p:nvPr/>
          </p:nvSpPr>
          <p:spPr bwMode="auto">
            <a:xfrm>
              <a:off x="3833" y="1207"/>
              <a:ext cx="1814" cy="1225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graphicFrame>
        <p:nvGraphicFramePr>
          <p:cNvPr id="119810" name="Object 140"/>
          <p:cNvGraphicFramePr>
            <a:graphicFrameLocks noChangeAspect="1"/>
          </p:cNvGraphicFramePr>
          <p:nvPr/>
        </p:nvGraphicFramePr>
        <p:xfrm>
          <a:off x="3541713" y="2276475"/>
          <a:ext cx="2060575" cy="107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90" name="Equation" r:id="rId4" imgW="825480" imgH="431640" progId="Equation.3">
                  <p:embed/>
                </p:oleObj>
              </mc:Choice>
              <mc:Fallback>
                <p:oleObj name="Equation" r:id="rId4" imgW="825480" imgH="431640" progId="Equation.3">
                  <p:embed/>
                  <p:pic>
                    <p:nvPicPr>
                      <p:cNvPr id="0" name="Object 1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1713" y="2276475"/>
                        <a:ext cx="2060575" cy="1076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11" name="Object 141"/>
          <p:cNvGraphicFramePr>
            <a:graphicFrameLocks noChangeAspect="1"/>
          </p:cNvGraphicFramePr>
          <p:nvPr/>
        </p:nvGraphicFramePr>
        <p:xfrm>
          <a:off x="3563938" y="4652963"/>
          <a:ext cx="2090737" cy="107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91" name="Equation" r:id="rId6" imgW="838080" imgH="431640" progId="Equation.3">
                  <p:embed/>
                </p:oleObj>
              </mc:Choice>
              <mc:Fallback>
                <p:oleObj name="Equation" r:id="rId6" imgW="838080" imgH="431640" progId="Equation.3">
                  <p:embed/>
                  <p:pic>
                    <p:nvPicPr>
                      <p:cNvPr id="0" name="Object 1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4652963"/>
                        <a:ext cx="2090737" cy="1076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9815" name="AutoShape 143"/>
          <p:cNvSpPr>
            <a:spLocks/>
          </p:cNvSpPr>
          <p:nvPr/>
        </p:nvSpPr>
        <p:spPr bwMode="auto">
          <a:xfrm>
            <a:off x="3203575" y="1989138"/>
            <a:ext cx="215900" cy="3960812"/>
          </a:xfrm>
          <a:prstGeom prst="rightBrace">
            <a:avLst>
              <a:gd name="adj1" fmla="val 152880"/>
              <a:gd name="adj2" fmla="val 21282"/>
            </a:avLst>
          </a:prstGeom>
          <a:noFill/>
          <a:ln w="28575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9816" name="AutoShape 144"/>
          <p:cNvSpPr>
            <a:spLocks/>
          </p:cNvSpPr>
          <p:nvPr/>
        </p:nvSpPr>
        <p:spPr bwMode="auto">
          <a:xfrm>
            <a:off x="5724525" y="1916113"/>
            <a:ext cx="142875" cy="4176712"/>
          </a:xfrm>
          <a:prstGeom prst="leftBrace">
            <a:avLst>
              <a:gd name="adj1" fmla="val 243611"/>
              <a:gd name="adj2" fmla="val 77995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19817" name="Group 148"/>
          <p:cNvGrpSpPr>
            <a:grpSpLocks/>
          </p:cNvGrpSpPr>
          <p:nvPr/>
        </p:nvGrpSpPr>
        <p:grpSpPr bwMode="auto">
          <a:xfrm>
            <a:off x="468313" y="2041525"/>
            <a:ext cx="503237" cy="358775"/>
            <a:chOff x="703" y="1480"/>
            <a:chExt cx="317" cy="226"/>
          </a:xfrm>
        </p:grpSpPr>
        <p:sp>
          <p:nvSpPr>
            <p:cNvPr id="119888" name="Rectangle 149"/>
            <p:cNvSpPr>
              <a:spLocks noChangeArrowheads="1"/>
            </p:cNvSpPr>
            <p:nvPr/>
          </p:nvSpPr>
          <p:spPr bwMode="auto">
            <a:xfrm>
              <a:off x="703" y="1480"/>
              <a:ext cx="317" cy="2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9889" name="Line 150"/>
            <p:cNvSpPr>
              <a:spLocks noChangeShapeType="1"/>
            </p:cNvSpPr>
            <p:nvPr/>
          </p:nvSpPr>
          <p:spPr bwMode="auto">
            <a:xfrm>
              <a:off x="703" y="1480"/>
              <a:ext cx="317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19818" name="Group 151"/>
          <p:cNvGrpSpPr>
            <a:grpSpLocks/>
          </p:cNvGrpSpPr>
          <p:nvPr/>
        </p:nvGrpSpPr>
        <p:grpSpPr bwMode="auto">
          <a:xfrm>
            <a:off x="1476375" y="2041525"/>
            <a:ext cx="503238" cy="358775"/>
            <a:chOff x="703" y="1480"/>
            <a:chExt cx="317" cy="226"/>
          </a:xfrm>
        </p:grpSpPr>
        <p:sp>
          <p:nvSpPr>
            <p:cNvPr id="119886" name="Rectangle 152"/>
            <p:cNvSpPr>
              <a:spLocks noChangeArrowheads="1"/>
            </p:cNvSpPr>
            <p:nvPr/>
          </p:nvSpPr>
          <p:spPr bwMode="auto">
            <a:xfrm>
              <a:off x="703" y="1480"/>
              <a:ext cx="317" cy="2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9887" name="Line 153"/>
            <p:cNvSpPr>
              <a:spLocks noChangeShapeType="1"/>
            </p:cNvSpPr>
            <p:nvPr/>
          </p:nvSpPr>
          <p:spPr bwMode="auto">
            <a:xfrm>
              <a:off x="703" y="1480"/>
              <a:ext cx="317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19819" name="Group 154"/>
          <p:cNvGrpSpPr>
            <a:grpSpLocks/>
          </p:cNvGrpSpPr>
          <p:nvPr/>
        </p:nvGrpSpPr>
        <p:grpSpPr bwMode="auto">
          <a:xfrm>
            <a:off x="2484438" y="2041525"/>
            <a:ext cx="503237" cy="358775"/>
            <a:chOff x="703" y="1480"/>
            <a:chExt cx="317" cy="226"/>
          </a:xfrm>
        </p:grpSpPr>
        <p:sp>
          <p:nvSpPr>
            <p:cNvPr id="119884" name="Rectangle 155"/>
            <p:cNvSpPr>
              <a:spLocks noChangeArrowheads="1"/>
            </p:cNvSpPr>
            <p:nvPr/>
          </p:nvSpPr>
          <p:spPr bwMode="auto">
            <a:xfrm>
              <a:off x="703" y="1480"/>
              <a:ext cx="317" cy="2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9885" name="Line 156"/>
            <p:cNvSpPr>
              <a:spLocks noChangeShapeType="1"/>
            </p:cNvSpPr>
            <p:nvPr/>
          </p:nvSpPr>
          <p:spPr bwMode="auto">
            <a:xfrm>
              <a:off x="703" y="1480"/>
              <a:ext cx="317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19820" name="Oval 157"/>
          <p:cNvSpPr>
            <a:spLocks noChangeArrowheads="1"/>
          </p:cNvSpPr>
          <p:nvPr/>
        </p:nvSpPr>
        <p:spPr bwMode="auto">
          <a:xfrm>
            <a:off x="612775" y="2111375"/>
            <a:ext cx="215900" cy="2159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9821" name="Oval 158"/>
          <p:cNvSpPr>
            <a:spLocks noChangeArrowheads="1"/>
          </p:cNvSpPr>
          <p:nvPr/>
        </p:nvSpPr>
        <p:spPr bwMode="auto">
          <a:xfrm>
            <a:off x="1620838" y="2111375"/>
            <a:ext cx="215900" cy="2159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19822" name="Group 159"/>
          <p:cNvGrpSpPr>
            <a:grpSpLocks/>
          </p:cNvGrpSpPr>
          <p:nvPr/>
        </p:nvGrpSpPr>
        <p:grpSpPr bwMode="auto">
          <a:xfrm>
            <a:off x="454025" y="2689225"/>
            <a:ext cx="503238" cy="358775"/>
            <a:chOff x="703" y="1480"/>
            <a:chExt cx="317" cy="226"/>
          </a:xfrm>
        </p:grpSpPr>
        <p:sp>
          <p:nvSpPr>
            <p:cNvPr id="119882" name="Rectangle 160"/>
            <p:cNvSpPr>
              <a:spLocks noChangeArrowheads="1"/>
            </p:cNvSpPr>
            <p:nvPr/>
          </p:nvSpPr>
          <p:spPr bwMode="auto">
            <a:xfrm>
              <a:off x="703" y="1480"/>
              <a:ext cx="317" cy="2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9883" name="Line 161"/>
            <p:cNvSpPr>
              <a:spLocks noChangeShapeType="1"/>
            </p:cNvSpPr>
            <p:nvPr/>
          </p:nvSpPr>
          <p:spPr bwMode="auto">
            <a:xfrm>
              <a:off x="703" y="1480"/>
              <a:ext cx="317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19823" name="Group 162"/>
          <p:cNvGrpSpPr>
            <a:grpSpLocks/>
          </p:cNvGrpSpPr>
          <p:nvPr/>
        </p:nvGrpSpPr>
        <p:grpSpPr bwMode="auto">
          <a:xfrm>
            <a:off x="1462088" y="2689225"/>
            <a:ext cx="503237" cy="358775"/>
            <a:chOff x="703" y="1480"/>
            <a:chExt cx="317" cy="226"/>
          </a:xfrm>
        </p:grpSpPr>
        <p:sp>
          <p:nvSpPr>
            <p:cNvPr id="119880" name="Rectangle 163"/>
            <p:cNvSpPr>
              <a:spLocks noChangeArrowheads="1"/>
            </p:cNvSpPr>
            <p:nvPr/>
          </p:nvSpPr>
          <p:spPr bwMode="auto">
            <a:xfrm>
              <a:off x="703" y="1480"/>
              <a:ext cx="317" cy="2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9881" name="Line 164"/>
            <p:cNvSpPr>
              <a:spLocks noChangeShapeType="1"/>
            </p:cNvSpPr>
            <p:nvPr/>
          </p:nvSpPr>
          <p:spPr bwMode="auto">
            <a:xfrm>
              <a:off x="703" y="1480"/>
              <a:ext cx="317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19824" name="Group 165"/>
          <p:cNvGrpSpPr>
            <a:grpSpLocks/>
          </p:cNvGrpSpPr>
          <p:nvPr/>
        </p:nvGrpSpPr>
        <p:grpSpPr bwMode="auto">
          <a:xfrm>
            <a:off x="2470150" y="2689225"/>
            <a:ext cx="503238" cy="358775"/>
            <a:chOff x="703" y="1480"/>
            <a:chExt cx="317" cy="226"/>
          </a:xfrm>
        </p:grpSpPr>
        <p:sp>
          <p:nvSpPr>
            <p:cNvPr id="119878" name="Rectangle 166"/>
            <p:cNvSpPr>
              <a:spLocks noChangeArrowheads="1"/>
            </p:cNvSpPr>
            <p:nvPr/>
          </p:nvSpPr>
          <p:spPr bwMode="auto">
            <a:xfrm>
              <a:off x="703" y="1480"/>
              <a:ext cx="317" cy="2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9879" name="Line 167"/>
            <p:cNvSpPr>
              <a:spLocks noChangeShapeType="1"/>
            </p:cNvSpPr>
            <p:nvPr/>
          </p:nvSpPr>
          <p:spPr bwMode="auto">
            <a:xfrm>
              <a:off x="703" y="1480"/>
              <a:ext cx="317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19825" name="Group 168"/>
          <p:cNvGrpSpPr>
            <a:grpSpLocks/>
          </p:cNvGrpSpPr>
          <p:nvPr/>
        </p:nvGrpSpPr>
        <p:grpSpPr bwMode="auto">
          <a:xfrm>
            <a:off x="468313" y="3336925"/>
            <a:ext cx="503237" cy="358775"/>
            <a:chOff x="703" y="1480"/>
            <a:chExt cx="317" cy="226"/>
          </a:xfrm>
        </p:grpSpPr>
        <p:sp>
          <p:nvSpPr>
            <p:cNvPr id="119876" name="Rectangle 169"/>
            <p:cNvSpPr>
              <a:spLocks noChangeArrowheads="1"/>
            </p:cNvSpPr>
            <p:nvPr/>
          </p:nvSpPr>
          <p:spPr bwMode="auto">
            <a:xfrm>
              <a:off x="703" y="1480"/>
              <a:ext cx="317" cy="2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9877" name="Line 170"/>
            <p:cNvSpPr>
              <a:spLocks noChangeShapeType="1"/>
            </p:cNvSpPr>
            <p:nvPr/>
          </p:nvSpPr>
          <p:spPr bwMode="auto">
            <a:xfrm>
              <a:off x="703" y="1480"/>
              <a:ext cx="317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19826" name="Group 171"/>
          <p:cNvGrpSpPr>
            <a:grpSpLocks/>
          </p:cNvGrpSpPr>
          <p:nvPr/>
        </p:nvGrpSpPr>
        <p:grpSpPr bwMode="auto">
          <a:xfrm>
            <a:off x="1476375" y="3336925"/>
            <a:ext cx="503238" cy="358775"/>
            <a:chOff x="703" y="1480"/>
            <a:chExt cx="317" cy="226"/>
          </a:xfrm>
        </p:grpSpPr>
        <p:sp>
          <p:nvSpPr>
            <p:cNvPr id="119874" name="Rectangle 172"/>
            <p:cNvSpPr>
              <a:spLocks noChangeArrowheads="1"/>
            </p:cNvSpPr>
            <p:nvPr/>
          </p:nvSpPr>
          <p:spPr bwMode="auto">
            <a:xfrm>
              <a:off x="703" y="1480"/>
              <a:ext cx="317" cy="2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9875" name="Line 173"/>
            <p:cNvSpPr>
              <a:spLocks noChangeShapeType="1"/>
            </p:cNvSpPr>
            <p:nvPr/>
          </p:nvSpPr>
          <p:spPr bwMode="auto">
            <a:xfrm>
              <a:off x="703" y="1480"/>
              <a:ext cx="317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19827" name="Group 174"/>
          <p:cNvGrpSpPr>
            <a:grpSpLocks/>
          </p:cNvGrpSpPr>
          <p:nvPr/>
        </p:nvGrpSpPr>
        <p:grpSpPr bwMode="auto">
          <a:xfrm>
            <a:off x="2484438" y="3336925"/>
            <a:ext cx="503237" cy="358775"/>
            <a:chOff x="703" y="1480"/>
            <a:chExt cx="317" cy="226"/>
          </a:xfrm>
        </p:grpSpPr>
        <p:sp>
          <p:nvSpPr>
            <p:cNvPr id="119872" name="Rectangle 175"/>
            <p:cNvSpPr>
              <a:spLocks noChangeArrowheads="1"/>
            </p:cNvSpPr>
            <p:nvPr/>
          </p:nvSpPr>
          <p:spPr bwMode="auto">
            <a:xfrm>
              <a:off x="703" y="1480"/>
              <a:ext cx="317" cy="2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9873" name="Line 176"/>
            <p:cNvSpPr>
              <a:spLocks noChangeShapeType="1"/>
            </p:cNvSpPr>
            <p:nvPr/>
          </p:nvSpPr>
          <p:spPr bwMode="auto">
            <a:xfrm>
              <a:off x="703" y="1480"/>
              <a:ext cx="317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19828" name="Oval 177"/>
          <p:cNvSpPr>
            <a:spLocks noChangeArrowheads="1"/>
          </p:cNvSpPr>
          <p:nvPr/>
        </p:nvSpPr>
        <p:spPr bwMode="auto">
          <a:xfrm>
            <a:off x="1620838" y="2760663"/>
            <a:ext cx="215900" cy="2159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9829" name="Oval 178"/>
          <p:cNvSpPr>
            <a:spLocks noChangeArrowheads="1"/>
          </p:cNvSpPr>
          <p:nvPr/>
        </p:nvSpPr>
        <p:spPr bwMode="auto">
          <a:xfrm>
            <a:off x="2614613" y="3409950"/>
            <a:ext cx="215900" cy="2159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19830" name="Group 179"/>
          <p:cNvGrpSpPr>
            <a:grpSpLocks/>
          </p:cNvGrpSpPr>
          <p:nvPr/>
        </p:nvGrpSpPr>
        <p:grpSpPr bwMode="auto">
          <a:xfrm>
            <a:off x="468313" y="4057650"/>
            <a:ext cx="503237" cy="358775"/>
            <a:chOff x="703" y="1480"/>
            <a:chExt cx="317" cy="226"/>
          </a:xfrm>
        </p:grpSpPr>
        <p:sp>
          <p:nvSpPr>
            <p:cNvPr id="119870" name="Rectangle 180"/>
            <p:cNvSpPr>
              <a:spLocks noChangeArrowheads="1"/>
            </p:cNvSpPr>
            <p:nvPr/>
          </p:nvSpPr>
          <p:spPr bwMode="auto">
            <a:xfrm>
              <a:off x="703" y="1480"/>
              <a:ext cx="317" cy="2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9871" name="Line 181"/>
            <p:cNvSpPr>
              <a:spLocks noChangeShapeType="1"/>
            </p:cNvSpPr>
            <p:nvPr/>
          </p:nvSpPr>
          <p:spPr bwMode="auto">
            <a:xfrm>
              <a:off x="703" y="1480"/>
              <a:ext cx="317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19831" name="Group 182"/>
          <p:cNvGrpSpPr>
            <a:grpSpLocks/>
          </p:cNvGrpSpPr>
          <p:nvPr/>
        </p:nvGrpSpPr>
        <p:grpSpPr bwMode="auto">
          <a:xfrm>
            <a:off x="1476375" y="4057650"/>
            <a:ext cx="503238" cy="358775"/>
            <a:chOff x="703" y="1480"/>
            <a:chExt cx="317" cy="226"/>
          </a:xfrm>
        </p:grpSpPr>
        <p:sp>
          <p:nvSpPr>
            <p:cNvPr id="119868" name="Rectangle 183"/>
            <p:cNvSpPr>
              <a:spLocks noChangeArrowheads="1"/>
            </p:cNvSpPr>
            <p:nvPr/>
          </p:nvSpPr>
          <p:spPr bwMode="auto">
            <a:xfrm>
              <a:off x="703" y="1480"/>
              <a:ext cx="317" cy="2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9869" name="Line 184"/>
            <p:cNvSpPr>
              <a:spLocks noChangeShapeType="1"/>
            </p:cNvSpPr>
            <p:nvPr/>
          </p:nvSpPr>
          <p:spPr bwMode="auto">
            <a:xfrm>
              <a:off x="703" y="1480"/>
              <a:ext cx="317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19832" name="Group 185"/>
          <p:cNvGrpSpPr>
            <a:grpSpLocks/>
          </p:cNvGrpSpPr>
          <p:nvPr/>
        </p:nvGrpSpPr>
        <p:grpSpPr bwMode="auto">
          <a:xfrm>
            <a:off x="2484438" y="4057650"/>
            <a:ext cx="503237" cy="358775"/>
            <a:chOff x="703" y="1480"/>
            <a:chExt cx="317" cy="226"/>
          </a:xfrm>
        </p:grpSpPr>
        <p:sp>
          <p:nvSpPr>
            <p:cNvPr id="119866" name="Rectangle 186"/>
            <p:cNvSpPr>
              <a:spLocks noChangeArrowheads="1"/>
            </p:cNvSpPr>
            <p:nvPr/>
          </p:nvSpPr>
          <p:spPr bwMode="auto">
            <a:xfrm>
              <a:off x="703" y="1480"/>
              <a:ext cx="317" cy="2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9867" name="Line 187"/>
            <p:cNvSpPr>
              <a:spLocks noChangeShapeType="1"/>
            </p:cNvSpPr>
            <p:nvPr/>
          </p:nvSpPr>
          <p:spPr bwMode="auto">
            <a:xfrm>
              <a:off x="703" y="1480"/>
              <a:ext cx="317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19833" name="Oval 188"/>
          <p:cNvSpPr>
            <a:spLocks noChangeArrowheads="1"/>
          </p:cNvSpPr>
          <p:nvPr/>
        </p:nvSpPr>
        <p:spPr bwMode="auto">
          <a:xfrm>
            <a:off x="2614613" y="2762250"/>
            <a:ext cx="215900" cy="2159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9834" name="Oval 189"/>
          <p:cNvSpPr>
            <a:spLocks noChangeArrowheads="1"/>
          </p:cNvSpPr>
          <p:nvPr/>
        </p:nvSpPr>
        <p:spPr bwMode="auto">
          <a:xfrm>
            <a:off x="612775" y="3408363"/>
            <a:ext cx="215900" cy="2159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9835" name="Oval 190"/>
          <p:cNvSpPr>
            <a:spLocks noChangeArrowheads="1"/>
          </p:cNvSpPr>
          <p:nvPr/>
        </p:nvSpPr>
        <p:spPr bwMode="auto">
          <a:xfrm>
            <a:off x="468313" y="4076700"/>
            <a:ext cx="215900" cy="2159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19836" name="Group 191"/>
          <p:cNvGrpSpPr>
            <a:grpSpLocks/>
          </p:cNvGrpSpPr>
          <p:nvPr/>
        </p:nvGrpSpPr>
        <p:grpSpPr bwMode="auto">
          <a:xfrm>
            <a:off x="454025" y="5589588"/>
            <a:ext cx="503238" cy="358775"/>
            <a:chOff x="703" y="1480"/>
            <a:chExt cx="317" cy="226"/>
          </a:xfrm>
        </p:grpSpPr>
        <p:sp>
          <p:nvSpPr>
            <p:cNvPr id="119864" name="Rectangle 192"/>
            <p:cNvSpPr>
              <a:spLocks noChangeArrowheads="1"/>
            </p:cNvSpPr>
            <p:nvPr/>
          </p:nvSpPr>
          <p:spPr bwMode="auto">
            <a:xfrm>
              <a:off x="703" y="1480"/>
              <a:ext cx="317" cy="2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9865" name="Line 193"/>
            <p:cNvSpPr>
              <a:spLocks noChangeShapeType="1"/>
            </p:cNvSpPr>
            <p:nvPr/>
          </p:nvSpPr>
          <p:spPr bwMode="auto">
            <a:xfrm>
              <a:off x="703" y="1480"/>
              <a:ext cx="317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19837" name="Group 194"/>
          <p:cNvGrpSpPr>
            <a:grpSpLocks/>
          </p:cNvGrpSpPr>
          <p:nvPr/>
        </p:nvGrpSpPr>
        <p:grpSpPr bwMode="auto">
          <a:xfrm>
            <a:off x="1462088" y="5589588"/>
            <a:ext cx="503237" cy="358775"/>
            <a:chOff x="703" y="1480"/>
            <a:chExt cx="317" cy="226"/>
          </a:xfrm>
        </p:grpSpPr>
        <p:sp>
          <p:nvSpPr>
            <p:cNvPr id="119862" name="Rectangle 195"/>
            <p:cNvSpPr>
              <a:spLocks noChangeArrowheads="1"/>
            </p:cNvSpPr>
            <p:nvPr/>
          </p:nvSpPr>
          <p:spPr bwMode="auto">
            <a:xfrm>
              <a:off x="703" y="1480"/>
              <a:ext cx="317" cy="2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9863" name="Line 196"/>
            <p:cNvSpPr>
              <a:spLocks noChangeShapeType="1"/>
            </p:cNvSpPr>
            <p:nvPr/>
          </p:nvSpPr>
          <p:spPr bwMode="auto">
            <a:xfrm>
              <a:off x="703" y="1480"/>
              <a:ext cx="317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19838" name="Group 197"/>
          <p:cNvGrpSpPr>
            <a:grpSpLocks/>
          </p:cNvGrpSpPr>
          <p:nvPr/>
        </p:nvGrpSpPr>
        <p:grpSpPr bwMode="auto">
          <a:xfrm>
            <a:off x="2470150" y="5589588"/>
            <a:ext cx="503238" cy="358775"/>
            <a:chOff x="703" y="1480"/>
            <a:chExt cx="317" cy="226"/>
          </a:xfrm>
        </p:grpSpPr>
        <p:sp>
          <p:nvSpPr>
            <p:cNvPr id="119860" name="Rectangle 198"/>
            <p:cNvSpPr>
              <a:spLocks noChangeArrowheads="1"/>
            </p:cNvSpPr>
            <p:nvPr/>
          </p:nvSpPr>
          <p:spPr bwMode="auto">
            <a:xfrm>
              <a:off x="703" y="1480"/>
              <a:ext cx="317" cy="2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9861" name="Line 199"/>
            <p:cNvSpPr>
              <a:spLocks noChangeShapeType="1"/>
            </p:cNvSpPr>
            <p:nvPr/>
          </p:nvSpPr>
          <p:spPr bwMode="auto">
            <a:xfrm>
              <a:off x="703" y="1480"/>
              <a:ext cx="317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19839" name="Group 201"/>
          <p:cNvGrpSpPr>
            <a:grpSpLocks/>
          </p:cNvGrpSpPr>
          <p:nvPr/>
        </p:nvGrpSpPr>
        <p:grpSpPr bwMode="auto">
          <a:xfrm>
            <a:off x="468313" y="4864100"/>
            <a:ext cx="503237" cy="358775"/>
            <a:chOff x="703" y="1480"/>
            <a:chExt cx="317" cy="226"/>
          </a:xfrm>
        </p:grpSpPr>
        <p:sp>
          <p:nvSpPr>
            <p:cNvPr id="119858" name="Rectangle 202"/>
            <p:cNvSpPr>
              <a:spLocks noChangeArrowheads="1"/>
            </p:cNvSpPr>
            <p:nvPr/>
          </p:nvSpPr>
          <p:spPr bwMode="auto">
            <a:xfrm>
              <a:off x="703" y="1480"/>
              <a:ext cx="317" cy="2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9859" name="Line 203"/>
            <p:cNvSpPr>
              <a:spLocks noChangeShapeType="1"/>
            </p:cNvSpPr>
            <p:nvPr/>
          </p:nvSpPr>
          <p:spPr bwMode="auto">
            <a:xfrm>
              <a:off x="703" y="1480"/>
              <a:ext cx="317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19840" name="Group 204"/>
          <p:cNvGrpSpPr>
            <a:grpSpLocks/>
          </p:cNvGrpSpPr>
          <p:nvPr/>
        </p:nvGrpSpPr>
        <p:grpSpPr bwMode="auto">
          <a:xfrm>
            <a:off x="1476375" y="4864100"/>
            <a:ext cx="503238" cy="358775"/>
            <a:chOff x="703" y="1480"/>
            <a:chExt cx="317" cy="226"/>
          </a:xfrm>
        </p:grpSpPr>
        <p:sp>
          <p:nvSpPr>
            <p:cNvPr id="119856" name="Rectangle 205"/>
            <p:cNvSpPr>
              <a:spLocks noChangeArrowheads="1"/>
            </p:cNvSpPr>
            <p:nvPr/>
          </p:nvSpPr>
          <p:spPr bwMode="auto">
            <a:xfrm>
              <a:off x="703" y="1480"/>
              <a:ext cx="317" cy="2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9857" name="Line 206"/>
            <p:cNvSpPr>
              <a:spLocks noChangeShapeType="1"/>
            </p:cNvSpPr>
            <p:nvPr/>
          </p:nvSpPr>
          <p:spPr bwMode="auto">
            <a:xfrm>
              <a:off x="703" y="1480"/>
              <a:ext cx="317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19841" name="Group 207"/>
          <p:cNvGrpSpPr>
            <a:grpSpLocks/>
          </p:cNvGrpSpPr>
          <p:nvPr/>
        </p:nvGrpSpPr>
        <p:grpSpPr bwMode="auto">
          <a:xfrm>
            <a:off x="2484438" y="4864100"/>
            <a:ext cx="503237" cy="358775"/>
            <a:chOff x="703" y="1480"/>
            <a:chExt cx="317" cy="226"/>
          </a:xfrm>
        </p:grpSpPr>
        <p:sp>
          <p:nvSpPr>
            <p:cNvPr id="119854" name="Rectangle 208"/>
            <p:cNvSpPr>
              <a:spLocks noChangeArrowheads="1"/>
            </p:cNvSpPr>
            <p:nvPr/>
          </p:nvSpPr>
          <p:spPr bwMode="auto">
            <a:xfrm>
              <a:off x="703" y="1480"/>
              <a:ext cx="317" cy="2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9855" name="Line 209"/>
            <p:cNvSpPr>
              <a:spLocks noChangeShapeType="1"/>
            </p:cNvSpPr>
            <p:nvPr/>
          </p:nvSpPr>
          <p:spPr bwMode="auto">
            <a:xfrm>
              <a:off x="703" y="1480"/>
              <a:ext cx="317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19842" name="Rectangle 214"/>
          <p:cNvSpPr>
            <a:spLocks noChangeArrowheads="1"/>
          </p:cNvSpPr>
          <p:nvPr/>
        </p:nvSpPr>
        <p:spPr bwMode="auto">
          <a:xfrm>
            <a:off x="250825" y="3933825"/>
            <a:ext cx="2879725" cy="2159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9843" name="Rectangle 215"/>
          <p:cNvSpPr>
            <a:spLocks noChangeArrowheads="1"/>
          </p:cNvSpPr>
          <p:nvPr/>
        </p:nvSpPr>
        <p:spPr bwMode="auto">
          <a:xfrm>
            <a:off x="250825" y="1916113"/>
            <a:ext cx="2879725" cy="19446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9844" name="Text Box 216"/>
          <p:cNvSpPr txBox="1">
            <a:spLocks noChangeArrowheads="1"/>
          </p:cNvSpPr>
          <p:nvPr/>
        </p:nvSpPr>
        <p:spPr bwMode="auto">
          <a:xfrm>
            <a:off x="7019925" y="1341438"/>
            <a:ext cx="1073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« Pauli »</a:t>
            </a:r>
          </a:p>
        </p:txBody>
      </p:sp>
      <p:sp>
        <p:nvSpPr>
          <p:cNvPr id="119845" name="Text Box 217"/>
          <p:cNvSpPr txBox="1">
            <a:spLocks noChangeArrowheads="1"/>
          </p:cNvSpPr>
          <p:nvPr/>
        </p:nvSpPr>
        <p:spPr bwMode="auto">
          <a:xfrm>
            <a:off x="1042988" y="1412875"/>
            <a:ext cx="1085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« Bose »</a:t>
            </a:r>
          </a:p>
        </p:txBody>
      </p:sp>
      <p:sp>
        <p:nvSpPr>
          <p:cNvPr id="119846" name="Oval 218"/>
          <p:cNvSpPr>
            <a:spLocks noChangeArrowheads="1"/>
          </p:cNvSpPr>
          <p:nvPr/>
        </p:nvSpPr>
        <p:spPr bwMode="auto">
          <a:xfrm>
            <a:off x="684213" y="4149725"/>
            <a:ext cx="215900" cy="2159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19847" name="Group 221"/>
          <p:cNvGrpSpPr>
            <a:grpSpLocks/>
          </p:cNvGrpSpPr>
          <p:nvPr/>
        </p:nvGrpSpPr>
        <p:grpSpPr bwMode="auto">
          <a:xfrm>
            <a:off x="2484438" y="5589588"/>
            <a:ext cx="431800" cy="288925"/>
            <a:chOff x="431" y="2704"/>
            <a:chExt cx="272" cy="182"/>
          </a:xfrm>
        </p:grpSpPr>
        <p:sp>
          <p:nvSpPr>
            <p:cNvPr id="119852" name="Oval 219"/>
            <p:cNvSpPr>
              <a:spLocks noChangeArrowheads="1"/>
            </p:cNvSpPr>
            <p:nvPr/>
          </p:nvSpPr>
          <p:spPr bwMode="auto">
            <a:xfrm>
              <a:off x="431" y="2704"/>
              <a:ext cx="136" cy="136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9853" name="Oval 220"/>
            <p:cNvSpPr>
              <a:spLocks noChangeArrowheads="1"/>
            </p:cNvSpPr>
            <p:nvPr/>
          </p:nvSpPr>
          <p:spPr bwMode="auto">
            <a:xfrm>
              <a:off x="567" y="2750"/>
              <a:ext cx="136" cy="136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19848" name="Group 224"/>
          <p:cNvGrpSpPr>
            <a:grpSpLocks/>
          </p:cNvGrpSpPr>
          <p:nvPr/>
        </p:nvGrpSpPr>
        <p:grpSpPr bwMode="auto">
          <a:xfrm>
            <a:off x="1476375" y="4868863"/>
            <a:ext cx="431800" cy="288925"/>
            <a:chOff x="431" y="2704"/>
            <a:chExt cx="272" cy="182"/>
          </a:xfrm>
        </p:grpSpPr>
        <p:sp>
          <p:nvSpPr>
            <p:cNvPr id="119850" name="Oval 222"/>
            <p:cNvSpPr>
              <a:spLocks noChangeArrowheads="1"/>
            </p:cNvSpPr>
            <p:nvPr/>
          </p:nvSpPr>
          <p:spPr bwMode="auto">
            <a:xfrm>
              <a:off x="431" y="2704"/>
              <a:ext cx="136" cy="136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9851" name="Oval 223"/>
            <p:cNvSpPr>
              <a:spLocks noChangeArrowheads="1"/>
            </p:cNvSpPr>
            <p:nvPr/>
          </p:nvSpPr>
          <p:spPr bwMode="auto">
            <a:xfrm>
              <a:off x="567" y="2750"/>
              <a:ext cx="136" cy="136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365794" name="Text Box 226"/>
          <p:cNvSpPr txBox="1">
            <a:spLocks noChangeArrowheads="1"/>
          </p:cNvSpPr>
          <p:nvPr/>
        </p:nvSpPr>
        <p:spPr bwMode="auto">
          <a:xfrm>
            <a:off x="3059113" y="6165850"/>
            <a:ext cx="3171825" cy="641350"/>
          </a:xfrm>
          <a:prstGeom prst="rect">
            <a:avLst/>
          </a:prstGeom>
          <a:solidFill>
            <a:schemeClr val="tx2">
              <a:lumMod val="20000"/>
              <a:lumOff val="80000"/>
              <a:alpha val="31000"/>
            </a:schemeClr>
          </a:solidFill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i="1" dirty="0"/>
              <a:t>N</a:t>
            </a:r>
            <a:r>
              <a:rPr lang="fr-FR" i="1" baseline="-25000" dirty="0"/>
              <a:t>i</a:t>
            </a:r>
            <a:r>
              <a:rPr lang="fr-FR" i="1" dirty="0"/>
              <a:t>: nb de particules sur </a:t>
            </a:r>
            <a:r>
              <a:rPr lang="fr-FR" i="1" dirty="0" err="1"/>
              <a:t>E</a:t>
            </a:r>
            <a:r>
              <a:rPr lang="fr-FR" i="1" baseline="-25000" dirty="0" err="1"/>
              <a:t>i</a:t>
            </a:r>
            <a:endParaRPr lang="fr-FR" i="1" baseline="-25000" dirty="0"/>
          </a:p>
          <a:p>
            <a:pPr>
              <a:defRPr/>
            </a:pPr>
            <a:r>
              <a:rPr lang="fr-FR" i="1" dirty="0"/>
              <a:t>g</a:t>
            </a:r>
            <a:r>
              <a:rPr lang="fr-FR" i="1" baseline="-25000" dirty="0"/>
              <a:t>i</a:t>
            </a:r>
            <a:r>
              <a:rPr lang="fr-FR" i="1" dirty="0"/>
              <a:t> : nb de places (états) sur </a:t>
            </a:r>
            <a:r>
              <a:rPr lang="fr-FR" i="1" dirty="0" err="1"/>
              <a:t>E</a:t>
            </a:r>
            <a:r>
              <a:rPr lang="fr-FR" i="1" baseline="-25000" dirty="0" err="1"/>
              <a:t>i</a:t>
            </a:r>
            <a:endParaRPr lang="fr-FR" i="1" baseline="-25000" dirty="0"/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44" name="Line 40"/>
          <p:cNvSpPr>
            <a:spLocks noChangeShapeType="1"/>
          </p:cNvSpPr>
          <p:nvPr/>
        </p:nvSpPr>
        <p:spPr bwMode="auto">
          <a:xfrm>
            <a:off x="2916238" y="2708534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20846" name="Text Box 42"/>
          <p:cNvSpPr txBox="1">
            <a:spLocks noChangeArrowheads="1"/>
          </p:cNvSpPr>
          <p:nvPr/>
        </p:nvSpPr>
        <p:spPr bwMode="auto">
          <a:xfrm>
            <a:off x="3859086" y="2525207"/>
            <a:ext cx="3722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 err="1"/>
              <a:t>E</a:t>
            </a:r>
            <a:r>
              <a:rPr lang="fr-FR" baseline="-25000" dirty="0" err="1"/>
              <a:t>i</a:t>
            </a:r>
            <a:endParaRPr lang="fr-FR" baseline="-25000" dirty="0"/>
          </a:p>
        </p:txBody>
      </p:sp>
      <p:sp>
        <p:nvSpPr>
          <p:cNvPr id="120852" name="Line 48"/>
          <p:cNvSpPr>
            <a:spLocks noChangeShapeType="1"/>
          </p:cNvSpPr>
          <p:nvPr/>
        </p:nvSpPr>
        <p:spPr bwMode="auto">
          <a:xfrm flipH="1" flipV="1">
            <a:off x="4489054" y="2707071"/>
            <a:ext cx="1657350" cy="1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grpSp>
        <p:nvGrpSpPr>
          <p:cNvPr id="2" name="Groupe 1"/>
          <p:cNvGrpSpPr/>
          <p:nvPr/>
        </p:nvGrpSpPr>
        <p:grpSpPr>
          <a:xfrm>
            <a:off x="467544" y="2564865"/>
            <a:ext cx="2178528" cy="288677"/>
            <a:chOff x="755576" y="2708275"/>
            <a:chExt cx="2178528" cy="288677"/>
          </a:xfrm>
        </p:grpSpPr>
        <p:grpSp>
          <p:nvGrpSpPr>
            <p:cNvPr id="120874" name="Group 6"/>
            <p:cNvGrpSpPr>
              <a:grpSpLocks/>
            </p:cNvGrpSpPr>
            <p:nvPr/>
          </p:nvGrpSpPr>
          <p:grpSpPr bwMode="auto">
            <a:xfrm>
              <a:off x="755576" y="2708275"/>
              <a:ext cx="433388" cy="287338"/>
              <a:chOff x="657" y="1480"/>
              <a:chExt cx="273" cy="181"/>
            </a:xfrm>
          </p:grpSpPr>
          <p:sp>
            <p:nvSpPr>
              <p:cNvPr id="120902" name="Rectangle 7"/>
              <p:cNvSpPr>
                <a:spLocks noChangeArrowheads="1"/>
              </p:cNvSpPr>
              <p:nvPr/>
            </p:nvSpPr>
            <p:spPr bwMode="auto">
              <a:xfrm>
                <a:off x="657" y="1480"/>
                <a:ext cx="273" cy="18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20903" name="Line 8"/>
              <p:cNvSpPr>
                <a:spLocks noChangeShapeType="1"/>
              </p:cNvSpPr>
              <p:nvPr/>
            </p:nvSpPr>
            <p:spPr bwMode="auto">
              <a:xfrm>
                <a:off x="657" y="1480"/>
                <a:ext cx="273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20875" name="Group 9"/>
            <p:cNvGrpSpPr>
              <a:grpSpLocks/>
            </p:cNvGrpSpPr>
            <p:nvPr/>
          </p:nvGrpSpPr>
          <p:grpSpPr bwMode="auto">
            <a:xfrm>
              <a:off x="1189038" y="2708275"/>
              <a:ext cx="433388" cy="287338"/>
              <a:chOff x="657" y="1480"/>
              <a:chExt cx="273" cy="181"/>
            </a:xfrm>
          </p:grpSpPr>
          <p:sp>
            <p:nvSpPr>
              <p:cNvPr id="120900" name="Rectangle 10"/>
              <p:cNvSpPr>
                <a:spLocks noChangeArrowheads="1"/>
              </p:cNvSpPr>
              <p:nvPr/>
            </p:nvSpPr>
            <p:spPr bwMode="auto">
              <a:xfrm>
                <a:off x="657" y="1480"/>
                <a:ext cx="273" cy="18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20901" name="Line 11"/>
              <p:cNvSpPr>
                <a:spLocks noChangeShapeType="1"/>
              </p:cNvSpPr>
              <p:nvPr/>
            </p:nvSpPr>
            <p:spPr bwMode="auto">
              <a:xfrm>
                <a:off x="657" y="1480"/>
                <a:ext cx="273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20876" name="Group 12"/>
            <p:cNvGrpSpPr>
              <a:grpSpLocks/>
            </p:cNvGrpSpPr>
            <p:nvPr/>
          </p:nvGrpSpPr>
          <p:grpSpPr bwMode="auto">
            <a:xfrm>
              <a:off x="1619672" y="2708275"/>
              <a:ext cx="433388" cy="287338"/>
              <a:chOff x="657" y="1480"/>
              <a:chExt cx="273" cy="181"/>
            </a:xfrm>
          </p:grpSpPr>
          <p:sp>
            <p:nvSpPr>
              <p:cNvPr id="120898" name="Rectangle 13"/>
              <p:cNvSpPr>
                <a:spLocks noChangeArrowheads="1"/>
              </p:cNvSpPr>
              <p:nvPr/>
            </p:nvSpPr>
            <p:spPr bwMode="auto">
              <a:xfrm>
                <a:off x="657" y="1480"/>
                <a:ext cx="273" cy="18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20899" name="Line 14"/>
              <p:cNvSpPr>
                <a:spLocks noChangeShapeType="1"/>
              </p:cNvSpPr>
              <p:nvPr/>
            </p:nvSpPr>
            <p:spPr bwMode="auto">
              <a:xfrm>
                <a:off x="657" y="1480"/>
                <a:ext cx="273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20877" name="Group 15"/>
            <p:cNvGrpSpPr>
              <a:grpSpLocks/>
            </p:cNvGrpSpPr>
            <p:nvPr/>
          </p:nvGrpSpPr>
          <p:grpSpPr bwMode="auto">
            <a:xfrm>
              <a:off x="2059524" y="2708275"/>
              <a:ext cx="433388" cy="287338"/>
              <a:chOff x="657" y="1480"/>
              <a:chExt cx="273" cy="181"/>
            </a:xfrm>
          </p:grpSpPr>
          <p:sp>
            <p:nvSpPr>
              <p:cNvPr id="120896" name="Rectangle 16"/>
              <p:cNvSpPr>
                <a:spLocks noChangeArrowheads="1"/>
              </p:cNvSpPr>
              <p:nvPr/>
            </p:nvSpPr>
            <p:spPr bwMode="auto">
              <a:xfrm>
                <a:off x="657" y="1480"/>
                <a:ext cx="273" cy="18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20897" name="Line 17"/>
              <p:cNvSpPr>
                <a:spLocks noChangeShapeType="1"/>
              </p:cNvSpPr>
              <p:nvPr/>
            </p:nvSpPr>
            <p:spPr bwMode="auto">
              <a:xfrm>
                <a:off x="657" y="1480"/>
                <a:ext cx="273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72" name="Group 15"/>
            <p:cNvGrpSpPr>
              <a:grpSpLocks/>
            </p:cNvGrpSpPr>
            <p:nvPr/>
          </p:nvGrpSpPr>
          <p:grpSpPr bwMode="auto">
            <a:xfrm>
              <a:off x="2500716" y="2709614"/>
              <a:ext cx="433388" cy="287338"/>
              <a:chOff x="657" y="1480"/>
              <a:chExt cx="273" cy="181"/>
            </a:xfrm>
          </p:grpSpPr>
          <p:sp>
            <p:nvSpPr>
              <p:cNvPr id="73" name="Rectangle 16"/>
              <p:cNvSpPr>
                <a:spLocks noChangeArrowheads="1"/>
              </p:cNvSpPr>
              <p:nvPr/>
            </p:nvSpPr>
            <p:spPr bwMode="auto">
              <a:xfrm>
                <a:off x="657" y="1480"/>
                <a:ext cx="273" cy="18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4" name="Line 17"/>
              <p:cNvSpPr>
                <a:spLocks noChangeShapeType="1"/>
              </p:cNvSpPr>
              <p:nvPr/>
            </p:nvSpPr>
            <p:spPr bwMode="auto">
              <a:xfrm>
                <a:off x="657" y="1480"/>
                <a:ext cx="273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</p:grp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7383982"/>
              </p:ext>
            </p:extLst>
          </p:nvPr>
        </p:nvGraphicFramePr>
        <p:xfrm>
          <a:off x="6516216" y="2116582"/>
          <a:ext cx="2090737" cy="107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14" name="Equation" r:id="rId4" imgW="837836" imgH="431613" progId="Equation.3">
                  <p:embed/>
                </p:oleObj>
              </mc:Choice>
              <mc:Fallback>
                <p:oleObj name="Equation" r:id="rId4" imgW="837836" imgH="431613" progId="Equation.3">
                  <p:embed/>
                  <p:pic>
                    <p:nvPicPr>
                      <p:cNvPr id="0" name="Object 1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216" y="2116582"/>
                        <a:ext cx="2090737" cy="1076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08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Statistique de Fermi – Dirac </a:t>
            </a:r>
          </a:p>
        </p:txBody>
      </p:sp>
      <p:sp>
        <p:nvSpPr>
          <p:cNvPr id="1208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 sz="2800" dirty="0"/>
              <a:t>Même démarche que précédemment</a:t>
            </a:r>
          </a:p>
          <a:p>
            <a:pPr lvl="1" eaLnBrk="1" hangingPunct="1"/>
            <a:endParaRPr lang="fr-FR" dirty="0"/>
          </a:p>
          <a:p>
            <a:pPr lvl="1" eaLnBrk="1" hangingPunct="1"/>
            <a:endParaRPr lang="fr-FR" dirty="0"/>
          </a:p>
          <a:p>
            <a:pPr lvl="1" eaLnBrk="1" hangingPunct="1"/>
            <a:endParaRPr lang="fr-FR" dirty="0"/>
          </a:p>
          <a:p>
            <a:pPr lvl="1" eaLnBrk="1" hangingPunct="1"/>
            <a:r>
              <a:rPr lang="fr-FR" sz="2000" dirty="0"/>
              <a:t>Niveau d’énergie </a:t>
            </a:r>
            <a:r>
              <a:rPr lang="fr-FR" sz="2000" dirty="0" err="1"/>
              <a:t>E</a:t>
            </a:r>
            <a:r>
              <a:rPr lang="fr-FR" sz="2000" baseline="-25000" dirty="0" err="1"/>
              <a:t>i</a:t>
            </a:r>
            <a:r>
              <a:rPr lang="fr-FR" sz="2000" dirty="0"/>
              <a:t>, g</a:t>
            </a:r>
            <a:r>
              <a:rPr lang="fr-FR" sz="2000" baseline="-25000" dirty="0"/>
              <a:t>i</a:t>
            </a:r>
            <a:r>
              <a:rPr lang="fr-FR" sz="2000" dirty="0"/>
              <a:t> fois dégénéré (g</a:t>
            </a:r>
            <a:r>
              <a:rPr lang="fr-FR" sz="2000" baseline="-25000" dirty="0"/>
              <a:t>i </a:t>
            </a:r>
            <a:r>
              <a:rPr lang="fr-FR" sz="2000" dirty="0"/>
              <a:t>« boites » ou cellules état quantiques de même énergie </a:t>
            </a:r>
            <a:r>
              <a:rPr lang="fr-FR" sz="2000" dirty="0" err="1"/>
              <a:t>E</a:t>
            </a:r>
            <a:r>
              <a:rPr lang="fr-FR" sz="2000" baseline="-25000" dirty="0" err="1"/>
              <a:t>i</a:t>
            </a:r>
            <a:r>
              <a:rPr lang="fr-FR" sz="2000" dirty="0"/>
              <a:t>) et N</a:t>
            </a:r>
            <a:r>
              <a:rPr lang="fr-FR" sz="2000" baseline="-25000" dirty="0"/>
              <a:t>i</a:t>
            </a:r>
            <a:r>
              <a:rPr lang="fr-FR" sz="2000" dirty="0"/>
              <a:t> particules à distribuer.</a:t>
            </a:r>
          </a:p>
          <a:p>
            <a:pPr lvl="1" eaLnBrk="1" hangingPunct="1"/>
            <a:r>
              <a:rPr lang="fr-FR" sz="2000" dirty="0"/>
              <a:t>Si maintenant , on a plusieurs (</a:t>
            </a:r>
            <a:r>
              <a:rPr lang="fr-FR" sz="2000" i="1" dirty="0"/>
              <a:t>n</a:t>
            </a:r>
            <a:r>
              <a:rPr lang="fr-FR" sz="2000" dirty="0"/>
              <a:t>) niveau d’énergie, le résultat est le produit  de toutes les distributions</a:t>
            </a:r>
          </a:p>
          <a:p>
            <a:pPr lvl="1" eaLnBrk="1" hangingPunct="1"/>
            <a:endParaRPr lang="fr-FR" dirty="0"/>
          </a:p>
        </p:txBody>
      </p:sp>
      <p:sp>
        <p:nvSpPr>
          <p:cNvPr id="12083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3CBE8FA-F5CF-49FE-996F-FD84D2B20709}" type="slidenum">
              <a:rPr lang="fr-FR" altLang="en-US"/>
              <a:pPr/>
              <a:t>165</a:t>
            </a:fld>
            <a:endParaRPr lang="fr-FR" altLang="en-US"/>
          </a:p>
        </p:txBody>
      </p:sp>
      <p:graphicFrame>
        <p:nvGraphicFramePr>
          <p:cNvPr id="77" name="Object 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5268488"/>
              </p:ext>
            </p:extLst>
          </p:nvPr>
        </p:nvGraphicFramePr>
        <p:xfrm>
          <a:off x="3108325" y="5428581"/>
          <a:ext cx="2686050" cy="91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15" name="Equation" r:id="rId6" imgW="1307880" imgH="444240" progId="Equation.3">
                  <p:embed/>
                </p:oleObj>
              </mc:Choice>
              <mc:Fallback>
                <p:oleObj name="Equation" r:id="rId6" imgW="130788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8325" y="5428581"/>
                        <a:ext cx="2686050" cy="9112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" name="Oval 76"/>
          <p:cNvSpPr>
            <a:spLocks noChangeArrowheads="1"/>
          </p:cNvSpPr>
          <p:nvPr/>
        </p:nvSpPr>
        <p:spPr bwMode="auto">
          <a:xfrm>
            <a:off x="3706812" y="5387306"/>
            <a:ext cx="287338" cy="2889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79" name="Line 77"/>
          <p:cNvSpPr>
            <a:spLocks noChangeShapeType="1"/>
          </p:cNvSpPr>
          <p:nvPr/>
        </p:nvSpPr>
        <p:spPr bwMode="auto">
          <a:xfrm flipV="1">
            <a:off x="3922712" y="5315868"/>
            <a:ext cx="360363" cy="714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80" name="Text Box 78"/>
          <p:cNvSpPr txBox="1">
            <a:spLocks noChangeArrowheads="1"/>
          </p:cNvSpPr>
          <p:nvPr/>
        </p:nvSpPr>
        <p:spPr bwMode="auto">
          <a:xfrm>
            <a:off x="4335462" y="5047581"/>
            <a:ext cx="2533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Nb de niveau d’énergie</a:t>
            </a:r>
          </a:p>
        </p:txBody>
      </p:sp>
    </p:spTree>
    <p:extLst>
      <p:ext uri="{BB962C8B-B14F-4D97-AF65-F5344CB8AC3E}">
        <p14:creationId xmlns:p14="http://schemas.microsoft.com/office/powerpoint/2010/main" val="1745806045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dirty="0"/>
              <a:t>Statistique de Fermi – Dirac </a:t>
            </a:r>
          </a:p>
        </p:txBody>
      </p:sp>
      <p:sp>
        <p:nvSpPr>
          <p:cNvPr id="1208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/>
              <a:t>Même démarche que précédemment</a:t>
            </a:r>
          </a:p>
        </p:txBody>
      </p:sp>
      <p:sp>
        <p:nvSpPr>
          <p:cNvPr id="12083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3CBE8FA-F5CF-49FE-996F-FD84D2B20709}" type="slidenum">
              <a:rPr lang="fr-FR" altLang="en-US"/>
              <a:pPr/>
              <a:t>166</a:t>
            </a:fld>
            <a:endParaRPr lang="fr-FR" altLang="en-US"/>
          </a:p>
        </p:txBody>
      </p:sp>
      <p:graphicFrame>
        <p:nvGraphicFramePr>
          <p:cNvPr id="120834" name="Object 4"/>
          <p:cNvGraphicFramePr>
            <a:graphicFrameLocks noChangeAspect="1"/>
          </p:cNvGraphicFramePr>
          <p:nvPr/>
        </p:nvGraphicFramePr>
        <p:xfrm>
          <a:off x="6372225" y="2852738"/>
          <a:ext cx="2090738" cy="107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38" name="Equation" r:id="rId4" imgW="838080" imgH="431640" progId="Equation.3">
                  <p:embed/>
                </p:oleObj>
              </mc:Choice>
              <mc:Fallback>
                <p:oleObj name="Equation" r:id="rId4" imgW="838080" imgH="431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25" y="2852738"/>
                        <a:ext cx="2090738" cy="1076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0840" name="Group 5"/>
          <p:cNvGrpSpPr>
            <a:grpSpLocks/>
          </p:cNvGrpSpPr>
          <p:nvPr/>
        </p:nvGrpSpPr>
        <p:grpSpPr bwMode="auto">
          <a:xfrm>
            <a:off x="539750" y="2708275"/>
            <a:ext cx="2378075" cy="1727200"/>
            <a:chOff x="657" y="1480"/>
            <a:chExt cx="1498" cy="1088"/>
          </a:xfrm>
        </p:grpSpPr>
        <p:grpSp>
          <p:nvGrpSpPr>
            <p:cNvPr id="120874" name="Group 6"/>
            <p:cNvGrpSpPr>
              <a:grpSpLocks/>
            </p:cNvGrpSpPr>
            <p:nvPr/>
          </p:nvGrpSpPr>
          <p:grpSpPr bwMode="auto">
            <a:xfrm>
              <a:off x="657" y="1480"/>
              <a:ext cx="273" cy="181"/>
              <a:chOff x="657" y="1480"/>
              <a:chExt cx="273" cy="181"/>
            </a:xfrm>
          </p:grpSpPr>
          <p:sp>
            <p:nvSpPr>
              <p:cNvPr id="120902" name="Rectangle 7"/>
              <p:cNvSpPr>
                <a:spLocks noChangeArrowheads="1"/>
              </p:cNvSpPr>
              <p:nvPr/>
            </p:nvSpPr>
            <p:spPr bwMode="auto">
              <a:xfrm>
                <a:off x="657" y="1480"/>
                <a:ext cx="273" cy="18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20903" name="Line 8"/>
              <p:cNvSpPr>
                <a:spLocks noChangeShapeType="1"/>
              </p:cNvSpPr>
              <p:nvPr/>
            </p:nvSpPr>
            <p:spPr bwMode="auto">
              <a:xfrm>
                <a:off x="657" y="1480"/>
                <a:ext cx="273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20875" name="Group 9"/>
            <p:cNvGrpSpPr>
              <a:grpSpLocks/>
            </p:cNvGrpSpPr>
            <p:nvPr/>
          </p:nvGrpSpPr>
          <p:grpSpPr bwMode="auto">
            <a:xfrm>
              <a:off x="1066" y="1480"/>
              <a:ext cx="273" cy="181"/>
              <a:chOff x="657" y="1480"/>
              <a:chExt cx="273" cy="181"/>
            </a:xfrm>
          </p:grpSpPr>
          <p:sp>
            <p:nvSpPr>
              <p:cNvPr id="120900" name="Rectangle 10"/>
              <p:cNvSpPr>
                <a:spLocks noChangeArrowheads="1"/>
              </p:cNvSpPr>
              <p:nvPr/>
            </p:nvSpPr>
            <p:spPr bwMode="auto">
              <a:xfrm>
                <a:off x="657" y="1480"/>
                <a:ext cx="273" cy="18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20901" name="Line 11"/>
              <p:cNvSpPr>
                <a:spLocks noChangeShapeType="1"/>
              </p:cNvSpPr>
              <p:nvPr/>
            </p:nvSpPr>
            <p:spPr bwMode="auto">
              <a:xfrm>
                <a:off x="657" y="1480"/>
                <a:ext cx="273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20876" name="Group 12"/>
            <p:cNvGrpSpPr>
              <a:grpSpLocks/>
            </p:cNvGrpSpPr>
            <p:nvPr/>
          </p:nvGrpSpPr>
          <p:grpSpPr bwMode="auto">
            <a:xfrm>
              <a:off x="1474" y="1480"/>
              <a:ext cx="273" cy="181"/>
              <a:chOff x="657" y="1480"/>
              <a:chExt cx="273" cy="181"/>
            </a:xfrm>
          </p:grpSpPr>
          <p:sp>
            <p:nvSpPr>
              <p:cNvPr id="120898" name="Rectangle 13"/>
              <p:cNvSpPr>
                <a:spLocks noChangeArrowheads="1"/>
              </p:cNvSpPr>
              <p:nvPr/>
            </p:nvSpPr>
            <p:spPr bwMode="auto">
              <a:xfrm>
                <a:off x="657" y="1480"/>
                <a:ext cx="273" cy="18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20899" name="Line 14"/>
              <p:cNvSpPr>
                <a:spLocks noChangeShapeType="1"/>
              </p:cNvSpPr>
              <p:nvPr/>
            </p:nvSpPr>
            <p:spPr bwMode="auto">
              <a:xfrm>
                <a:off x="657" y="1480"/>
                <a:ext cx="273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20877" name="Group 15"/>
            <p:cNvGrpSpPr>
              <a:grpSpLocks/>
            </p:cNvGrpSpPr>
            <p:nvPr/>
          </p:nvGrpSpPr>
          <p:grpSpPr bwMode="auto">
            <a:xfrm>
              <a:off x="1882" y="1480"/>
              <a:ext cx="273" cy="181"/>
              <a:chOff x="657" y="1480"/>
              <a:chExt cx="273" cy="181"/>
            </a:xfrm>
          </p:grpSpPr>
          <p:sp>
            <p:nvSpPr>
              <p:cNvPr id="120896" name="Rectangle 16"/>
              <p:cNvSpPr>
                <a:spLocks noChangeArrowheads="1"/>
              </p:cNvSpPr>
              <p:nvPr/>
            </p:nvSpPr>
            <p:spPr bwMode="auto">
              <a:xfrm>
                <a:off x="657" y="1480"/>
                <a:ext cx="273" cy="18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20897" name="Line 17"/>
              <p:cNvSpPr>
                <a:spLocks noChangeShapeType="1"/>
              </p:cNvSpPr>
              <p:nvPr/>
            </p:nvSpPr>
            <p:spPr bwMode="auto">
              <a:xfrm>
                <a:off x="657" y="1480"/>
                <a:ext cx="273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20878" name="Group 18"/>
            <p:cNvGrpSpPr>
              <a:grpSpLocks/>
            </p:cNvGrpSpPr>
            <p:nvPr/>
          </p:nvGrpSpPr>
          <p:grpSpPr bwMode="auto">
            <a:xfrm>
              <a:off x="864" y="1798"/>
              <a:ext cx="273" cy="181"/>
              <a:chOff x="657" y="1480"/>
              <a:chExt cx="273" cy="181"/>
            </a:xfrm>
          </p:grpSpPr>
          <p:sp>
            <p:nvSpPr>
              <p:cNvPr id="120894" name="Rectangle 19"/>
              <p:cNvSpPr>
                <a:spLocks noChangeArrowheads="1"/>
              </p:cNvSpPr>
              <p:nvPr/>
            </p:nvSpPr>
            <p:spPr bwMode="auto">
              <a:xfrm>
                <a:off x="657" y="1480"/>
                <a:ext cx="273" cy="18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20895" name="Line 20"/>
              <p:cNvSpPr>
                <a:spLocks noChangeShapeType="1"/>
              </p:cNvSpPr>
              <p:nvPr/>
            </p:nvSpPr>
            <p:spPr bwMode="auto">
              <a:xfrm>
                <a:off x="657" y="1480"/>
                <a:ext cx="273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20879" name="Group 21"/>
            <p:cNvGrpSpPr>
              <a:grpSpLocks/>
            </p:cNvGrpSpPr>
            <p:nvPr/>
          </p:nvGrpSpPr>
          <p:grpSpPr bwMode="auto">
            <a:xfrm>
              <a:off x="1273" y="1798"/>
              <a:ext cx="273" cy="181"/>
              <a:chOff x="657" y="1480"/>
              <a:chExt cx="273" cy="181"/>
            </a:xfrm>
          </p:grpSpPr>
          <p:sp>
            <p:nvSpPr>
              <p:cNvPr id="120892" name="Rectangle 22"/>
              <p:cNvSpPr>
                <a:spLocks noChangeArrowheads="1"/>
              </p:cNvSpPr>
              <p:nvPr/>
            </p:nvSpPr>
            <p:spPr bwMode="auto">
              <a:xfrm>
                <a:off x="657" y="1480"/>
                <a:ext cx="273" cy="18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20893" name="Line 23"/>
              <p:cNvSpPr>
                <a:spLocks noChangeShapeType="1"/>
              </p:cNvSpPr>
              <p:nvPr/>
            </p:nvSpPr>
            <p:spPr bwMode="auto">
              <a:xfrm>
                <a:off x="657" y="1480"/>
                <a:ext cx="273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20880" name="Group 24"/>
            <p:cNvGrpSpPr>
              <a:grpSpLocks/>
            </p:cNvGrpSpPr>
            <p:nvPr/>
          </p:nvGrpSpPr>
          <p:grpSpPr bwMode="auto">
            <a:xfrm>
              <a:off x="1681" y="1798"/>
              <a:ext cx="273" cy="181"/>
              <a:chOff x="657" y="1480"/>
              <a:chExt cx="273" cy="181"/>
            </a:xfrm>
          </p:grpSpPr>
          <p:sp>
            <p:nvSpPr>
              <p:cNvPr id="120890" name="Rectangle 25"/>
              <p:cNvSpPr>
                <a:spLocks noChangeArrowheads="1"/>
              </p:cNvSpPr>
              <p:nvPr/>
            </p:nvSpPr>
            <p:spPr bwMode="auto">
              <a:xfrm>
                <a:off x="657" y="1480"/>
                <a:ext cx="273" cy="18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20891" name="Line 26"/>
              <p:cNvSpPr>
                <a:spLocks noChangeShapeType="1"/>
              </p:cNvSpPr>
              <p:nvPr/>
            </p:nvSpPr>
            <p:spPr bwMode="auto">
              <a:xfrm>
                <a:off x="657" y="1480"/>
                <a:ext cx="273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20881" name="Group 27"/>
            <p:cNvGrpSpPr>
              <a:grpSpLocks/>
            </p:cNvGrpSpPr>
            <p:nvPr/>
          </p:nvGrpSpPr>
          <p:grpSpPr bwMode="auto">
            <a:xfrm>
              <a:off x="1064" y="2070"/>
              <a:ext cx="273" cy="181"/>
              <a:chOff x="657" y="1480"/>
              <a:chExt cx="273" cy="181"/>
            </a:xfrm>
          </p:grpSpPr>
          <p:sp>
            <p:nvSpPr>
              <p:cNvPr id="120888" name="Rectangle 28"/>
              <p:cNvSpPr>
                <a:spLocks noChangeArrowheads="1"/>
              </p:cNvSpPr>
              <p:nvPr/>
            </p:nvSpPr>
            <p:spPr bwMode="auto">
              <a:xfrm>
                <a:off x="657" y="1480"/>
                <a:ext cx="273" cy="18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20889" name="Line 29"/>
              <p:cNvSpPr>
                <a:spLocks noChangeShapeType="1"/>
              </p:cNvSpPr>
              <p:nvPr/>
            </p:nvSpPr>
            <p:spPr bwMode="auto">
              <a:xfrm>
                <a:off x="657" y="1480"/>
                <a:ext cx="273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20882" name="Group 30"/>
            <p:cNvGrpSpPr>
              <a:grpSpLocks/>
            </p:cNvGrpSpPr>
            <p:nvPr/>
          </p:nvGrpSpPr>
          <p:grpSpPr bwMode="auto">
            <a:xfrm>
              <a:off x="1473" y="2070"/>
              <a:ext cx="273" cy="181"/>
              <a:chOff x="657" y="1480"/>
              <a:chExt cx="273" cy="181"/>
            </a:xfrm>
          </p:grpSpPr>
          <p:sp>
            <p:nvSpPr>
              <p:cNvPr id="120886" name="Rectangle 31"/>
              <p:cNvSpPr>
                <a:spLocks noChangeArrowheads="1"/>
              </p:cNvSpPr>
              <p:nvPr/>
            </p:nvSpPr>
            <p:spPr bwMode="auto">
              <a:xfrm>
                <a:off x="657" y="1480"/>
                <a:ext cx="273" cy="18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20887" name="Line 32"/>
              <p:cNvSpPr>
                <a:spLocks noChangeShapeType="1"/>
              </p:cNvSpPr>
              <p:nvPr/>
            </p:nvSpPr>
            <p:spPr bwMode="auto">
              <a:xfrm>
                <a:off x="657" y="1480"/>
                <a:ext cx="273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20883" name="Group 33"/>
            <p:cNvGrpSpPr>
              <a:grpSpLocks/>
            </p:cNvGrpSpPr>
            <p:nvPr/>
          </p:nvGrpSpPr>
          <p:grpSpPr bwMode="auto">
            <a:xfrm>
              <a:off x="1273" y="2387"/>
              <a:ext cx="273" cy="181"/>
              <a:chOff x="657" y="1480"/>
              <a:chExt cx="273" cy="181"/>
            </a:xfrm>
          </p:grpSpPr>
          <p:sp>
            <p:nvSpPr>
              <p:cNvPr id="120884" name="Rectangle 34"/>
              <p:cNvSpPr>
                <a:spLocks noChangeArrowheads="1"/>
              </p:cNvSpPr>
              <p:nvPr/>
            </p:nvSpPr>
            <p:spPr bwMode="auto">
              <a:xfrm>
                <a:off x="657" y="1480"/>
                <a:ext cx="273" cy="18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20885" name="Line 35"/>
              <p:cNvSpPr>
                <a:spLocks noChangeShapeType="1"/>
              </p:cNvSpPr>
              <p:nvPr/>
            </p:nvSpPr>
            <p:spPr bwMode="auto">
              <a:xfrm>
                <a:off x="657" y="1480"/>
                <a:ext cx="273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120841" name="Line 36"/>
          <p:cNvSpPr>
            <a:spLocks noChangeShapeType="1"/>
          </p:cNvSpPr>
          <p:nvPr/>
        </p:nvSpPr>
        <p:spPr bwMode="auto">
          <a:xfrm>
            <a:off x="2124075" y="4437063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20842" name="Line 38"/>
          <p:cNvSpPr>
            <a:spLocks noChangeShapeType="1"/>
          </p:cNvSpPr>
          <p:nvPr/>
        </p:nvSpPr>
        <p:spPr bwMode="auto">
          <a:xfrm>
            <a:off x="2339975" y="3933825"/>
            <a:ext cx="14398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20843" name="Line 39"/>
          <p:cNvSpPr>
            <a:spLocks noChangeShapeType="1"/>
          </p:cNvSpPr>
          <p:nvPr/>
        </p:nvSpPr>
        <p:spPr bwMode="auto">
          <a:xfrm>
            <a:off x="2627313" y="3500438"/>
            <a:ext cx="1152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20844" name="Line 40"/>
          <p:cNvSpPr>
            <a:spLocks noChangeShapeType="1"/>
          </p:cNvSpPr>
          <p:nvPr/>
        </p:nvSpPr>
        <p:spPr bwMode="auto">
          <a:xfrm>
            <a:off x="2987675" y="2997200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20845" name="Text Box 41"/>
          <p:cNvSpPr txBox="1">
            <a:spLocks noChangeArrowheads="1"/>
          </p:cNvSpPr>
          <p:nvPr/>
        </p:nvSpPr>
        <p:spPr bwMode="auto">
          <a:xfrm>
            <a:off x="3924300" y="4221163"/>
            <a:ext cx="4206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E</a:t>
            </a:r>
            <a:r>
              <a:rPr lang="fr-FR" baseline="-25000"/>
              <a:t>1</a:t>
            </a:r>
          </a:p>
        </p:txBody>
      </p:sp>
      <p:sp>
        <p:nvSpPr>
          <p:cNvPr id="120846" name="Text Box 42"/>
          <p:cNvSpPr txBox="1">
            <a:spLocks noChangeArrowheads="1"/>
          </p:cNvSpPr>
          <p:nvPr/>
        </p:nvSpPr>
        <p:spPr bwMode="auto">
          <a:xfrm>
            <a:off x="3851275" y="2708275"/>
            <a:ext cx="4206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E</a:t>
            </a:r>
            <a:r>
              <a:rPr lang="fr-FR" baseline="-25000"/>
              <a:t>4</a:t>
            </a:r>
          </a:p>
        </p:txBody>
      </p:sp>
      <p:sp>
        <p:nvSpPr>
          <p:cNvPr id="120847" name="Text Box 43"/>
          <p:cNvSpPr txBox="1">
            <a:spLocks noChangeArrowheads="1"/>
          </p:cNvSpPr>
          <p:nvPr/>
        </p:nvSpPr>
        <p:spPr bwMode="auto">
          <a:xfrm>
            <a:off x="3851275" y="3284538"/>
            <a:ext cx="4206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E</a:t>
            </a:r>
            <a:r>
              <a:rPr lang="fr-FR" baseline="-25000"/>
              <a:t>3</a:t>
            </a:r>
          </a:p>
        </p:txBody>
      </p:sp>
      <p:sp>
        <p:nvSpPr>
          <p:cNvPr id="120848" name="Text Box 44"/>
          <p:cNvSpPr txBox="1">
            <a:spLocks noChangeArrowheads="1"/>
          </p:cNvSpPr>
          <p:nvPr/>
        </p:nvSpPr>
        <p:spPr bwMode="auto">
          <a:xfrm>
            <a:off x="3894138" y="3716338"/>
            <a:ext cx="4206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E</a:t>
            </a:r>
            <a:r>
              <a:rPr lang="fr-FR" baseline="-25000"/>
              <a:t>2</a:t>
            </a:r>
          </a:p>
        </p:txBody>
      </p:sp>
      <p:sp>
        <p:nvSpPr>
          <p:cNvPr id="120849" name="Line 45"/>
          <p:cNvSpPr>
            <a:spLocks noChangeShapeType="1"/>
          </p:cNvSpPr>
          <p:nvPr/>
        </p:nvSpPr>
        <p:spPr bwMode="auto">
          <a:xfrm flipH="1">
            <a:off x="4572000" y="3716338"/>
            <a:ext cx="1439863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20850" name="Line 46"/>
          <p:cNvSpPr>
            <a:spLocks noChangeShapeType="1"/>
          </p:cNvSpPr>
          <p:nvPr/>
        </p:nvSpPr>
        <p:spPr bwMode="auto">
          <a:xfrm flipH="1">
            <a:off x="4427538" y="3573463"/>
            <a:ext cx="158432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20851" name="Line 47"/>
          <p:cNvSpPr>
            <a:spLocks noChangeShapeType="1"/>
          </p:cNvSpPr>
          <p:nvPr/>
        </p:nvSpPr>
        <p:spPr bwMode="auto">
          <a:xfrm flipH="1">
            <a:off x="4427538" y="3357563"/>
            <a:ext cx="1584325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20852" name="Line 48"/>
          <p:cNvSpPr>
            <a:spLocks noChangeShapeType="1"/>
          </p:cNvSpPr>
          <p:nvPr/>
        </p:nvSpPr>
        <p:spPr bwMode="auto">
          <a:xfrm flipH="1" flipV="1">
            <a:off x="4427538" y="2924175"/>
            <a:ext cx="1584325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grpSp>
        <p:nvGrpSpPr>
          <p:cNvPr id="120853" name="Group 62"/>
          <p:cNvGrpSpPr>
            <a:grpSpLocks/>
          </p:cNvGrpSpPr>
          <p:nvPr/>
        </p:nvGrpSpPr>
        <p:grpSpPr bwMode="auto">
          <a:xfrm>
            <a:off x="34925" y="4581525"/>
            <a:ext cx="2160588" cy="1728788"/>
            <a:chOff x="476" y="3067"/>
            <a:chExt cx="1361" cy="1089"/>
          </a:xfrm>
        </p:grpSpPr>
        <p:sp>
          <p:nvSpPr>
            <p:cNvPr id="120868" name="Oval 49"/>
            <p:cNvSpPr>
              <a:spLocks noChangeArrowheads="1"/>
            </p:cNvSpPr>
            <p:nvPr/>
          </p:nvSpPr>
          <p:spPr bwMode="auto">
            <a:xfrm>
              <a:off x="884" y="3203"/>
              <a:ext cx="136" cy="1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0869" name="Oval 51"/>
            <p:cNvSpPr>
              <a:spLocks noChangeArrowheads="1"/>
            </p:cNvSpPr>
            <p:nvPr/>
          </p:nvSpPr>
          <p:spPr bwMode="auto">
            <a:xfrm>
              <a:off x="1156" y="3203"/>
              <a:ext cx="136" cy="1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0870" name="Oval 54"/>
            <p:cNvSpPr>
              <a:spLocks noChangeArrowheads="1"/>
            </p:cNvSpPr>
            <p:nvPr/>
          </p:nvSpPr>
          <p:spPr bwMode="auto">
            <a:xfrm>
              <a:off x="929" y="3566"/>
              <a:ext cx="136" cy="1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0871" name="Oval 57"/>
            <p:cNvSpPr>
              <a:spLocks noChangeArrowheads="1"/>
            </p:cNvSpPr>
            <p:nvPr/>
          </p:nvSpPr>
          <p:spPr bwMode="auto">
            <a:xfrm>
              <a:off x="929" y="3747"/>
              <a:ext cx="136" cy="1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0872" name="Oval 58"/>
            <p:cNvSpPr>
              <a:spLocks noChangeArrowheads="1"/>
            </p:cNvSpPr>
            <p:nvPr/>
          </p:nvSpPr>
          <p:spPr bwMode="auto">
            <a:xfrm>
              <a:off x="1247" y="3657"/>
              <a:ext cx="136" cy="1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0873" name="Oval 60"/>
            <p:cNvSpPr>
              <a:spLocks noChangeArrowheads="1"/>
            </p:cNvSpPr>
            <p:nvPr/>
          </p:nvSpPr>
          <p:spPr bwMode="auto">
            <a:xfrm>
              <a:off x="476" y="3067"/>
              <a:ext cx="1361" cy="1089"/>
            </a:xfrm>
            <a:prstGeom prst="ellips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graphicFrame>
        <p:nvGraphicFramePr>
          <p:cNvPr id="120835" name="Object 61"/>
          <p:cNvGraphicFramePr>
            <a:graphicFrameLocks noChangeAspect="1"/>
          </p:cNvGraphicFramePr>
          <p:nvPr/>
        </p:nvGraphicFramePr>
        <p:xfrm>
          <a:off x="1957388" y="4910138"/>
          <a:ext cx="2686050" cy="91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39" name="Equation" r:id="rId6" imgW="1307880" imgH="444240" progId="Equation.3">
                  <p:embed/>
                </p:oleObj>
              </mc:Choice>
              <mc:Fallback>
                <p:oleObj name="Equation" r:id="rId6" imgW="1307880" imgH="444240" progId="Equation.3">
                  <p:embed/>
                  <p:pic>
                    <p:nvPicPr>
                      <p:cNvPr id="0" name="Object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7388" y="4910138"/>
                        <a:ext cx="2686050" cy="9112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836" name="Object 6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974398"/>
              </p:ext>
            </p:extLst>
          </p:nvPr>
        </p:nvGraphicFramePr>
        <p:xfrm>
          <a:off x="4859338" y="4887913"/>
          <a:ext cx="3990975" cy="122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40" name="Equation" r:id="rId8" imgW="2031840" imgH="622080" progId="Equation.3">
                  <p:embed/>
                </p:oleObj>
              </mc:Choice>
              <mc:Fallback>
                <p:oleObj name="Equation" r:id="rId8" imgW="2031840" imgH="622080" progId="Equation.3">
                  <p:embed/>
                  <p:pic>
                    <p:nvPicPr>
                      <p:cNvPr id="0" name="Object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4887913"/>
                        <a:ext cx="3990975" cy="12223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0854" name="Group 68"/>
          <p:cNvGrpSpPr>
            <a:grpSpLocks/>
          </p:cNvGrpSpPr>
          <p:nvPr/>
        </p:nvGrpSpPr>
        <p:grpSpPr bwMode="auto">
          <a:xfrm>
            <a:off x="6084888" y="4437063"/>
            <a:ext cx="574675" cy="504825"/>
            <a:chOff x="3833" y="2795"/>
            <a:chExt cx="362" cy="227"/>
          </a:xfrm>
        </p:grpSpPr>
        <p:sp>
          <p:nvSpPr>
            <p:cNvPr id="120866" name="Line 65"/>
            <p:cNvSpPr>
              <a:spLocks noChangeShapeType="1"/>
            </p:cNvSpPr>
            <p:nvPr/>
          </p:nvSpPr>
          <p:spPr bwMode="auto">
            <a:xfrm flipV="1">
              <a:off x="3833" y="2795"/>
              <a:ext cx="0" cy="22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0867" name="Line 66"/>
            <p:cNvSpPr>
              <a:spLocks noChangeShapeType="1"/>
            </p:cNvSpPr>
            <p:nvPr/>
          </p:nvSpPr>
          <p:spPr bwMode="auto">
            <a:xfrm>
              <a:off x="3833" y="2795"/>
              <a:ext cx="36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20855" name="Text Box 67"/>
          <p:cNvSpPr txBox="1">
            <a:spLocks noChangeArrowheads="1"/>
          </p:cNvSpPr>
          <p:nvPr/>
        </p:nvSpPr>
        <p:spPr bwMode="auto">
          <a:xfrm>
            <a:off x="6640513" y="4097338"/>
            <a:ext cx="25034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Densité d’électrons sur le niveau </a:t>
            </a:r>
            <a:r>
              <a:rPr lang="fr-FR" i="1"/>
              <a:t>E</a:t>
            </a:r>
          </a:p>
        </p:txBody>
      </p:sp>
      <p:grpSp>
        <p:nvGrpSpPr>
          <p:cNvPr id="120856" name="Group 69"/>
          <p:cNvGrpSpPr>
            <a:grpSpLocks/>
          </p:cNvGrpSpPr>
          <p:nvPr/>
        </p:nvGrpSpPr>
        <p:grpSpPr bwMode="auto">
          <a:xfrm flipV="1">
            <a:off x="6011863" y="5734050"/>
            <a:ext cx="574675" cy="719138"/>
            <a:chOff x="3833" y="2795"/>
            <a:chExt cx="362" cy="227"/>
          </a:xfrm>
        </p:grpSpPr>
        <p:sp>
          <p:nvSpPr>
            <p:cNvPr id="120864" name="Line 70"/>
            <p:cNvSpPr>
              <a:spLocks noChangeShapeType="1"/>
            </p:cNvSpPr>
            <p:nvPr/>
          </p:nvSpPr>
          <p:spPr bwMode="auto">
            <a:xfrm flipV="1">
              <a:off x="3833" y="2795"/>
              <a:ext cx="0" cy="22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0865" name="Line 71"/>
            <p:cNvSpPr>
              <a:spLocks noChangeShapeType="1"/>
            </p:cNvSpPr>
            <p:nvPr/>
          </p:nvSpPr>
          <p:spPr bwMode="auto">
            <a:xfrm flipV="1">
              <a:off x="3833" y="2795"/>
              <a:ext cx="36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20857" name="Text Box 72"/>
          <p:cNvSpPr txBox="1">
            <a:spLocks noChangeArrowheads="1"/>
          </p:cNvSpPr>
          <p:nvPr/>
        </p:nvSpPr>
        <p:spPr bwMode="auto">
          <a:xfrm>
            <a:off x="6640513" y="6172200"/>
            <a:ext cx="2503487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Densité de « places » sur le niveau </a:t>
            </a:r>
            <a:r>
              <a:rPr lang="fr-FR" i="1"/>
              <a:t>E</a:t>
            </a:r>
          </a:p>
        </p:txBody>
      </p:sp>
      <p:sp>
        <p:nvSpPr>
          <p:cNvPr id="120858" name="Oval 73"/>
          <p:cNvSpPr>
            <a:spLocks noChangeArrowheads="1"/>
          </p:cNvSpPr>
          <p:nvPr/>
        </p:nvSpPr>
        <p:spPr bwMode="auto">
          <a:xfrm>
            <a:off x="8215313" y="5286375"/>
            <a:ext cx="504825" cy="5048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20859" name="Line 74"/>
          <p:cNvSpPr>
            <a:spLocks noChangeShapeType="1"/>
          </p:cNvSpPr>
          <p:nvPr/>
        </p:nvSpPr>
        <p:spPr bwMode="auto">
          <a:xfrm flipH="1">
            <a:off x="3779838" y="5661025"/>
            <a:ext cx="4464050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314443" name="Text Box 75"/>
          <p:cNvSpPr txBox="1">
            <a:spLocks noChangeArrowheads="1"/>
          </p:cNvSpPr>
          <p:nvPr/>
        </p:nvSpPr>
        <p:spPr bwMode="auto">
          <a:xfrm>
            <a:off x="1816100" y="6329363"/>
            <a:ext cx="1860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i="1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Niveau de Fermi</a:t>
            </a:r>
          </a:p>
        </p:txBody>
      </p:sp>
      <p:sp>
        <p:nvSpPr>
          <p:cNvPr id="120861" name="Oval 76"/>
          <p:cNvSpPr>
            <a:spLocks noChangeArrowheads="1"/>
          </p:cNvSpPr>
          <p:nvPr/>
        </p:nvSpPr>
        <p:spPr bwMode="auto">
          <a:xfrm>
            <a:off x="2555875" y="4868863"/>
            <a:ext cx="287338" cy="2889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20862" name="Line 77"/>
          <p:cNvSpPr>
            <a:spLocks noChangeShapeType="1"/>
          </p:cNvSpPr>
          <p:nvPr/>
        </p:nvSpPr>
        <p:spPr bwMode="auto">
          <a:xfrm flipV="1">
            <a:off x="2771775" y="4797425"/>
            <a:ext cx="360363" cy="714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20863" name="Text Box 78"/>
          <p:cNvSpPr txBox="1">
            <a:spLocks noChangeArrowheads="1"/>
          </p:cNvSpPr>
          <p:nvPr/>
        </p:nvSpPr>
        <p:spPr bwMode="auto">
          <a:xfrm>
            <a:off x="3184525" y="4529138"/>
            <a:ext cx="2533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Nb de niveau d’énergie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Fonction de Fermi – Dirac </a:t>
            </a:r>
          </a:p>
        </p:txBody>
      </p:sp>
      <p:sp>
        <p:nvSpPr>
          <p:cNvPr id="12186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D1CAF83-F535-4872-82A5-2C9B49235826}" type="slidenum">
              <a:rPr lang="fr-FR" altLang="en-US"/>
              <a:pPr/>
              <a:t>167</a:t>
            </a:fld>
            <a:endParaRPr lang="fr-FR" altLang="en-US"/>
          </a:p>
        </p:txBody>
      </p:sp>
      <p:pic>
        <p:nvPicPr>
          <p:cNvPr id="1218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2492375"/>
            <a:ext cx="4032250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1862" name="Group 13"/>
          <p:cNvGrpSpPr>
            <a:grpSpLocks/>
          </p:cNvGrpSpPr>
          <p:nvPr/>
        </p:nvGrpSpPr>
        <p:grpSpPr bwMode="auto">
          <a:xfrm>
            <a:off x="3565525" y="2668588"/>
            <a:ext cx="5543550" cy="3784600"/>
            <a:chOff x="2154" y="1480"/>
            <a:chExt cx="3492" cy="2384"/>
          </a:xfrm>
        </p:grpSpPr>
        <p:pic>
          <p:nvPicPr>
            <p:cNvPr id="121869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2803" r="2524"/>
            <a:stretch>
              <a:fillRect/>
            </a:stretch>
          </p:blipFill>
          <p:spPr bwMode="auto">
            <a:xfrm>
              <a:off x="2607" y="1480"/>
              <a:ext cx="3039" cy="2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1870" name="Line 6"/>
            <p:cNvSpPr>
              <a:spLocks noChangeShapeType="1"/>
            </p:cNvSpPr>
            <p:nvPr/>
          </p:nvSpPr>
          <p:spPr bwMode="auto">
            <a:xfrm>
              <a:off x="2426" y="2024"/>
              <a:ext cx="299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5399" name="Text Box 7"/>
            <p:cNvSpPr txBox="1">
              <a:spLocks noChangeArrowheads="1"/>
            </p:cNvSpPr>
            <p:nvPr/>
          </p:nvSpPr>
          <p:spPr bwMode="auto">
            <a:xfrm>
              <a:off x="2154" y="1888"/>
              <a:ext cx="27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i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</a:t>
              </a:r>
              <a:r>
                <a:rPr lang="fr-FR" i="1" baseline="-250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F</a:t>
              </a:r>
              <a:endParaRPr lang="fr-FR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sp>
        <p:nvSpPr>
          <p:cNvPr id="121864" name="Text Box 8"/>
          <p:cNvSpPr txBox="1">
            <a:spLocks noChangeArrowheads="1"/>
          </p:cNvSpPr>
          <p:nvPr/>
        </p:nvSpPr>
        <p:spPr bwMode="auto">
          <a:xfrm>
            <a:off x="250825" y="1989138"/>
            <a:ext cx="1376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/>
              <a:t>À T= 0K:</a:t>
            </a:r>
          </a:p>
        </p:txBody>
      </p:sp>
      <p:pic>
        <p:nvPicPr>
          <p:cNvPr id="315402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4675" y="5662613"/>
            <a:ext cx="4718050" cy="847725"/>
          </a:xfrm>
          <a:prstGeom prst="rect">
            <a:avLst/>
          </a:prstGeom>
          <a:gradFill rotWithShape="1">
            <a:gsLst>
              <a:gs pos="0">
                <a:schemeClr val="accent1">
                  <a:alpha val="33000"/>
                </a:schemeClr>
              </a:gs>
              <a:gs pos="100000">
                <a:schemeClr val="accent1">
                  <a:gamma/>
                  <a:tint val="42353"/>
                  <a:invGamma/>
                </a:scheme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graphicFrame>
        <p:nvGraphicFramePr>
          <p:cNvPr id="121858" name="Object 12"/>
          <p:cNvGraphicFramePr>
            <a:graphicFrameLocks noChangeAspect="1"/>
          </p:cNvGraphicFramePr>
          <p:nvPr/>
        </p:nvGraphicFramePr>
        <p:xfrm>
          <a:off x="1873250" y="1735138"/>
          <a:ext cx="2774950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62" name="Equation" r:id="rId7" imgW="1257120" imgH="457200" progId="Equation.3">
                  <p:embed/>
                </p:oleObj>
              </mc:Choice>
              <mc:Fallback>
                <p:oleObj name="Equation" r:id="rId7" imgW="1257120" imgH="4572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3250" y="1735138"/>
                        <a:ext cx="2774950" cy="1009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1866" name="AutoShape 14"/>
          <p:cNvSpPr>
            <a:spLocks/>
          </p:cNvSpPr>
          <p:nvPr/>
        </p:nvSpPr>
        <p:spPr bwMode="auto">
          <a:xfrm>
            <a:off x="1619250" y="1844675"/>
            <a:ext cx="215900" cy="792163"/>
          </a:xfrm>
          <a:prstGeom prst="leftBrace">
            <a:avLst>
              <a:gd name="adj1" fmla="val 30576"/>
              <a:gd name="adj2" fmla="val 5000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15407" name="Text Box 15"/>
          <p:cNvSpPr txBox="1">
            <a:spLocks noChangeArrowheads="1"/>
          </p:cNvSpPr>
          <p:nvPr/>
        </p:nvSpPr>
        <p:spPr bwMode="auto">
          <a:xfrm>
            <a:off x="3754438" y="3736975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 i="1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BV</a:t>
            </a:r>
          </a:p>
        </p:txBody>
      </p:sp>
      <p:sp>
        <p:nvSpPr>
          <p:cNvPr id="315408" name="Text Box 16"/>
          <p:cNvSpPr txBox="1">
            <a:spLocks noChangeArrowheads="1"/>
          </p:cNvSpPr>
          <p:nvPr/>
        </p:nvSpPr>
        <p:spPr bwMode="auto">
          <a:xfrm>
            <a:off x="3733800" y="3000375"/>
            <a:ext cx="514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 i="1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BC</a:t>
            </a:r>
          </a:p>
        </p:txBody>
      </p:sp>
      <p:graphicFrame>
        <p:nvGraphicFramePr>
          <p:cNvPr id="121859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8309010"/>
              </p:ext>
            </p:extLst>
          </p:nvPr>
        </p:nvGraphicFramePr>
        <p:xfrm>
          <a:off x="5508625" y="1557338"/>
          <a:ext cx="3043238" cy="122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63" name="Equation" r:id="rId9" imgW="1549080" imgH="622080" progId="Equation.3">
                  <p:embed/>
                </p:oleObj>
              </mc:Choice>
              <mc:Fallback>
                <p:oleObj name="Equation" r:id="rId9" imgW="1549080" imgH="62208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25" y="1557338"/>
                        <a:ext cx="3043238" cy="12223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Fonction de Fermi – Dirac</a:t>
            </a:r>
          </a:p>
        </p:txBody>
      </p:sp>
      <p:sp>
        <p:nvSpPr>
          <p:cNvPr id="290818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D40D694-1908-48E4-A7D9-1D7FE60C2158}" type="slidenum">
              <a:rPr lang="fr-FR" altLang="en-US"/>
              <a:pPr/>
              <a:t>168</a:t>
            </a:fld>
            <a:endParaRPr lang="fr-FR" altLang="en-US"/>
          </a:p>
        </p:txBody>
      </p:sp>
      <p:pic>
        <p:nvPicPr>
          <p:cNvPr id="290820" name="Picture 5"/>
          <p:cNvPicPr>
            <a:picLocks noChangeAspect="1" noChangeArrowheads="1"/>
          </p:cNvPicPr>
          <p:nvPr/>
        </p:nvPicPr>
        <p:blipFill>
          <a:blip r:embed="rId3" cstate="print"/>
          <a:srcRect r="4539"/>
          <a:stretch>
            <a:fillRect/>
          </a:stretch>
        </p:blipFill>
        <p:spPr bwMode="auto">
          <a:xfrm>
            <a:off x="179388" y="1773238"/>
            <a:ext cx="5040312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0821" name="Text Box 7"/>
          <p:cNvSpPr txBox="1">
            <a:spLocks noChangeArrowheads="1"/>
          </p:cNvSpPr>
          <p:nvPr/>
        </p:nvSpPr>
        <p:spPr bwMode="auto">
          <a:xfrm>
            <a:off x="2771775" y="5157788"/>
            <a:ext cx="1004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/>
              <a:t>T&gt; 0K</a:t>
            </a:r>
          </a:p>
        </p:txBody>
      </p:sp>
      <p:sp>
        <p:nvSpPr>
          <p:cNvPr id="290822" name="AutoShape 8"/>
          <p:cNvSpPr>
            <a:spLocks noChangeArrowheads="1"/>
          </p:cNvSpPr>
          <p:nvPr/>
        </p:nvSpPr>
        <p:spPr bwMode="auto">
          <a:xfrm>
            <a:off x="5724525" y="2420938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90823" name="AutoShape 9"/>
          <p:cNvSpPr>
            <a:spLocks noChangeArrowheads="1"/>
          </p:cNvSpPr>
          <p:nvPr/>
        </p:nvSpPr>
        <p:spPr bwMode="auto">
          <a:xfrm>
            <a:off x="4140200" y="5157788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290824" name="Group 16"/>
          <p:cNvGrpSpPr>
            <a:grpSpLocks/>
          </p:cNvGrpSpPr>
          <p:nvPr/>
        </p:nvGrpSpPr>
        <p:grpSpPr bwMode="auto">
          <a:xfrm>
            <a:off x="4911725" y="3644900"/>
            <a:ext cx="4232275" cy="2965450"/>
            <a:chOff x="3094" y="2296"/>
            <a:chExt cx="2666" cy="1868"/>
          </a:xfrm>
        </p:grpSpPr>
        <p:pic>
          <p:nvPicPr>
            <p:cNvPr id="290826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10" y="2296"/>
              <a:ext cx="2450" cy="18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0827" name="Line 10"/>
            <p:cNvSpPr>
              <a:spLocks noChangeShapeType="1"/>
            </p:cNvSpPr>
            <p:nvPr/>
          </p:nvSpPr>
          <p:spPr bwMode="auto">
            <a:xfrm>
              <a:off x="3379" y="2704"/>
              <a:ext cx="2381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6427" name="Text Box 11"/>
            <p:cNvSpPr txBox="1">
              <a:spLocks noChangeArrowheads="1"/>
            </p:cNvSpPr>
            <p:nvPr/>
          </p:nvSpPr>
          <p:spPr bwMode="auto">
            <a:xfrm>
              <a:off x="3094" y="2581"/>
              <a:ext cx="271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i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</a:t>
              </a:r>
              <a:r>
                <a:rPr lang="fr-FR" i="1" baseline="-250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F</a:t>
              </a:r>
            </a:p>
          </p:txBody>
        </p:sp>
        <p:pic>
          <p:nvPicPr>
            <p:cNvPr id="290829" name="Picture 1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67" y="2777"/>
              <a:ext cx="182" cy="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0830" name="Picture 1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193" y="2396"/>
              <a:ext cx="182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0831" name="Picture 1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1229539">
              <a:off x="5103" y="2568"/>
              <a:ext cx="112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90825" name="Text Box 17"/>
          <p:cNvSpPr txBox="1">
            <a:spLocks noChangeArrowheads="1"/>
          </p:cNvSpPr>
          <p:nvPr/>
        </p:nvSpPr>
        <p:spPr bwMode="auto">
          <a:xfrm>
            <a:off x="6877050" y="2420938"/>
            <a:ext cx="1089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/>
              <a:t>T = 0K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7543800" cy="725488"/>
          </a:xfrm>
        </p:spPr>
        <p:txBody>
          <a:bodyPr/>
          <a:lstStyle/>
          <a:p>
            <a:pPr eaLnBrk="1" hangingPunct="1"/>
            <a:r>
              <a:rPr lang="fr-FR"/>
              <a:t>Influence de la température</a:t>
            </a:r>
          </a:p>
        </p:txBody>
      </p:sp>
      <p:sp>
        <p:nvSpPr>
          <p:cNvPr id="291842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485F497-4E10-4B1B-80B3-C8E182365B4D}" type="slidenum">
              <a:rPr lang="fr-FR" altLang="en-US"/>
              <a:pPr/>
              <a:t>169</a:t>
            </a:fld>
            <a:endParaRPr lang="fr-FR" altLang="en-US"/>
          </a:p>
        </p:txBody>
      </p:sp>
      <p:grpSp>
        <p:nvGrpSpPr>
          <p:cNvPr id="291844" name="Group 21"/>
          <p:cNvGrpSpPr>
            <a:grpSpLocks/>
          </p:cNvGrpSpPr>
          <p:nvPr/>
        </p:nvGrpSpPr>
        <p:grpSpPr bwMode="auto">
          <a:xfrm>
            <a:off x="57032" y="912538"/>
            <a:ext cx="8916988" cy="4000500"/>
            <a:chOff x="30" y="754"/>
            <a:chExt cx="5617" cy="2520"/>
          </a:xfrm>
        </p:grpSpPr>
        <p:pic>
          <p:nvPicPr>
            <p:cNvPr id="29184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" y="754"/>
              <a:ext cx="5617" cy="2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91847" name="Group 20"/>
            <p:cNvGrpSpPr>
              <a:grpSpLocks/>
            </p:cNvGrpSpPr>
            <p:nvPr/>
          </p:nvGrpSpPr>
          <p:grpSpPr bwMode="auto">
            <a:xfrm>
              <a:off x="902" y="1269"/>
              <a:ext cx="2935" cy="1985"/>
              <a:chOff x="902" y="1269"/>
              <a:chExt cx="2935" cy="1985"/>
            </a:xfrm>
          </p:grpSpPr>
          <p:sp>
            <p:nvSpPr>
              <p:cNvPr id="291848" name="Line 6"/>
              <p:cNvSpPr>
                <a:spLocks noChangeShapeType="1"/>
              </p:cNvSpPr>
              <p:nvPr/>
            </p:nvSpPr>
            <p:spPr bwMode="auto">
              <a:xfrm flipV="1">
                <a:off x="960" y="1287"/>
                <a:ext cx="0" cy="167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lgDashDot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1849" name="Line 7"/>
              <p:cNvSpPr>
                <a:spLocks noChangeShapeType="1"/>
              </p:cNvSpPr>
              <p:nvPr/>
            </p:nvSpPr>
            <p:spPr bwMode="auto">
              <a:xfrm flipV="1">
                <a:off x="1731" y="1287"/>
                <a:ext cx="0" cy="167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lgDashDot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1850" name="Line 8"/>
              <p:cNvSpPr>
                <a:spLocks noChangeShapeType="1"/>
              </p:cNvSpPr>
              <p:nvPr/>
            </p:nvSpPr>
            <p:spPr bwMode="auto">
              <a:xfrm flipV="1">
                <a:off x="2547" y="1287"/>
                <a:ext cx="0" cy="167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lgDashDot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1851" name="Line 9"/>
              <p:cNvSpPr>
                <a:spLocks noChangeShapeType="1"/>
              </p:cNvSpPr>
              <p:nvPr/>
            </p:nvSpPr>
            <p:spPr bwMode="auto">
              <a:xfrm flipV="1">
                <a:off x="3182" y="1269"/>
                <a:ext cx="0" cy="167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lgDashDot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1852" name="Line 10"/>
              <p:cNvSpPr>
                <a:spLocks noChangeShapeType="1"/>
              </p:cNvSpPr>
              <p:nvPr/>
            </p:nvSpPr>
            <p:spPr bwMode="auto">
              <a:xfrm flipV="1">
                <a:off x="3726" y="1287"/>
                <a:ext cx="0" cy="167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lgDashDot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8475" name="Text Box 11"/>
              <p:cNvSpPr txBox="1">
                <a:spLocks noChangeArrowheads="1"/>
              </p:cNvSpPr>
              <p:nvPr/>
            </p:nvSpPr>
            <p:spPr bwMode="auto">
              <a:xfrm>
                <a:off x="902" y="3023"/>
                <a:ext cx="29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fr-FR" b="1" i="1">
                    <a:solidFill>
                      <a:srgbClr val="33CC33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E1</a:t>
                </a:r>
              </a:p>
            </p:txBody>
          </p:sp>
          <p:sp>
            <p:nvSpPr>
              <p:cNvPr id="318476" name="Text Box 12"/>
              <p:cNvSpPr txBox="1">
                <a:spLocks noChangeArrowheads="1"/>
              </p:cNvSpPr>
              <p:nvPr/>
            </p:nvSpPr>
            <p:spPr bwMode="auto">
              <a:xfrm>
                <a:off x="2366" y="3011"/>
                <a:ext cx="29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fr-FR" b="1" i="1">
                    <a:solidFill>
                      <a:srgbClr val="33CC33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E3</a:t>
                </a:r>
              </a:p>
            </p:txBody>
          </p:sp>
          <p:sp>
            <p:nvSpPr>
              <p:cNvPr id="318477" name="Text Box 13"/>
              <p:cNvSpPr txBox="1">
                <a:spLocks noChangeArrowheads="1"/>
              </p:cNvSpPr>
              <p:nvPr/>
            </p:nvSpPr>
            <p:spPr bwMode="auto">
              <a:xfrm>
                <a:off x="3001" y="3011"/>
                <a:ext cx="29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fr-FR" b="1" i="1">
                    <a:solidFill>
                      <a:srgbClr val="33CC33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E4</a:t>
                </a:r>
              </a:p>
            </p:txBody>
          </p:sp>
          <p:sp>
            <p:nvSpPr>
              <p:cNvPr id="318478" name="Text Box 14"/>
              <p:cNvSpPr txBox="1">
                <a:spLocks noChangeArrowheads="1"/>
              </p:cNvSpPr>
              <p:nvPr/>
            </p:nvSpPr>
            <p:spPr bwMode="auto">
              <a:xfrm>
                <a:off x="3545" y="3011"/>
                <a:ext cx="29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fr-FR" b="1" i="1">
                    <a:solidFill>
                      <a:srgbClr val="33CC33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E5</a:t>
                </a:r>
              </a:p>
            </p:txBody>
          </p:sp>
          <p:sp>
            <p:nvSpPr>
              <p:cNvPr id="318479" name="Text Box 15"/>
              <p:cNvSpPr txBox="1">
                <a:spLocks noChangeArrowheads="1"/>
              </p:cNvSpPr>
              <p:nvPr/>
            </p:nvSpPr>
            <p:spPr bwMode="auto">
              <a:xfrm>
                <a:off x="1549" y="3011"/>
                <a:ext cx="412" cy="23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fr-FR" b="1" i="1">
                    <a:solidFill>
                      <a:srgbClr val="33CC33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E2   </a:t>
                </a:r>
              </a:p>
            </p:txBody>
          </p:sp>
        </p:grpSp>
      </p:grpSp>
      <p:sp>
        <p:nvSpPr>
          <p:cNvPr id="291845" name="Text Box 19"/>
          <p:cNvSpPr txBox="1">
            <a:spLocks noChangeArrowheads="1"/>
          </p:cNvSpPr>
          <p:nvPr/>
        </p:nvSpPr>
        <p:spPr bwMode="auto">
          <a:xfrm>
            <a:off x="231775" y="5465763"/>
            <a:ext cx="36988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Ex: T=300K, si E – E</a:t>
            </a:r>
            <a:r>
              <a:rPr lang="fr-FR" baseline="-25000"/>
              <a:t>F </a:t>
            </a:r>
            <a:r>
              <a:rPr lang="fr-FR"/>
              <a:t>= 3kT, f(E) ?</a:t>
            </a:r>
          </a:p>
        </p:txBody>
      </p:sp>
      <p:grpSp>
        <p:nvGrpSpPr>
          <p:cNvPr id="18" name="Group 16"/>
          <p:cNvGrpSpPr>
            <a:grpSpLocks/>
          </p:cNvGrpSpPr>
          <p:nvPr/>
        </p:nvGrpSpPr>
        <p:grpSpPr bwMode="auto">
          <a:xfrm>
            <a:off x="5373525" y="4473632"/>
            <a:ext cx="3621088" cy="2349500"/>
            <a:chOff x="3094" y="2296"/>
            <a:chExt cx="2666" cy="1868"/>
          </a:xfrm>
        </p:grpSpPr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10" y="2296"/>
              <a:ext cx="2450" cy="18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Line 10"/>
            <p:cNvSpPr>
              <a:spLocks noChangeShapeType="1"/>
            </p:cNvSpPr>
            <p:nvPr/>
          </p:nvSpPr>
          <p:spPr bwMode="auto">
            <a:xfrm>
              <a:off x="3379" y="2704"/>
              <a:ext cx="2381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Text Box 11"/>
            <p:cNvSpPr txBox="1">
              <a:spLocks noChangeArrowheads="1"/>
            </p:cNvSpPr>
            <p:nvPr/>
          </p:nvSpPr>
          <p:spPr bwMode="auto">
            <a:xfrm>
              <a:off x="3094" y="2581"/>
              <a:ext cx="271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i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</a:t>
              </a:r>
              <a:r>
                <a:rPr lang="fr-FR" i="1" baseline="-250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F</a:t>
              </a:r>
            </a:p>
          </p:txBody>
        </p:sp>
        <p:pic>
          <p:nvPicPr>
            <p:cNvPr id="22" name="Picture 1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67" y="2777"/>
              <a:ext cx="182" cy="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1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193" y="2396"/>
              <a:ext cx="182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1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1229539">
              <a:off x="5103" y="2568"/>
              <a:ext cx="112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2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/>
              <a:t>La liaison covalente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484313"/>
            <a:ext cx="7273925" cy="4411662"/>
          </a:xfrm>
        </p:spPr>
        <p:txBody>
          <a:bodyPr/>
          <a:lstStyle/>
          <a:p>
            <a:pPr eaLnBrk="1" hangingPunct="1"/>
            <a:r>
              <a:rPr lang="fr-FR"/>
              <a:t>Exemple :le Silicium</a:t>
            </a:r>
          </a:p>
          <a:p>
            <a:pPr lvl="1" eaLnBrk="1" hangingPunct="1"/>
            <a:r>
              <a:rPr lang="fr-FR"/>
              <a:t>4 électrons de valence</a:t>
            </a:r>
          </a:p>
          <a:p>
            <a:pPr lvl="1" eaLnBrk="1" hangingPunct="1"/>
            <a:endParaRPr lang="fr-FR"/>
          </a:p>
          <a:p>
            <a:pPr lvl="1" eaLnBrk="1" hangingPunct="1"/>
            <a:r>
              <a:rPr lang="fr-FR"/>
              <a:t>Il « manque » 4 électrons de valence pour compléter sa couche externe</a:t>
            </a:r>
          </a:p>
          <a:p>
            <a:pPr lvl="1" eaLnBrk="1" hangingPunct="1"/>
            <a:r>
              <a:rPr lang="fr-FR"/>
              <a:t>Il suffit de « rapprocher » 4 autres Silicium</a:t>
            </a:r>
          </a:p>
        </p:txBody>
      </p:sp>
      <p:sp>
        <p:nvSpPr>
          <p:cNvPr id="21709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9F11CDD-7F3B-4E70-BA13-C8A47D6BEBB6}" type="slidenum">
              <a:rPr lang="fr-FR" altLang="en-US"/>
              <a:pPr/>
              <a:t>17</a:t>
            </a:fld>
            <a:endParaRPr lang="fr-FR" altLang="en-US"/>
          </a:p>
        </p:txBody>
      </p:sp>
      <p:grpSp>
        <p:nvGrpSpPr>
          <p:cNvPr id="217093" name="Group 11"/>
          <p:cNvGrpSpPr>
            <a:grpSpLocks/>
          </p:cNvGrpSpPr>
          <p:nvPr/>
        </p:nvGrpSpPr>
        <p:grpSpPr bwMode="auto">
          <a:xfrm>
            <a:off x="5795963" y="1412875"/>
            <a:ext cx="1295400" cy="1238250"/>
            <a:chOff x="2826" y="1888"/>
            <a:chExt cx="816" cy="780"/>
          </a:xfrm>
        </p:grpSpPr>
        <p:sp>
          <p:nvSpPr>
            <p:cNvPr id="217124" name="Text Box 5"/>
            <p:cNvSpPr txBox="1">
              <a:spLocks noChangeArrowheads="1"/>
            </p:cNvSpPr>
            <p:nvPr/>
          </p:nvSpPr>
          <p:spPr bwMode="auto">
            <a:xfrm>
              <a:off x="3094" y="2126"/>
              <a:ext cx="287" cy="28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400"/>
                <a:t>Si</a:t>
              </a:r>
            </a:p>
          </p:txBody>
        </p:sp>
        <p:sp>
          <p:nvSpPr>
            <p:cNvPr id="217125" name="Line 6"/>
            <p:cNvSpPr>
              <a:spLocks noChangeShapeType="1"/>
            </p:cNvSpPr>
            <p:nvPr/>
          </p:nvSpPr>
          <p:spPr bwMode="auto">
            <a:xfrm>
              <a:off x="3416" y="2269"/>
              <a:ext cx="22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7126" name="Line 7"/>
            <p:cNvSpPr>
              <a:spLocks noChangeShapeType="1"/>
            </p:cNvSpPr>
            <p:nvPr/>
          </p:nvSpPr>
          <p:spPr bwMode="auto">
            <a:xfrm>
              <a:off x="2826" y="2278"/>
              <a:ext cx="22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7127" name="Line 8"/>
            <p:cNvSpPr>
              <a:spLocks noChangeShapeType="1"/>
            </p:cNvSpPr>
            <p:nvPr/>
          </p:nvSpPr>
          <p:spPr bwMode="auto">
            <a:xfrm rot="-5400000">
              <a:off x="3130" y="2001"/>
              <a:ext cx="22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7128" name="Line 10"/>
            <p:cNvSpPr>
              <a:spLocks noChangeShapeType="1"/>
            </p:cNvSpPr>
            <p:nvPr/>
          </p:nvSpPr>
          <p:spPr bwMode="auto">
            <a:xfrm rot="-5400000">
              <a:off x="3131" y="2555"/>
              <a:ext cx="22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17094" name="Group 68"/>
          <p:cNvGrpSpPr>
            <a:grpSpLocks/>
          </p:cNvGrpSpPr>
          <p:nvPr/>
        </p:nvGrpSpPr>
        <p:grpSpPr bwMode="auto">
          <a:xfrm>
            <a:off x="827088" y="4508500"/>
            <a:ext cx="1962150" cy="2006600"/>
            <a:chOff x="2234" y="2840"/>
            <a:chExt cx="1236" cy="1264"/>
          </a:xfrm>
        </p:grpSpPr>
        <p:sp>
          <p:nvSpPr>
            <p:cNvPr id="217099" name="Text Box 23"/>
            <p:cNvSpPr txBox="1">
              <a:spLocks noChangeArrowheads="1"/>
            </p:cNvSpPr>
            <p:nvPr/>
          </p:nvSpPr>
          <p:spPr bwMode="auto">
            <a:xfrm>
              <a:off x="2776" y="2957"/>
              <a:ext cx="330" cy="25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2000" b="1"/>
                <a:t>Si</a:t>
              </a:r>
            </a:p>
          </p:txBody>
        </p:sp>
        <p:sp>
          <p:nvSpPr>
            <p:cNvPr id="217100" name="Line 24"/>
            <p:cNvSpPr>
              <a:spLocks noChangeShapeType="1"/>
            </p:cNvSpPr>
            <p:nvPr/>
          </p:nvSpPr>
          <p:spPr bwMode="auto">
            <a:xfrm>
              <a:off x="3005" y="3084"/>
              <a:ext cx="13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7101" name="Line 25"/>
            <p:cNvSpPr>
              <a:spLocks noChangeShapeType="1"/>
            </p:cNvSpPr>
            <p:nvPr/>
          </p:nvSpPr>
          <p:spPr bwMode="auto">
            <a:xfrm>
              <a:off x="2642" y="3090"/>
              <a:ext cx="13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7102" name="Line 26"/>
            <p:cNvSpPr>
              <a:spLocks noChangeShapeType="1"/>
            </p:cNvSpPr>
            <p:nvPr/>
          </p:nvSpPr>
          <p:spPr bwMode="auto">
            <a:xfrm rot="-5400000">
              <a:off x="2826" y="2913"/>
              <a:ext cx="14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7103" name="Line 27"/>
            <p:cNvSpPr>
              <a:spLocks noChangeShapeType="1"/>
            </p:cNvSpPr>
            <p:nvPr/>
          </p:nvSpPr>
          <p:spPr bwMode="auto">
            <a:xfrm rot="-5400000">
              <a:off x="2844" y="3277"/>
              <a:ext cx="145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7104" name="Text Box 43"/>
            <p:cNvSpPr txBox="1">
              <a:spLocks noChangeArrowheads="1"/>
            </p:cNvSpPr>
            <p:nvPr/>
          </p:nvSpPr>
          <p:spPr bwMode="auto">
            <a:xfrm>
              <a:off x="2757" y="3320"/>
              <a:ext cx="330" cy="25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2000" b="1"/>
                <a:t>Si</a:t>
              </a:r>
            </a:p>
          </p:txBody>
        </p:sp>
        <p:sp>
          <p:nvSpPr>
            <p:cNvPr id="217105" name="Line 44"/>
            <p:cNvSpPr>
              <a:spLocks noChangeShapeType="1"/>
            </p:cNvSpPr>
            <p:nvPr/>
          </p:nvSpPr>
          <p:spPr bwMode="auto">
            <a:xfrm>
              <a:off x="2986" y="3447"/>
              <a:ext cx="138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7106" name="Line 45"/>
            <p:cNvSpPr>
              <a:spLocks noChangeShapeType="1"/>
            </p:cNvSpPr>
            <p:nvPr/>
          </p:nvSpPr>
          <p:spPr bwMode="auto">
            <a:xfrm>
              <a:off x="2623" y="3453"/>
              <a:ext cx="139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7107" name="Line 46"/>
            <p:cNvSpPr>
              <a:spLocks noChangeShapeType="1"/>
            </p:cNvSpPr>
            <p:nvPr/>
          </p:nvSpPr>
          <p:spPr bwMode="auto">
            <a:xfrm rot="-5400000">
              <a:off x="2807" y="3276"/>
              <a:ext cx="145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7108" name="Line 47"/>
            <p:cNvSpPr>
              <a:spLocks noChangeShapeType="1"/>
            </p:cNvSpPr>
            <p:nvPr/>
          </p:nvSpPr>
          <p:spPr bwMode="auto">
            <a:xfrm rot="-5400000">
              <a:off x="2807" y="3631"/>
              <a:ext cx="145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7109" name="Line 52"/>
            <p:cNvSpPr>
              <a:spLocks noChangeShapeType="1"/>
            </p:cNvSpPr>
            <p:nvPr/>
          </p:nvSpPr>
          <p:spPr bwMode="auto">
            <a:xfrm rot="-5400000">
              <a:off x="2852" y="3632"/>
              <a:ext cx="145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7110" name="Text Box 49"/>
            <p:cNvSpPr txBox="1">
              <a:spLocks noChangeArrowheads="1"/>
            </p:cNvSpPr>
            <p:nvPr/>
          </p:nvSpPr>
          <p:spPr bwMode="auto">
            <a:xfrm>
              <a:off x="2775" y="3721"/>
              <a:ext cx="330" cy="25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2000" b="1"/>
                <a:t>Si</a:t>
              </a:r>
            </a:p>
          </p:txBody>
        </p:sp>
        <p:sp>
          <p:nvSpPr>
            <p:cNvPr id="217111" name="Line 50"/>
            <p:cNvSpPr>
              <a:spLocks noChangeShapeType="1"/>
            </p:cNvSpPr>
            <p:nvPr/>
          </p:nvSpPr>
          <p:spPr bwMode="auto">
            <a:xfrm>
              <a:off x="3004" y="3848"/>
              <a:ext cx="13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7112" name="Line 51"/>
            <p:cNvSpPr>
              <a:spLocks noChangeShapeType="1"/>
            </p:cNvSpPr>
            <p:nvPr/>
          </p:nvSpPr>
          <p:spPr bwMode="auto">
            <a:xfrm>
              <a:off x="2641" y="3854"/>
              <a:ext cx="13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7113" name="Line 53"/>
            <p:cNvSpPr>
              <a:spLocks noChangeShapeType="1"/>
            </p:cNvSpPr>
            <p:nvPr/>
          </p:nvSpPr>
          <p:spPr bwMode="auto">
            <a:xfrm rot="-5400000">
              <a:off x="2825" y="4032"/>
              <a:ext cx="14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7114" name="Text Box 55"/>
            <p:cNvSpPr txBox="1">
              <a:spLocks noChangeArrowheads="1"/>
            </p:cNvSpPr>
            <p:nvPr/>
          </p:nvSpPr>
          <p:spPr bwMode="auto">
            <a:xfrm>
              <a:off x="3103" y="3303"/>
              <a:ext cx="330" cy="25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2000" b="1"/>
                <a:t>Si</a:t>
              </a:r>
            </a:p>
          </p:txBody>
        </p:sp>
        <p:sp>
          <p:nvSpPr>
            <p:cNvPr id="217115" name="Line 56"/>
            <p:cNvSpPr>
              <a:spLocks noChangeShapeType="1"/>
            </p:cNvSpPr>
            <p:nvPr/>
          </p:nvSpPr>
          <p:spPr bwMode="auto">
            <a:xfrm>
              <a:off x="3332" y="3430"/>
              <a:ext cx="13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7116" name="Line 57"/>
            <p:cNvSpPr>
              <a:spLocks noChangeShapeType="1"/>
            </p:cNvSpPr>
            <p:nvPr/>
          </p:nvSpPr>
          <p:spPr bwMode="auto">
            <a:xfrm>
              <a:off x="2987" y="3400"/>
              <a:ext cx="139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7117" name="Line 58"/>
            <p:cNvSpPr>
              <a:spLocks noChangeShapeType="1"/>
            </p:cNvSpPr>
            <p:nvPr/>
          </p:nvSpPr>
          <p:spPr bwMode="auto">
            <a:xfrm rot="-5400000">
              <a:off x="3153" y="3259"/>
              <a:ext cx="14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7118" name="Line 59"/>
            <p:cNvSpPr>
              <a:spLocks noChangeShapeType="1"/>
            </p:cNvSpPr>
            <p:nvPr/>
          </p:nvSpPr>
          <p:spPr bwMode="auto">
            <a:xfrm rot="-5400000">
              <a:off x="3153" y="3614"/>
              <a:ext cx="14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7119" name="Text Box 61"/>
            <p:cNvSpPr txBox="1">
              <a:spLocks noChangeArrowheads="1"/>
            </p:cNvSpPr>
            <p:nvPr/>
          </p:nvSpPr>
          <p:spPr bwMode="auto">
            <a:xfrm>
              <a:off x="2368" y="3293"/>
              <a:ext cx="330" cy="25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2000" b="1"/>
                <a:t>Si</a:t>
              </a:r>
            </a:p>
          </p:txBody>
        </p:sp>
        <p:sp>
          <p:nvSpPr>
            <p:cNvPr id="217120" name="Line 62"/>
            <p:cNvSpPr>
              <a:spLocks noChangeShapeType="1"/>
            </p:cNvSpPr>
            <p:nvPr/>
          </p:nvSpPr>
          <p:spPr bwMode="auto">
            <a:xfrm>
              <a:off x="2624" y="3403"/>
              <a:ext cx="138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7121" name="Line 63"/>
            <p:cNvSpPr>
              <a:spLocks noChangeShapeType="1"/>
            </p:cNvSpPr>
            <p:nvPr/>
          </p:nvSpPr>
          <p:spPr bwMode="auto">
            <a:xfrm>
              <a:off x="2234" y="3426"/>
              <a:ext cx="13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7122" name="Line 64"/>
            <p:cNvSpPr>
              <a:spLocks noChangeShapeType="1"/>
            </p:cNvSpPr>
            <p:nvPr/>
          </p:nvSpPr>
          <p:spPr bwMode="auto">
            <a:xfrm rot="-5400000">
              <a:off x="2418" y="3249"/>
              <a:ext cx="14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7123" name="Line 65"/>
            <p:cNvSpPr>
              <a:spLocks noChangeShapeType="1"/>
            </p:cNvSpPr>
            <p:nvPr/>
          </p:nvSpPr>
          <p:spPr bwMode="auto">
            <a:xfrm rot="-5400000">
              <a:off x="2418" y="3604"/>
              <a:ext cx="14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17095" name="Group 71"/>
          <p:cNvGrpSpPr>
            <a:grpSpLocks/>
          </p:cNvGrpSpPr>
          <p:nvPr/>
        </p:nvGrpSpPr>
        <p:grpSpPr bwMode="auto">
          <a:xfrm>
            <a:off x="3348038" y="4868863"/>
            <a:ext cx="1057275" cy="914400"/>
            <a:chOff x="2109" y="3067"/>
            <a:chExt cx="666" cy="576"/>
          </a:xfrm>
        </p:grpSpPr>
        <p:sp>
          <p:nvSpPr>
            <p:cNvPr id="217097" name="AutoShape 69"/>
            <p:cNvSpPr>
              <a:spLocks noChangeArrowheads="1"/>
            </p:cNvSpPr>
            <p:nvPr/>
          </p:nvSpPr>
          <p:spPr bwMode="auto">
            <a:xfrm>
              <a:off x="2109" y="3067"/>
              <a:ext cx="666" cy="576"/>
            </a:xfrm>
            <a:prstGeom prst="triangle">
              <a:avLst>
                <a:gd name="adj" fmla="val 50000"/>
              </a:avLst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7098" name="Text Box 70"/>
            <p:cNvSpPr txBox="1">
              <a:spLocks noChangeArrowheads="1"/>
            </p:cNvSpPr>
            <p:nvPr/>
          </p:nvSpPr>
          <p:spPr bwMode="auto">
            <a:xfrm>
              <a:off x="2361" y="3247"/>
              <a:ext cx="18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3200"/>
                <a:t>!</a:t>
              </a:r>
            </a:p>
          </p:txBody>
        </p:sp>
      </p:grpSp>
      <p:sp>
        <p:nvSpPr>
          <p:cNvPr id="217096" name="Text Box 72"/>
          <p:cNvSpPr txBox="1">
            <a:spLocks noChangeArrowheads="1"/>
          </p:cNvSpPr>
          <p:nvPr/>
        </p:nvSpPr>
        <p:spPr bwMode="auto">
          <a:xfrm>
            <a:off x="4767263" y="4816475"/>
            <a:ext cx="4376737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À la différence de H</a:t>
            </a:r>
            <a:r>
              <a:rPr lang="fr-FR" baseline="-25000"/>
              <a:t>2</a:t>
            </a:r>
            <a:r>
              <a:rPr lang="fr-FR"/>
              <a:t>, une fois les liaisons saturées, les 4 autres Si ont encore des liaisons « pendantes » </a:t>
            </a:r>
            <a:r>
              <a:rPr lang="fr-FR">
                <a:sym typeface="Wingdings" pitchFamily="2" charset="2"/>
              </a:rPr>
              <a:t> ce processus peut continuer  on forme alors un cristal.</a:t>
            </a:r>
            <a:endParaRPr lang="fr-FR"/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7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549275"/>
            <a:ext cx="7543800" cy="868363"/>
          </a:xfrm>
        </p:spPr>
        <p:txBody>
          <a:bodyPr/>
          <a:lstStyle/>
          <a:p>
            <a:pPr eaLnBrk="1" hangingPunct="1"/>
            <a:r>
              <a:rPr lang="fr-FR"/>
              <a:t>Passage  FD  </a:t>
            </a:r>
            <a:r>
              <a:rPr lang="fr-FR">
                <a:sym typeface="Wingdings" pitchFamily="2" charset="2"/>
              </a:rPr>
              <a:t> </a:t>
            </a:r>
            <a:r>
              <a:rPr lang="fr-FR"/>
              <a:t>MB ?</a:t>
            </a:r>
          </a:p>
        </p:txBody>
      </p:sp>
      <p:sp>
        <p:nvSpPr>
          <p:cNvPr id="292868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719263"/>
            <a:ext cx="3898900" cy="4411662"/>
          </a:xfrm>
        </p:spPr>
        <p:txBody>
          <a:bodyPr/>
          <a:lstStyle/>
          <a:p>
            <a:pPr lvl="1" eaLnBrk="1" hangingPunct="1"/>
            <a:r>
              <a:rPr lang="fr-FR" sz="2200" dirty="0"/>
              <a:t>L’utilisation de FD pour les calculs n’est pas </a:t>
            </a:r>
            <a:r>
              <a:rPr lang="fr-FR" sz="2200" dirty="0" err="1"/>
              <a:t>tjs</a:t>
            </a:r>
            <a:r>
              <a:rPr lang="fr-FR" sz="2200" dirty="0"/>
              <a:t> aisée</a:t>
            </a:r>
          </a:p>
          <a:p>
            <a:pPr lvl="1" eaLnBrk="1" hangingPunct="1"/>
            <a:r>
              <a:rPr lang="fr-FR" sz="2200" dirty="0"/>
              <a:t>Dans quelle mesure MB est suffisant ?</a:t>
            </a:r>
          </a:p>
          <a:p>
            <a:pPr lvl="2" eaLnBrk="1" hangingPunct="1"/>
            <a:r>
              <a:rPr lang="fr-FR" sz="2100" dirty="0"/>
              <a:t>Condition:</a:t>
            </a:r>
          </a:p>
          <a:p>
            <a:pPr lvl="2" eaLnBrk="1" hangingPunct="1"/>
            <a:endParaRPr lang="fr-FR" sz="2100" dirty="0"/>
          </a:p>
          <a:p>
            <a:pPr lvl="2" eaLnBrk="1" hangingPunct="1"/>
            <a:endParaRPr lang="fr-FR" sz="2100" dirty="0"/>
          </a:p>
          <a:p>
            <a:pPr lvl="2" eaLnBrk="1" hangingPunct="1"/>
            <a:endParaRPr lang="fr-FR" sz="2100" dirty="0"/>
          </a:p>
        </p:txBody>
      </p:sp>
      <p:sp>
        <p:nvSpPr>
          <p:cNvPr id="292866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7956C92-6C70-4F05-A8D7-EC00A4660D97}" type="slidenum">
              <a:rPr lang="fr-FR" altLang="en-US"/>
              <a:pPr/>
              <a:t>170</a:t>
            </a:fld>
            <a:endParaRPr lang="fr-FR" altLang="en-US"/>
          </a:p>
        </p:txBody>
      </p:sp>
      <p:pic>
        <p:nvPicPr>
          <p:cNvPr id="29286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1557338"/>
            <a:ext cx="4376738" cy="226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2870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3933825"/>
            <a:ext cx="360045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2871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4221163"/>
            <a:ext cx="178435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2872" name="AutoShape 11"/>
          <p:cNvSpPr>
            <a:spLocks noChangeArrowheads="1"/>
          </p:cNvSpPr>
          <p:nvPr/>
        </p:nvSpPr>
        <p:spPr bwMode="auto">
          <a:xfrm rot="-5400000">
            <a:off x="4067175" y="4221163"/>
            <a:ext cx="234950" cy="463550"/>
          </a:xfrm>
          <a:prstGeom prst="downArrow">
            <a:avLst>
              <a:gd name="adj1" fmla="val 50000"/>
              <a:gd name="adj2" fmla="val 49324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92873" name="Text Box 12"/>
          <p:cNvSpPr txBox="1">
            <a:spLocks noChangeArrowheads="1"/>
          </p:cNvSpPr>
          <p:nvPr/>
        </p:nvSpPr>
        <p:spPr bwMode="auto">
          <a:xfrm>
            <a:off x="2339975" y="4724400"/>
            <a:ext cx="35734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solidFill>
                  <a:srgbClr val="FF0000"/>
                </a:solidFill>
              </a:rPr>
              <a:t>Si E - E</a:t>
            </a:r>
            <a:r>
              <a:rPr lang="fr-FR" baseline="-25000">
                <a:solidFill>
                  <a:srgbClr val="FF0000"/>
                </a:solidFill>
              </a:rPr>
              <a:t>F</a:t>
            </a:r>
            <a:r>
              <a:rPr lang="fr-FR">
                <a:solidFill>
                  <a:srgbClr val="FF0000"/>
                </a:solidFill>
              </a:rPr>
              <a:t> &gt; 3 kT, erreur est de 5%</a:t>
            </a:r>
          </a:p>
        </p:txBody>
      </p:sp>
      <p:sp>
        <p:nvSpPr>
          <p:cNvPr id="320526" name="Rectangle 14"/>
          <p:cNvSpPr>
            <a:spLocks noChangeArrowheads="1"/>
          </p:cNvSpPr>
          <p:nvPr/>
        </p:nvSpPr>
        <p:spPr bwMode="auto">
          <a:xfrm>
            <a:off x="179388" y="5229225"/>
            <a:ext cx="79216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143000" lvl="2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/>
            </a:pPr>
            <a:r>
              <a:rPr lang="fr-FR" sz="2100" i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Règle:</a:t>
            </a:r>
            <a:r>
              <a:rPr lang="fr-FR" sz="2100" dirty="0"/>
              <a:t> on confondra la statistique de Fermi – Dirac  et la statistique de Maxwell – Boltzmann pour tous les niveaux d’énergie E tels que | E - E</a:t>
            </a:r>
            <a:r>
              <a:rPr lang="fr-FR" sz="2100" baseline="-25000" dirty="0"/>
              <a:t>F </a:t>
            </a:r>
            <a:r>
              <a:rPr lang="fr-FR" sz="2100" dirty="0"/>
              <a:t>|&gt; 3kT. À T ambiante, kT=25 </a:t>
            </a:r>
            <a:r>
              <a:rPr lang="fr-FR" sz="2100" dirty="0" err="1"/>
              <a:t>meV</a:t>
            </a:r>
            <a:r>
              <a:rPr lang="fr-FR" sz="2100" dirty="0"/>
              <a:t> </a:t>
            </a:r>
            <a:r>
              <a:rPr lang="fr-FR" sz="2100" dirty="0">
                <a:sym typeface="Wingdings" pitchFamily="2" charset="2"/>
              </a:rPr>
              <a:t> </a:t>
            </a:r>
            <a:r>
              <a:rPr lang="fr-FR" sz="2100" dirty="0"/>
              <a:t>| E - E</a:t>
            </a:r>
            <a:r>
              <a:rPr lang="fr-FR" sz="2100" baseline="-25000" dirty="0"/>
              <a:t>F </a:t>
            </a:r>
            <a:r>
              <a:rPr lang="fr-FR" sz="2100" dirty="0"/>
              <a:t>|&gt; 75 </a:t>
            </a:r>
            <a:r>
              <a:rPr lang="fr-FR" sz="2100" dirty="0" err="1"/>
              <a:t>meV</a:t>
            </a:r>
            <a:r>
              <a:rPr lang="fr-FR" sz="2100" dirty="0"/>
              <a:t>.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Passage  FD  </a:t>
            </a:r>
            <a:r>
              <a:rPr lang="fr-FR">
                <a:sym typeface="Wingdings" pitchFamily="2" charset="2"/>
              </a:rPr>
              <a:t> </a:t>
            </a:r>
            <a:r>
              <a:rPr lang="fr-FR"/>
              <a:t>MB </a:t>
            </a:r>
          </a:p>
        </p:txBody>
      </p:sp>
      <p:sp>
        <p:nvSpPr>
          <p:cNvPr id="293890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2F57601-C0B7-4C77-AF60-4BCCB3186D2C}" type="slidenum">
              <a:rPr lang="fr-FR" altLang="en-US"/>
              <a:pPr/>
              <a:t>171</a:t>
            </a:fld>
            <a:endParaRPr lang="fr-FR" altLang="en-US"/>
          </a:p>
        </p:txBody>
      </p:sp>
      <p:grpSp>
        <p:nvGrpSpPr>
          <p:cNvPr id="293892" name="Group 17"/>
          <p:cNvGrpSpPr>
            <a:grpSpLocks/>
          </p:cNvGrpSpPr>
          <p:nvPr/>
        </p:nvGrpSpPr>
        <p:grpSpPr bwMode="auto">
          <a:xfrm>
            <a:off x="2051050" y="1773238"/>
            <a:ext cx="5184775" cy="3084512"/>
            <a:chOff x="1292" y="1207"/>
            <a:chExt cx="3266" cy="1943"/>
          </a:xfrm>
        </p:grpSpPr>
        <p:pic>
          <p:nvPicPr>
            <p:cNvPr id="293894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92" y="1207"/>
              <a:ext cx="3224" cy="17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3895" name="Line 6"/>
            <p:cNvSpPr>
              <a:spLocks noChangeShapeType="1"/>
            </p:cNvSpPr>
            <p:nvPr/>
          </p:nvSpPr>
          <p:spPr bwMode="auto">
            <a:xfrm>
              <a:off x="1474" y="1797"/>
              <a:ext cx="3084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3896" name="Line 7"/>
            <p:cNvSpPr>
              <a:spLocks noChangeShapeType="1"/>
            </p:cNvSpPr>
            <p:nvPr/>
          </p:nvSpPr>
          <p:spPr bwMode="auto">
            <a:xfrm>
              <a:off x="2644" y="1797"/>
              <a:ext cx="0" cy="953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prstDash val="dashDot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3897" name="Line 8"/>
            <p:cNvSpPr>
              <a:spLocks noChangeShapeType="1"/>
            </p:cNvSpPr>
            <p:nvPr/>
          </p:nvSpPr>
          <p:spPr bwMode="auto">
            <a:xfrm>
              <a:off x="3361" y="1806"/>
              <a:ext cx="0" cy="953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prstDash val="dashDot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9737" name="Text Box 9"/>
            <p:cNvSpPr txBox="1">
              <a:spLocks noChangeArrowheads="1"/>
            </p:cNvSpPr>
            <p:nvPr/>
          </p:nvSpPr>
          <p:spPr bwMode="auto">
            <a:xfrm>
              <a:off x="2424" y="2947"/>
              <a:ext cx="44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400" i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</a:t>
              </a:r>
              <a:r>
                <a:rPr lang="fr-FR" sz="1400" i="1" baseline="-250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F</a:t>
              </a:r>
              <a:r>
                <a:rPr lang="fr-FR" sz="1400" i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-</a:t>
              </a:r>
              <a:r>
                <a:rPr lang="fr-FR" sz="1400" i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</a:rPr>
                <a:t>D</a:t>
              </a:r>
              <a:r>
                <a:rPr lang="fr-FR" sz="1400" i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</a:t>
              </a:r>
            </a:p>
          </p:txBody>
        </p:sp>
        <p:sp>
          <p:nvSpPr>
            <p:cNvPr id="329738" name="Text Box 10"/>
            <p:cNvSpPr txBox="1">
              <a:spLocks noChangeArrowheads="1"/>
            </p:cNvSpPr>
            <p:nvPr/>
          </p:nvSpPr>
          <p:spPr bwMode="auto">
            <a:xfrm>
              <a:off x="3132" y="2958"/>
              <a:ext cx="47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400" i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</a:t>
              </a:r>
              <a:r>
                <a:rPr lang="fr-FR" sz="1400" i="1" baseline="-250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F</a:t>
              </a:r>
              <a:r>
                <a:rPr lang="fr-FR" sz="1400" i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+</a:t>
              </a:r>
              <a:r>
                <a:rPr lang="fr-FR" sz="1400" i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</a:rPr>
                <a:t>D</a:t>
              </a:r>
              <a:r>
                <a:rPr lang="fr-FR" sz="1400" i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</a:t>
              </a:r>
            </a:p>
          </p:txBody>
        </p:sp>
        <p:sp>
          <p:nvSpPr>
            <p:cNvPr id="293900" name="Line 11"/>
            <p:cNvSpPr>
              <a:spLocks noChangeShapeType="1"/>
            </p:cNvSpPr>
            <p:nvPr/>
          </p:nvSpPr>
          <p:spPr bwMode="auto">
            <a:xfrm flipV="1">
              <a:off x="3379" y="2750"/>
              <a:ext cx="0" cy="22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3901" name="Rectangle 14"/>
            <p:cNvSpPr>
              <a:spLocks noChangeArrowheads="1"/>
            </p:cNvSpPr>
            <p:nvPr/>
          </p:nvSpPr>
          <p:spPr bwMode="auto">
            <a:xfrm>
              <a:off x="2200" y="2759"/>
              <a:ext cx="589" cy="18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3902" name="Line 12"/>
            <p:cNvSpPr>
              <a:spLocks noChangeShapeType="1"/>
            </p:cNvSpPr>
            <p:nvPr/>
          </p:nvSpPr>
          <p:spPr bwMode="auto">
            <a:xfrm flipV="1">
              <a:off x="2635" y="2759"/>
              <a:ext cx="0" cy="22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3903" name="Line 15"/>
            <p:cNvSpPr>
              <a:spLocks noChangeShapeType="1"/>
            </p:cNvSpPr>
            <p:nvPr/>
          </p:nvSpPr>
          <p:spPr bwMode="auto">
            <a:xfrm>
              <a:off x="4059" y="2795"/>
              <a:ext cx="45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3904" name="Text Box 16"/>
            <p:cNvSpPr txBox="1">
              <a:spLocks noChangeArrowheads="1"/>
            </p:cNvSpPr>
            <p:nvPr/>
          </p:nvSpPr>
          <p:spPr bwMode="auto">
            <a:xfrm>
              <a:off x="4183" y="2762"/>
              <a:ext cx="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b="1" i="1">
                  <a:solidFill>
                    <a:schemeClr val="hlink"/>
                  </a:solidFill>
                </a:rPr>
                <a:t>E</a:t>
              </a:r>
            </a:p>
          </p:txBody>
        </p:sp>
      </p:grpSp>
      <p:sp>
        <p:nvSpPr>
          <p:cNvPr id="329746" name="Text Box 18"/>
          <p:cNvSpPr txBox="1">
            <a:spLocks noChangeArrowheads="1"/>
          </p:cNvSpPr>
          <p:nvPr/>
        </p:nvSpPr>
        <p:spPr bwMode="auto">
          <a:xfrm>
            <a:off x="519113" y="5159375"/>
            <a:ext cx="8445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fr-FR" sz="2000"/>
              <a:t>Pour </a:t>
            </a:r>
            <a:r>
              <a:rPr lang="fr-FR" sz="2000" i="1">
                <a:effectLst>
                  <a:outerShdw blurRad="38100" dist="38100" dir="2700000" algn="tl">
                    <a:srgbClr val="C0C0C0"/>
                  </a:outerShdw>
                </a:effectLst>
              </a:rPr>
              <a:t>E &lt; E</a:t>
            </a:r>
            <a:r>
              <a:rPr lang="fr-FR" sz="2000" i="1" baseline="-25000">
                <a:effectLst>
                  <a:outerShdw blurRad="38100" dist="38100" dir="2700000" algn="tl">
                    <a:srgbClr val="C0C0C0"/>
                  </a:outerShdw>
                </a:effectLst>
              </a:rPr>
              <a:t>F</a:t>
            </a:r>
            <a:r>
              <a:rPr lang="fr-FR" sz="2000"/>
              <a:t>, il est facile de montrer que la probabilité de non occupation 1-f(E) est la même à </a:t>
            </a:r>
            <a:r>
              <a:rPr lang="fr-FR" sz="2000" i="1">
                <a:effectLst>
                  <a:outerShdw blurRad="38100" dist="38100" dir="2700000" algn="tl">
                    <a:srgbClr val="C0C0C0"/>
                  </a:outerShdw>
                </a:effectLst>
              </a:rPr>
              <a:t>E</a:t>
            </a:r>
            <a:r>
              <a:rPr lang="fr-FR" sz="2000" i="1" baseline="-25000">
                <a:effectLst>
                  <a:outerShdw blurRad="38100" dist="38100" dir="2700000" algn="tl">
                    <a:srgbClr val="C0C0C0"/>
                  </a:outerShdw>
                </a:effectLst>
              </a:rPr>
              <a:t>F </a:t>
            </a:r>
            <a:r>
              <a:rPr lang="fr-FR" sz="2000" i="1">
                <a:effectLst>
                  <a:outerShdw blurRad="38100" dist="38100" dir="2700000" algn="tl">
                    <a:srgbClr val="C0C0C0"/>
                  </a:outerShdw>
                </a:effectLst>
              </a:rPr>
              <a:t>- </a:t>
            </a:r>
            <a:r>
              <a:rPr lang="fr-FR" sz="2000" i="1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D</a:t>
            </a:r>
            <a:r>
              <a:rPr lang="fr-FR" sz="2000" i="1">
                <a:effectLst>
                  <a:outerShdw blurRad="38100" dist="38100" dir="2700000" algn="tl">
                    <a:srgbClr val="C0C0C0"/>
                  </a:outerShdw>
                </a:effectLst>
              </a:rPr>
              <a:t>E</a:t>
            </a:r>
            <a:r>
              <a:rPr lang="fr-FR" sz="2000"/>
              <a:t> que la probabilité d’occupation f(E) à </a:t>
            </a:r>
            <a:r>
              <a:rPr lang="fr-FR" sz="2000" i="1">
                <a:effectLst>
                  <a:outerShdw blurRad="38100" dist="38100" dir="2700000" algn="tl">
                    <a:srgbClr val="C0C0C0"/>
                  </a:outerShdw>
                </a:effectLst>
              </a:rPr>
              <a:t>E</a:t>
            </a:r>
            <a:r>
              <a:rPr lang="fr-FR" sz="2000" i="1" baseline="-25000">
                <a:effectLst>
                  <a:outerShdw blurRad="38100" dist="38100" dir="2700000" algn="tl">
                    <a:srgbClr val="C0C0C0"/>
                  </a:outerShdw>
                </a:effectLst>
              </a:rPr>
              <a:t>F </a:t>
            </a:r>
            <a:r>
              <a:rPr lang="fr-FR" sz="2000" i="1">
                <a:effectLst>
                  <a:outerShdw blurRad="38100" dist="38100" dir="2700000" algn="tl">
                    <a:srgbClr val="C0C0C0"/>
                  </a:outerShdw>
                </a:effectLst>
              </a:rPr>
              <a:t>+ </a:t>
            </a:r>
            <a:r>
              <a:rPr lang="fr-FR" sz="2000" i="1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D</a:t>
            </a:r>
            <a:r>
              <a:rPr lang="fr-FR" sz="2000" i="1">
                <a:effectLst>
                  <a:outerShdw blurRad="38100" dist="38100" dir="2700000" algn="tl">
                    <a:srgbClr val="C0C0C0"/>
                  </a:outerShdw>
                </a:effectLst>
              </a:rPr>
              <a:t>E. </a:t>
            </a:r>
            <a:r>
              <a:rPr lang="fr-FR" sz="2000"/>
              <a:t>Le point f(E) = 0,5 est le centre de symétrie pour la courbe.</a:t>
            </a:r>
            <a:endParaRPr lang="fr-FR" sz="2000" i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CA77DFB-9067-4D6A-A88A-BF763345EE7B}" type="slidenum">
              <a:rPr lang="fr-FR" altLang="en-US"/>
              <a:pPr/>
              <a:t>172</a:t>
            </a:fld>
            <a:endParaRPr lang="fr-FR" altLang="en-US"/>
          </a:p>
        </p:txBody>
      </p:sp>
      <p:sp>
        <p:nvSpPr>
          <p:cNvPr id="294915" name="Line 28"/>
          <p:cNvSpPr>
            <a:spLocks noChangeShapeType="1"/>
          </p:cNvSpPr>
          <p:nvPr/>
        </p:nvSpPr>
        <p:spPr bwMode="auto">
          <a:xfrm flipH="1" flipV="1">
            <a:off x="3057525" y="489330"/>
            <a:ext cx="1588" cy="260788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94916" name="Line 29"/>
          <p:cNvSpPr>
            <a:spLocks noChangeShapeType="1"/>
          </p:cNvSpPr>
          <p:nvPr/>
        </p:nvSpPr>
        <p:spPr bwMode="auto">
          <a:xfrm>
            <a:off x="3059113" y="3049588"/>
            <a:ext cx="1800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94917" name="Rectangle 30"/>
          <p:cNvSpPr>
            <a:spLocks noChangeArrowheads="1"/>
          </p:cNvSpPr>
          <p:nvPr/>
        </p:nvSpPr>
        <p:spPr bwMode="auto">
          <a:xfrm>
            <a:off x="3059113" y="908050"/>
            <a:ext cx="1081087" cy="2141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94918" name="Text Box 33"/>
          <p:cNvSpPr txBox="1">
            <a:spLocks noChangeArrowheads="1"/>
          </p:cNvSpPr>
          <p:nvPr/>
        </p:nvSpPr>
        <p:spPr bwMode="auto">
          <a:xfrm>
            <a:off x="4500563" y="3121025"/>
            <a:ext cx="552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/>
              <a:t>f(E)</a:t>
            </a:r>
          </a:p>
        </p:txBody>
      </p:sp>
      <p:sp>
        <p:nvSpPr>
          <p:cNvPr id="294919" name="Text Box 34"/>
          <p:cNvSpPr txBox="1">
            <a:spLocks noChangeArrowheads="1"/>
          </p:cNvSpPr>
          <p:nvPr/>
        </p:nvSpPr>
        <p:spPr bwMode="auto">
          <a:xfrm>
            <a:off x="7596188" y="3121025"/>
            <a:ext cx="1085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dn(E)/dE</a:t>
            </a:r>
          </a:p>
        </p:txBody>
      </p:sp>
      <p:sp>
        <p:nvSpPr>
          <p:cNvPr id="294921" name="Text Box 37"/>
          <p:cNvSpPr txBox="1">
            <a:spLocks noChangeArrowheads="1"/>
          </p:cNvSpPr>
          <p:nvPr/>
        </p:nvSpPr>
        <p:spPr bwMode="auto">
          <a:xfrm>
            <a:off x="2649538" y="353467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/>
              <a:t>E</a:t>
            </a:r>
          </a:p>
        </p:txBody>
      </p:sp>
      <p:sp>
        <p:nvSpPr>
          <p:cNvPr id="294922" name="Text Box 38"/>
          <p:cNvSpPr txBox="1">
            <a:spLocks noChangeArrowheads="1"/>
          </p:cNvSpPr>
          <p:nvPr/>
        </p:nvSpPr>
        <p:spPr bwMode="auto">
          <a:xfrm>
            <a:off x="2627313" y="614363"/>
            <a:ext cx="4302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E</a:t>
            </a:r>
            <a:r>
              <a:rPr lang="fr-FR" baseline="-25000"/>
              <a:t>F</a:t>
            </a:r>
            <a:endParaRPr lang="fr-FR"/>
          </a:p>
        </p:txBody>
      </p:sp>
      <p:sp>
        <p:nvSpPr>
          <p:cNvPr id="294923" name="Line 60"/>
          <p:cNvSpPr>
            <a:spLocks noChangeShapeType="1"/>
          </p:cNvSpPr>
          <p:nvPr/>
        </p:nvSpPr>
        <p:spPr bwMode="auto">
          <a:xfrm flipV="1">
            <a:off x="3125788" y="3349625"/>
            <a:ext cx="0" cy="3097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94924" name="Line 61"/>
          <p:cNvSpPr>
            <a:spLocks noChangeShapeType="1"/>
          </p:cNvSpPr>
          <p:nvPr/>
        </p:nvSpPr>
        <p:spPr bwMode="auto">
          <a:xfrm>
            <a:off x="3125788" y="6446838"/>
            <a:ext cx="1800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94925" name="Rectangle 62"/>
          <p:cNvSpPr>
            <a:spLocks noChangeArrowheads="1"/>
          </p:cNvSpPr>
          <p:nvPr/>
        </p:nvSpPr>
        <p:spPr bwMode="auto">
          <a:xfrm>
            <a:off x="3132138" y="4868863"/>
            <a:ext cx="1081087" cy="1577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94926" name="Line 63"/>
          <p:cNvSpPr>
            <a:spLocks noChangeShapeType="1"/>
          </p:cNvSpPr>
          <p:nvPr/>
        </p:nvSpPr>
        <p:spPr bwMode="auto">
          <a:xfrm flipH="1">
            <a:off x="468313" y="4868863"/>
            <a:ext cx="7129462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94927" name="Text Box 65"/>
          <p:cNvSpPr txBox="1">
            <a:spLocks noChangeArrowheads="1"/>
          </p:cNvSpPr>
          <p:nvPr/>
        </p:nvSpPr>
        <p:spPr bwMode="auto">
          <a:xfrm>
            <a:off x="4567238" y="6518275"/>
            <a:ext cx="552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f(E)</a:t>
            </a:r>
          </a:p>
        </p:txBody>
      </p:sp>
      <p:sp>
        <p:nvSpPr>
          <p:cNvPr id="294928" name="Text Box 66"/>
          <p:cNvSpPr txBox="1">
            <a:spLocks noChangeArrowheads="1"/>
          </p:cNvSpPr>
          <p:nvPr/>
        </p:nvSpPr>
        <p:spPr bwMode="auto">
          <a:xfrm>
            <a:off x="8058150" y="6308725"/>
            <a:ext cx="1085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dn(E)/dE</a:t>
            </a:r>
          </a:p>
        </p:txBody>
      </p:sp>
      <p:sp>
        <p:nvSpPr>
          <p:cNvPr id="294929" name="Text Box 68"/>
          <p:cNvSpPr txBox="1">
            <a:spLocks noChangeArrowheads="1"/>
          </p:cNvSpPr>
          <p:nvPr/>
        </p:nvSpPr>
        <p:spPr bwMode="auto">
          <a:xfrm>
            <a:off x="5575300" y="3041650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E</a:t>
            </a:r>
          </a:p>
        </p:txBody>
      </p:sp>
      <p:sp>
        <p:nvSpPr>
          <p:cNvPr id="294930" name="Text Box 69"/>
          <p:cNvSpPr txBox="1">
            <a:spLocks noChangeArrowheads="1"/>
          </p:cNvSpPr>
          <p:nvPr/>
        </p:nvSpPr>
        <p:spPr bwMode="auto">
          <a:xfrm>
            <a:off x="2555875" y="4437063"/>
            <a:ext cx="4302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E</a:t>
            </a:r>
            <a:r>
              <a:rPr lang="fr-FR" baseline="-25000"/>
              <a:t>F</a:t>
            </a:r>
            <a:endParaRPr lang="fr-FR"/>
          </a:p>
        </p:txBody>
      </p:sp>
      <p:grpSp>
        <p:nvGrpSpPr>
          <p:cNvPr id="294931" name="Group 82"/>
          <p:cNvGrpSpPr>
            <a:grpSpLocks/>
          </p:cNvGrpSpPr>
          <p:nvPr/>
        </p:nvGrpSpPr>
        <p:grpSpPr bwMode="auto">
          <a:xfrm>
            <a:off x="15826" y="353467"/>
            <a:ext cx="2683966" cy="2996158"/>
            <a:chOff x="-250" y="69"/>
            <a:chExt cx="1872" cy="2095"/>
          </a:xfrm>
        </p:grpSpPr>
        <p:sp>
          <p:nvSpPr>
            <p:cNvPr id="294971" name="Line 6"/>
            <p:cNvSpPr>
              <a:spLocks noChangeShapeType="1"/>
            </p:cNvSpPr>
            <p:nvPr/>
          </p:nvSpPr>
          <p:spPr bwMode="auto">
            <a:xfrm>
              <a:off x="249" y="1921"/>
              <a:ext cx="11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4972" name="Text Box 32"/>
            <p:cNvSpPr txBox="1">
              <a:spLocks noChangeArrowheads="1"/>
            </p:cNvSpPr>
            <p:nvPr/>
          </p:nvSpPr>
          <p:spPr bwMode="auto">
            <a:xfrm>
              <a:off x="1234" y="1933"/>
              <a:ext cx="3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/>
                <a:t>g(E)</a:t>
              </a:r>
            </a:p>
          </p:txBody>
        </p:sp>
        <p:sp>
          <p:nvSpPr>
            <p:cNvPr id="294973" name="Oval 76"/>
            <p:cNvSpPr>
              <a:spLocks noChangeArrowheads="1"/>
            </p:cNvSpPr>
            <p:nvPr/>
          </p:nvSpPr>
          <p:spPr bwMode="auto">
            <a:xfrm>
              <a:off x="-159" y="1570"/>
              <a:ext cx="1043" cy="26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4974" name="Rectangle 77"/>
            <p:cNvSpPr>
              <a:spLocks noChangeArrowheads="1"/>
            </p:cNvSpPr>
            <p:nvPr/>
          </p:nvSpPr>
          <p:spPr bwMode="auto">
            <a:xfrm>
              <a:off x="-159" y="1525"/>
              <a:ext cx="408" cy="3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4975" name="Oval 78"/>
            <p:cNvSpPr>
              <a:spLocks noChangeArrowheads="1"/>
            </p:cNvSpPr>
            <p:nvPr/>
          </p:nvSpPr>
          <p:spPr bwMode="auto">
            <a:xfrm>
              <a:off x="-141" y="1084"/>
              <a:ext cx="765" cy="39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4976" name="Rectangle 79"/>
            <p:cNvSpPr>
              <a:spLocks noChangeArrowheads="1"/>
            </p:cNvSpPr>
            <p:nvPr/>
          </p:nvSpPr>
          <p:spPr bwMode="auto">
            <a:xfrm>
              <a:off x="-159" y="935"/>
              <a:ext cx="408" cy="59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4977" name="Oval 80"/>
            <p:cNvSpPr>
              <a:spLocks noChangeArrowheads="1"/>
            </p:cNvSpPr>
            <p:nvPr/>
          </p:nvSpPr>
          <p:spPr bwMode="auto">
            <a:xfrm>
              <a:off x="-231" y="255"/>
              <a:ext cx="953" cy="58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4978" name="Rectangle 81"/>
            <p:cNvSpPr>
              <a:spLocks noChangeArrowheads="1"/>
            </p:cNvSpPr>
            <p:nvPr/>
          </p:nvSpPr>
          <p:spPr bwMode="auto">
            <a:xfrm>
              <a:off x="-250" y="164"/>
              <a:ext cx="499" cy="7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4979" name="Text Box 35"/>
            <p:cNvSpPr txBox="1">
              <a:spLocks noChangeArrowheads="1"/>
            </p:cNvSpPr>
            <p:nvPr/>
          </p:nvSpPr>
          <p:spPr bwMode="auto">
            <a:xfrm>
              <a:off x="22" y="69"/>
              <a:ext cx="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/>
                <a:t>E</a:t>
              </a:r>
            </a:p>
          </p:txBody>
        </p:sp>
        <p:sp>
          <p:nvSpPr>
            <p:cNvPr id="294980" name="Line 5"/>
            <p:cNvSpPr>
              <a:spLocks noChangeShapeType="1"/>
            </p:cNvSpPr>
            <p:nvPr/>
          </p:nvSpPr>
          <p:spPr bwMode="auto">
            <a:xfrm>
              <a:off x="249" y="106"/>
              <a:ext cx="0" cy="18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94932" name="Line 84"/>
          <p:cNvSpPr>
            <a:spLocks noChangeShapeType="1"/>
          </p:cNvSpPr>
          <p:nvPr/>
        </p:nvSpPr>
        <p:spPr bwMode="auto">
          <a:xfrm>
            <a:off x="6804025" y="3128963"/>
            <a:ext cx="1873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94933" name="Oval 86" descr="Diagonales larges vers le haut"/>
          <p:cNvSpPr>
            <a:spLocks noChangeArrowheads="1"/>
          </p:cNvSpPr>
          <p:nvPr/>
        </p:nvSpPr>
        <p:spPr bwMode="auto">
          <a:xfrm>
            <a:off x="6156325" y="2571750"/>
            <a:ext cx="1655763" cy="412750"/>
          </a:xfrm>
          <a:prstGeom prst="ellipse">
            <a:avLst/>
          </a:prstGeom>
          <a:pattFill prst="wdUpDiag">
            <a:fgClr>
              <a:schemeClr val="bg2"/>
            </a:fgClr>
            <a:bgClr>
              <a:srgbClr val="FFFFFF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94934" name="Rectangle 87"/>
          <p:cNvSpPr>
            <a:spLocks noChangeArrowheads="1"/>
          </p:cNvSpPr>
          <p:nvPr/>
        </p:nvSpPr>
        <p:spPr bwMode="auto">
          <a:xfrm>
            <a:off x="6156325" y="2500313"/>
            <a:ext cx="647700" cy="576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94935" name="Oval 88" descr="Diagonales larges vers le haut"/>
          <p:cNvSpPr>
            <a:spLocks noChangeArrowheads="1"/>
          </p:cNvSpPr>
          <p:nvPr/>
        </p:nvSpPr>
        <p:spPr bwMode="auto">
          <a:xfrm>
            <a:off x="6184900" y="1800225"/>
            <a:ext cx="1214438" cy="628650"/>
          </a:xfrm>
          <a:prstGeom prst="ellipse">
            <a:avLst/>
          </a:prstGeom>
          <a:pattFill prst="wdUpDiag">
            <a:fgClr>
              <a:schemeClr val="bg2"/>
            </a:fgClr>
            <a:bgClr>
              <a:srgbClr val="FFFFFF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94936" name="Rectangle 89"/>
          <p:cNvSpPr>
            <a:spLocks noChangeArrowheads="1"/>
          </p:cNvSpPr>
          <p:nvPr/>
        </p:nvSpPr>
        <p:spPr bwMode="auto">
          <a:xfrm>
            <a:off x="6156325" y="1563688"/>
            <a:ext cx="647700" cy="9366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66682" name="Oval 90"/>
          <p:cNvSpPr>
            <a:spLocks noChangeArrowheads="1"/>
          </p:cNvSpPr>
          <p:nvPr/>
        </p:nvSpPr>
        <p:spPr bwMode="auto">
          <a:xfrm>
            <a:off x="6156325" y="404813"/>
            <a:ext cx="1512888" cy="935037"/>
          </a:xfrm>
          <a:prstGeom prst="ellipse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grpSp>
        <p:nvGrpSpPr>
          <p:cNvPr id="294939" name="Group 100"/>
          <p:cNvGrpSpPr>
            <a:grpSpLocks/>
          </p:cNvGrpSpPr>
          <p:nvPr/>
        </p:nvGrpSpPr>
        <p:grpSpPr bwMode="auto">
          <a:xfrm>
            <a:off x="5940425" y="404813"/>
            <a:ext cx="1728788" cy="1152525"/>
            <a:chOff x="2925" y="1026"/>
            <a:chExt cx="1089" cy="726"/>
          </a:xfrm>
        </p:grpSpPr>
        <p:sp>
          <p:nvSpPr>
            <p:cNvPr id="294968" name="Oval 95" descr="Diagonales larges vers le haut"/>
            <p:cNvSpPr>
              <a:spLocks noChangeArrowheads="1"/>
            </p:cNvSpPr>
            <p:nvPr/>
          </p:nvSpPr>
          <p:spPr bwMode="auto">
            <a:xfrm>
              <a:off x="3061" y="1026"/>
              <a:ext cx="953" cy="594"/>
            </a:xfrm>
            <a:prstGeom prst="ellipse">
              <a:avLst/>
            </a:prstGeom>
            <a:pattFill prst="wdUpDiag">
              <a:fgClr>
                <a:schemeClr val="bg2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4969" name="Rectangle 96"/>
            <p:cNvSpPr>
              <a:spLocks noChangeArrowheads="1"/>
            </p:cNvSpPr>
            <p:nvPr/>
          </p:nvSpPr>
          <p:spPr bwMode="auto">
            <a:xfrm>
              <a:off x="2925" y="1026"/>
              <a:ext cx="1088" cy="31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4970" name="Rectangle 97"/>
            <p:cNvSpPr>
              <a:spLocks noChangeArrowheads="1"/>
            </p:cNvSpPr>
            <p:nvPr/>
          </p:nvSpPr>
          <p:spPr bwMode="auto">
            <a:xfrm>
              <a:off x="2970" y="1026"/>
              <a:ext cx="499" cy="7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294940" name="Line 31"/>
          <p:cNvSpPr>
            <a:spLocks noChangeShapeType="1"/>
          </p:cNvSpPr>
          <p:nvPr/>
        </p:nvSpPr>
        <p:spPr bwMode="auto">
          <a:xfrm flipH="1">
            <a:off x="395288" y="908050"/>
            <a:ext cx="7129462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94941" name="Text Box 92"/>
          <p:cNvSpPr txBox="1">
            <a:spLocks noChangeArrowheads="1"/>
          </p:cNvSpPr>
          <p:nvPr/>
        </p:nvSpPr>
        <p:spPr bwMode="auto">
          <a:xfrm>
            <a:off x="6480175" y="436118"/>
            <a:ext cx="33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E</a:t>
            </a:r>
          </a:p>
        </p:txBody>
      </p:sp>
      <p:sp>
        <p:nvSpPr>
          <p:cNvPr id="294942" name="Line 93"/>
          <p:cNvSpPr>
            <a:spLocks noChangeShapeType="1"/>
          </p:cNvSpPr>
          <p:nvPr/>
        </p:nvSpPr>
        <p:spPr bwMode="auto">
          <a:xfrm>
            <a:off x="6804025" y="247650"/>
            <a:ext cx="0" cy="2952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294943" name="Group 101"/>
          <p:cNvGrpSpPr>
            <a:grpSpLocks/>
          </p:cNvGrpSpPr>
          <p:nvPr/>
        </p:nvGrpSpPr>
        <p:grpSpPr bwMode="auto">
          <a:xfrm>
            <a:off x="88031" y="3559175"/>
            <a:ext cx="2971801" cy="3325813"/>
            <a:chOff x="-250" y="69"/>
            <a:chExt cx="1872" cy="2095"/>
          </a:xfrm>
        </p:grpSpPr>
        <p:sp>
          <p:nvSpPr>
            <p:cNvPr id="294958" name="Line 102"/>
            <p:cNvSpPr>
              <a:spLocks noChangeShapeType="1"/>
            </p:cNvSpPr>
            <p:nvPr/>
          </p:nvSpPr>
          <p:spPr bwMode="auto">
            <a:xfrm>
              <a:off x="249" y="1921"/>
              <a:ext cx="11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4959" name="Text Box 103"/>
            <p:cNvSpPr txBox="1">
              <a:spLocks noChangeArrowheads="1"/>
            </p:cNvSpPr>
            <p:nvPr/>
          </p:nvSpPr>
          <p:spPr bwMode="auto">
            <a:xfrm>
              <a:off x="1234" y="1933"/>
              <a:ext cx="3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/>
                <a:t>g(E)</a:t>
              </a:r>
            </a:p>
          </p:txBody>
        </p:sp>
        <p:sp>
          <p:nvSpPr>
            <p:cNvPr id="294960" name="Oval 104"/>
            <p:cNvSpPr>
              <a:spLocks noChangeArrowheads="1"/>
            </p:cNvSpPr>
            <p:nvPr/>
          </p:nvSpPr>
          <p:spPr bwMode="auto">
            <a:xfrm>
              <a:off x="-159" y="1570"/>
              <a:ext cx="1043" cy="26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4961" name="Rectangle 105"/>
            <p:cNvSpPr>
              <a:spLocks noChangeArrowheads="1"/>
            </p:cNvSpPr>
            <p:nvPr/>
          </p:nvSpPr>
          <p:spPr bwMode="auto">
            <a:xfrm>
              <a:off x="-159" y="1525"/>
              <a:ext cx="408" cy="3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4962" name="Oval 106"/>
            <p:cNvSpPr>
              <a:spLocks noChangeArrowheads="1"/>
            </p:cNvSpPr>
            <p:nvPr/>
          </p:nvSpPr>
          <p:spPr bwMode="auto">
            <a:xfrm>
              <a:off x="-141" y="1084"/>
              <a:ext cx="765" cy="39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4963" name="Rectangle 107"/>
            <p:cNvSpPr>
              <a:spLocks noChangeArrowheads="1"/>
            </p:cNvSpPr>
            <p:nvPr/>
          </p:nvSpPr>
          <p:spPr bwMode="auto">
            <a:xfrm>
              <a:off x="-159" y="935"/>
              <a:ext cx="408" cy="59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4964" name="Oval 108"/>
            <p:cNvSpPr>
              <a:spLocks noChangeArrowheads="1"/>
            </p:cNvSpPr>
            <p:nvPr/>
          </p:nvSpPr>
          <p:spPr bwMode="auto">
            <a:xfrm>
              <a:off x="-231" y="255"/>
              <a:ext cx="953" cy="58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4965" name="Rectangle 109"/>
            <p:cNvSpPr>
              <a:spLocks noChangeArrowheads="1"/>
            </p:cNvSpPr>
            <p:nvPr/>
          </p:nvSpPr>
          <p:spPr bwMode="auto">
            <a:xfrm>
              <a:off x="-250" y="164"/>
              <a:ext cx="499" cy="7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4966" name="Text Box 110"/>
            <p:cNvSpPr txBox="1">
              <a:spLocks noChangeArrowheads="1"/>
            </p:cNvSpPr>
            <p:nvPr/>
          </p:nvSpPr>
          <p:spPr bwMode="auto">
            <a:xfrm>
              <a:off x="22" y="69"/>
              <a:ext cx="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/>
                <a:t>E</a:t>
              </a:r>
            </a:p>
          </p:txBody>
        </p:sp>
        <p:sp>
          <p:nvSpPr>
            <p:cNvPr id="294967" name="Line 111"/>
            <p:cNvSpPr>
              <a:spLocks noChangeShapeType="1"/>
            </p:cNvSpPr>
            <p:nvPr/>
          </p:nvSpPr>
          <p:spPr bwMode="auto">
            <a:xfrm>
              <a:off x="249" y="106"/>
              <a:ext cx="0" cy="18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94944" name="Line 113"/>
          <p:cNvSpPr>
            <a:spLocks noChangeShapeType="1"/>
          </p:cNvSpPr>
          <p:nvPr/>
        </p:nvSpPr>
        <p:spPr bwMode="auto">
          <a:xfrm>
            <a:off x="6964363" y="6584950"/>
            <a:ext cx="1873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94945" name="Text Box 114"/>
          <p:cNvSpPr txBox="1">
            <a:spLocks noChangeArrowheads="1"/>
          </p:cNvSpPr>
          <p:nvPr/>
        </p:nvSpPr>
        <p:spPr bwMode="auto">
          <a:xfrm>
            <a:off x="8528050" y="6316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294946" name="Oval 115"/>
          <p:cNvSpPr>
            <a:spLocks noChangeArrowheads="1"/>
          </p:cNvSpPr>
          <p:nvPr/>
        </p:nvSpPr>
        <p:spPr bwMode="auto">
          <a:xfrm>
            <a:off x="6316663" y="6027738"/>
            <a:ext cx="1655762" cy="4127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94947" name="Rectangle 116"/>
          <p:cNvSpPr>
            <a:spLocks noChangeArrowheads="1"/>
          </p:cNvSpPr>
          <p:nvPr/>
        </p:nvSpPr>
        <p:spPr bwMode="auto">
          <a:xfrm>
            <a:off x="6316663" y="5956300"/>
            <a:ext cx="647700" cy="5762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94948" name="Oval 117"/>
          <p:cNvSpPr>
            <a:spLocks noChangeArrowheads="1"/>
          </p:cNvSpPr>
          <p:nvPr/>
        </p:nvSpPr>
        <p:spPr bwMode="auto">
          <a:xfrm>
            <a:off x="6345238" y="5256213"/>
            <a:ext cx="1214437" cy="6286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94949" name="Rectangle 118"/>
          <p:cNvSpPr>
            <a:spLocks noChangeArrowheads="1"/>
          </p:cNvSpPr>
          <p:nvPr/>
        </p:nvSpPr>
        <p:spPr bwMode="auto">
          <a:xfrm>
            <a:off x="6316663" y="5019675"/>
            <a:ext cx="647700" cy="9366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94950" name="Oval 119"/>
          <p:cNvSpPr>
            <a:spLocks noChangeArrowheads="1"/>
          </p:cNvSpPr>
          <p:nvPr/>
        </p:nvSpPr>
        <p:spPr bwMode="auto">
          <a:xfrm>
            <a:off x="6202363" y="3860800"/>
            <a:ext cx="1512887" cy="93503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94951" name="Rectangle 120"/>
          <p:cNvSpPr>
            <a:spLocks noChangeArrowheads="1"/>
          </p:cNvSpPr>
          <p:nvPr/>
        </p:nvSpPr>
        <p:spPr bwMode="auto">
          <a:xfrm>
            <a:off x="6172200" y="3716338"/>
            <a:ext cx="792163" cy="1152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94952" name="Text Box 121"/>
          <p:cNvSpPr txBox="1">
            <a:spLocks noChangeArrowheads="1"/>
          </p:cNvSpPr>
          <p:nvPr/>
        </p:nvSpPr>
        <p:spPr bwMode="auto">
          <a:xfrm>
            <a:off x="6604000" y="3644900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E</a:t>
            </a:r>
          </a:p>
        </p:txBody>
      </p:sp>
      <p:sp>
        <p:nvSpPr>
          <p:cNvPr id="294953" name="Oval 123" descr="Diagonales larges vers le haut"/>
          <p:cNvSpPr>
            <a:spLocks noChangeArrowheads="1"/>
          </p:cNvSpPr>
          <p:nvPr/>
        </p:nvSpPr>
        <p:spPr bwMode="auto">
          <a:xfrm>
            <a:off x="6300788" y="6021388"/>
            <a:ext cx="1655762" cy="412750"/>
          </a:xfrm>
          <a:prstGeom prst="ellipse">
            <a:avLst/>
          </a:prstGeom>
          <a:pattFill prst="wdUpDiag">
            <a:fgClr>
              <a:schemeClr val="bg2"/>
            </a:fgClr>
            <a:bgClr>
              <a:srgbClr val="FFFFFF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94954" name="Rectangle 124"/>
          <p:cNvSpPr>
            <a:spLocks noChangeArrowheads="1"/>
          </p:cNvSpPr>
          <p:nvPr/>
        </p:nvSpPr>
        <p:spPr bwMode="auto">
          <a:xfrm>
            <a:off x="6300788" y="5949950"/>
            <a:ext cx="647700" cy="5762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94955" name="Oval 125" descr="Diagonales larges vers le haut"/>
          <p:cNvSpPr>
            <a:spLocks noChangeArrowheads="1"/>
          </p:cNvSpPr>
          <p:nvPr/>
        </p:nvSpPr>
        <p:spPr bwMode="auto">
          <a:xfrm>
            <a:off x="6372225" y="5243513"/>
            <a:ext cx="1214438" cy="628650"/>
          </a:xfrm>
          <a:prstGeom prst="ellipse">
            <a:avLst/>
          </a:prstGeom>
          <a:pattFill prst="wdUpDiag">
            <a:fgClr>
              <a:schemeClr val="bg2"/>
            </a:fgClr>
            <a:bgClr>
              <a:srgbClr val="FFFFFF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94956" name="Rectangle 126"/>
          <p:cNvSpPr>
            <a:spLocks noChangeArrowheads="1"/>
          </p:cNvSpPr>
          <p:nvPr/>
        </p:nvSpPr>
        <p:spPr bwMode="auto">
          <a:xfrm>
            <a:off x="6343650" y="5006975"/>
            <a:ext cx="647700" cy="9366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94957" name="Line 122"/>
          <p:cNvSpPr>
            <a:spLocks noChangeShapeType="1"/>
          </p:cNvSpPr>
          <p:nvPr/>
        </p:nvSpPr>
        <p:spPr bwMode="auto">
          <a:xfrm>
            <a:off x="6964363" y="3703638"/>
            <a:ext cx="0" cy="2952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9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fr-FR"/>
              <a:t>Chapitre 10</a:t>
            </a:r>
          </a:p>
        </p:txBody>
      </p:sp>
      <p:sp>
        <p:nvSpPr>
          <p:cNvPr id="295940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fr-FR"/>
              <a:t>Le semiconducteur à l’équilibre thermodynamique</a:t>
            </a:r>
          </a:p>
        </p:txBody>
      </p:sp>
      <p:sp>
        <p:nvSpPr>
          <p:cNvPr id="295938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D5F499A-90EC-49A2-A886-93F98134D97D}" type="slidenum">
              <a:rPr lang="fr-FR" altLang="en-US"/>
              <a:pPr/>
              <a:t>173</a:t>
            </a:fld>
            <a:endParaRPr lang="fr-FR" altLang="en-US"/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Le semiconducteur à l’équilibre</a:t>
            </a:r>
          </a:p>
        </p:txBody>
      </p:sp>
      <p:sp>
        <p:nvSpPr>
          <p:cNvPr id="29696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/>
              <a:t>C’est quoi l’équilibre?</a:t>
            </a:r>
          </a:p>
          <a:p>
            <a:pPr eaLnBrk="1" hangingPunct="1"/>
            <a:endParaRPr lang="fr-FR"/>
          </a:p>
          <a:p>
            <a:pPr lvl="1" eaLnBrk="1" hangingPunct="1"/>
            <a:r>
              <a:rPr lang="fr-FR"/>
              <a:t>Pas de forces extérieures:</a:t>
            </a:r>
          </a:p>
          <a:p>
            <a:pPr lvl="1" eaLnBrk="1" hangingPunct="1"/>
            <a:endParaRPr lang="fr-FR"/>
          </a:p>
          <a:p>
            <a:pPr lvl="2" eaLnBrk="1" hangingPunct="1"/>
            <a:r>
              <a:rPr lang="fr-FR"/>
              <a:t>Pas de tension appliquée</a:t>
            </a:r>
          </a:p>
          <a:p>
            <a:pPr lvl="2" eaLnBrk="1" hangingPunct="1"/>
            <a:r>
              <a:rPr lang="fr-FR"/>
              <a:t>Pas de champ magnétique</a:t>
            </a:r>
          </a:p>
          <a:p>
            <a:pPr lvl="2" eaLnBrk="1" hangingPunct="1"/>
            <a:r>
              <a:rPr lang="fr-FR"/>
              <a:t>Pas de gradient de température</a:t>
            </a:r>
          </a:p>
          <a:p>
            <a:pPr lvl="2" eaLnBrk="1" hangingPunct="1">
              <a:buFont typeface="Wingdings" pitchFamily="2" charset="2"/>
              <a:buNone/>
            </a:pPr>
            <a:endParaRPr lang="fr-FR"/>
          </a:p>
        </p:txBody>
      </p:sp>
      <p:sp>
        <p:nvSpPr>
          <p:cNvPr id="29696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3D8E2E6-991D-4DD3-86ED-A0ED59F21D29}" type="slidenum">
              <a:rPr lang="fr-FR" altLang="en-US"/>
              <a:pPr/>
              <a:t>174</a:t>
            </a:fld>
            <a:endParaRPr lang="fr-FR" altLang="en-US"/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/>
              <a:t>Densité de porteurs de charges dans les SC.</a:t>
            </a:r>
          </a:p>
        </p:txBody>
      </p:sp>
      <p:sp>
        <p:nvSpPr>
          <p:cNvPr id="3246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defRPr/>
            </a:pPr>
            <a:r>
              <a:rPr lang="fr-FR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Question</a:t>
            </a:r>
            <a:r>
              <a:rPr lang="fr-FR"/>
              <a:t>: combien y a t il d’électrons dans la BC et de trous dans la BV dans un semiconducteur  à une température T?</a:t>
            </a:r>
          </a:p>
          <a:p>
            <a:pPr lvl="1" eaLnBrk="1" hangingPunct="1">
              <a:defRPr/>
            </a:pPr>
            <a:r>
              <a:rPr lang="fr-FR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Réponse :</a:t>
            </a:r>
            <a:r>
              <a:rPr lang="fr-FR"/>
              <a:t> (voir chap 9!)</a:t>
            </a:r>
          </a:p>
          <a:p>
            <a:pPr lvl="2" eaLnBrk="1" hangingPunct="1">
              <a:defRPr/>
            </a:pPr>
            <a:r>
              <a:rPr lang="fr-FR" u="sng"/>
              <a:t>À une énergie E:</a:t>
            </a:r>
          </a:p>
          <a:p>
            <a:pPr lvl="1" eaLnBrk="1" hangingPunct="1">
              <a:defRPr/>
            </a:pPr>
            <a:endParaRPr lang="fr-FR"/>
          </a:p>
          <a:p>
            <a:pPr lvl="1" eaLnBrk="1" hangingPunct="1">
              <a:defRPr/>
            </a:pPr>
            <a:endParaRPr lang="fr-FR"/>
          </a:p>
          <a:p>
            <a:pPr lvl="2" eaLnBrk="1" hangingPunct="1">
              <a:defRPr/>
            </a:pPr>
            <a:r>
              <a:rPr lang="fr-FR" u="sng"/>
              <a:t>Dans la bande de largeur </a:t>
            </a:r>
            <a:r>
              <a:rPr lang="fr-FR" u="sng">
                <a:latin typeface="Symbol" pitchFamily="18" charset="2"/>
              </a:rPr>
              <a:t>D</a:t>
            </a:r>
            <a:r>
              <a:rPr lang="fr-FR" u="sng"/>
              <a:t>E</a:t>
            </a:r>
          </a:p>
        </p:txBody>
      </p:sp>
      <p:sp>
        <p:nvSpPr>
          <p:cNvPr id="12288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D026AC9-092C-4E7B-86DE-BD0EB54D8564}" type="slidenum">
              <a:rPr lang="fr-FR" altLang="en-US"/>
              <a:pPr/>
              <a:t>175</a:t>
            </a:fld>
            <a:endParaRPr lang="fr-FR" altLang="en-US"/>
          </a:p>
        </p:txBody>
      </p:sp>
      <p:graphicFrame>
        <p:nvGraphicFramePr>
          <p:cNvPr id="12288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4917018"/>
              </p:ext>
            </p:extLst>
          </p:nvPr>
        </p:nvGraphicFramePr>
        <p:xfrm>
          <a:off x="3419872" y="2708920"/>
          <a:ext cx="3124200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786" name="Equation" r:id="rId4" imgW="1485720" imgH="457200" progId="Equation.3">
                  <p:embed/>
                </p:oleObj>
              </mc:Choice>
              <mc:Fallback>
                <p:oleObj name="Equation" r:id="rId4" imgW="1485720" imgH="457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872" y="2708920"/>
                        <a:ext cx="3124200" cy="962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8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2215948"/>
              </p:ext>
            </p:extLst>
          </p:nvPr>
        </p:nvGraphicFramePr>
        <p:xfrm>
          <a:off x="2915816" y="4437112"/>
          <a:ext cx="3925887" cy="1443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787" name="Equation" r:id="rId6" imgW="1866600" imgH="685800" progId="Equation.3">
                  <p:embed/>
                </p:oleObj>
              </mc:Choice>
              <mc:Fallback>
                <p:oleObj name="Equation" r:id="rId6" imgW="1866600" imgH="685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5816" y="4437112"/>
                        <a:ext cx="3925887" cy="1443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7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/>
              <a:t>Densité de porteurs de charges dans les SC.</a:t>
            </a:r>
          </a:p>
        </p:txBody>
      </p:sp>
      <p:sp>
        <p:nvSpPr>
          <p:cNvPr id="297986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32013B9-1332-4DAA-8DBC-4F4D0C82D569}" type="slidenum">
              <a:rPr lang="fr-FR" altLang="en-US"/>
              <a:pPr/>
              <a:t>176</a:t>
            </a:fld>
            <a:endParaRPr lang="fr-FR" altLang="en-US"/>
          </a:p>
        </p:txBody>
      </p:sp>
      <p:pic>
        <p:nvPicPr>
          <p:cNvPr id="29798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163316" y="1369220"/>
            <a:ext cx="3622675" cy="530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98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2638" y="1371600"/>
            <a:ext cx="2957512" cy="529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Calcul de n</a:t>
            </a:r>
            <a:r>
              <a:rPr lang="fr-FR" baseline="-25000"/>
              <a:t>0</a:t>
            </a:r>
            <a:r>
              <a:rPr lang="fr-FR"/>
              <a:t> et p</a:t>
            </a:r>
            <a:r>
              <a:rPr lang="fr-FR" baseline="-25000"/>
              <a:t>0</a:t>
            </a:r>
          </a:p>
        </p:txBody>
      </p:sp>
      <p:sp>
        <p:nvSpPr>
          <p:cNvPr id="3276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u="sng" dirty="0"/>
              <a:t>hypothèse:</a:t>
            </a:r>
            <a:r>
              <a:rPr lang="fr-FR" dirty="0"/>
              <a:t> </a:t>
            </a:r>
            <a:r>
              <a:rPr lang="fr-FR" i="1" dirty="0"/>
              <a:t>E</a:t>
            </a:r>
            <a:r>
              <a:rPr lang="fr-FR" i="1" baseline="-25000" dirty="0"/>
              <a:t>F</a:t>
            </a:r>
            <a:r>
              <a:rPr lang="fr-FR" dirty="0"/>
              <a:t> est à plus de 3kT sous la BC ou à plus de 3 kT au dessus de BV </a:t>
            </a:r>
            <a:r>
              <a:rPr lang="fr-FR" dirty="0">
                <a:sym typeface="Wingdings" pitchFamily="2" charset="2"/>
              </a:rPr>
              <a:t> on peut utiliser l’approximation de MB.</a:t>
            </a:r>
          </a:p>
          <a:p>
            <a:pPr lvl="1" eaLnBrk="1" hangingPunct="1">
              <a:defRPr/>
            </a:pPr>
            <a:r>
              <a:rPr lang="fr-FR" i="1" dirty="0">
                <a:effectLst>
                  <a:outerShdw blurRad="38100" dist="38100" dir="2700000" algn="tl">
                    <a:srgbClr val="C0C0C0"/>
                  </a:outerShdw>
                </a:effectLst>
                <a:sym typeface="Wingdings" pitchFamily="2" charset="2"/>
              </a:rPr>
              <a:t>Expression de n</a:t>
            </a:r>
            <a:r>
              <a:rPr lang="fr-FR" i="1" baseline="-25000" dirty="0">
                <a:effectLst>
                  <a:outerShdw blurRad="38100" dist="38100" dir="2700000" algn="tl">
                    <a:srgbClr val="C0C0C0"/>
                  </a:outerShdw>
                </a:effectLst>
                <a:sym typeface="Wingdings" pitchFamily="2" charset="2"/>
              </a:rPr>
              <a:t>0</a:t>
            </a:r>
            <a:r>
              <a:rPr lang="fr-FR" i="1" dirty="0">
                <a:effectLst>
                  <a:outerShdw blurRad="38100" dist="38100" dir="2700000" algn="tl">
                    <a:srgbClr val="C0C0C0"/>
                  </a:outerShdw>
                </a:effectLst>
                <a:sym typeface="Wingdings" pitchFamily="2" charset="2"/>
              </a:rPr>
              <a:t>:</a:t>
            </a:r>
            <a:endParaRPr lang="fr-FR" i="1" baseline="-25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390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2AC8030-71AE-41A9-9260-77BC95DD1E26}" type="slidenum">
              <a:rPr lang="fr-FR" altLang="en-US"/>
              <a:pPr/>
              <a:t>177</a:t>
            </a:fld>
            <a:endParaRPr lang="fr-FR" altLang="en-US"/>
          </a:p>
        </p:txBody>
      </p:sp>
      <p:graphicFrame>
        <p:nvGraphicFramePr>
          <p:cNvPr id="12390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1998680"/>
              </p:ext>
            </p:extLst>
          </p:nvPr>
        </p:nvGraphicFramePr>
        <p:xfrm>
          <a:off x="323528" y="3501008"/>
          <a:ext cx="8599488" cy="203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10" name="Equation" r:id="rId4" imgW="4089240" imgH="965160" progId="Equation.3">
                  <p:embed/>
                </p:oleObj>
              </mc:Choice>
              <mc:Fallback>
                <p:oleObj name="Equation" r:id="rId4" imgW="4089240" imgH="96516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3501008"/>
                        <a:ext cx="8599488" cy="203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910" name="Rectangle 5"/>
          <p:cNvSpPr>
            <a:spLocks noChangeArrowheads="1"/>
          </p:cNvSpPr>
          <p:nvPr/>
        </p:nvSpPr>
        <p:spPr bwMode="auto">
          <a:xfrm>
            <a:off x="971550" y="4509120"/>
            <a:ext cx="6624638" cy="1223963"/>
          </a:xfrm>
          <a:prstGeom prst="rect">
            <a:avLst/>
          </a:prstGeom>
          <a:solidFill>
            <a:srgbClr val="DDDDDD">
              <a:alpha val="32156"/>
            </a:srgbClr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Calcul de n</a:t>
            </a:r>
            <a:r>
              <a:rPr lang="fr-FR" baseline="-25000"/>
              <a:t>0</a:t>
            </a:r>
            <a:r>
              <a:rPr lang="fr-FR"/>
              <a:t> et p</a:t>
            </a:r>
            <a:r>
              <a:rPr lang="fr-FR" baseline="-25000"/>
              <a:t>0</a:t>
            </a:r>
          </a:p>
        </p:txBody>
      </p:sp>
      <p:sp>
        <p:nvSpPr>
          <p:cNvPr id="12493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96B1371-7E44-4E74-BD6C-0484992D2A95}" type="slidenum">
              <a:rPr lang="fr-FR" altLang="en-US"/>
              <a:pPr/>
              <a:t>178</a:t>
            </a:fld>
            <a:endParaRPr lang="fr-FR" altLang="en-US"/>
          </a:p>
        </p:txBody>
      </p:sp>
      <p:graphicFrame>
        <p:nvGraphicFramePr>
          <p:cNvPr id="124930" name="Object 4"/>
          <p:cNvGraphicFramePr>
            <a:graphicFrameLocks noChangeAspect="1"/>
          </p:cNvGraphicFramePr>
          <p:nvPr/>
        </p:nvGraphicFramePr>
        <p:xfrm>
          <a:off x="1116013" y="1665288"/>
          <a:ext cx="7048500" cy="2725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34" name="Equation" r:id="rId4" imgW="3352680" imgH="1295280" progId="Equation.3">
                  <p:embed/>
                </p:oleObj>
              </mc:Choice>
              <mc:Fallback>
                <p:oleObj name="Equation" r:id="rId4" imgW="3352680" imgH="12952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1665288"/>
                        <a:ext cx="7048500" cy="2725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8709" name="Text Box 5"/>
          <p:cNvSpPr txBox="1">
            <a:spLocks noChangeArrowheads="1"/>
          </p:cNvSpPr>
          <p:nvPr/>
        </p:nvSpPr>
        <p:spPr bwMode="auto">
          <a:xfrm>
            <a:off x="395288" y="4852988"/>
            <a:ext cx="8497887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fr-FR" sz="2200" i="1">
                <a:effectLst>
                  <a:outerShdw blurRad="38100" dist="38100" dir="2700000" algn="tl">
                    <a:srgbClr val="C0C0C0"/>
                  </a:outerShdw>
                </a:effectLst>
              </a:rPr>
              <a:t>N</a:t>
            </a:r>
            <a:r>
              <a:rPr lang="fr-FR" sz="2200" i="1" baseline="-25000">
                <a:effectLst>
                  <a:outerShdw blurRad="38100" dist="38100" dir="2700000" algn="tl">
                    <a:srgbClr val="C0C0C0"/>
                  </a:outerShdw>
                </a:effectLst>
              </a:rPr>
              <a:t>c</a:t>
            </a:r>
            <a:r>
              <a:rPr lang="fr-FR" sz="2200" i="1">
                <a:effectLst>
                  <a:outerShdw blurRad="38100" dist="38100" dir="2700000" algn="tl">
                    <a:srgbClr val="C0C0C0"/>
                  </a:outerShdw>
                </a:effectLst>
              </a:rPr>
              <a:t> et N</a:t>
            </a:r>
            <a:r>
              <a:rPr lang="fr-FR" sz="2200" i="1" baseline="-25000">
                <a:effectLst>
                  <a:outerShdw blurRad="38100" dist="38100" dir="2700000" algn="tl">
                    <a:srgbClr val="C0C0C0"/>
                  </a:outerShdw>
                </a:effectLst>
              </a:rPr>
              <a:t>v</a:t>
            </a:r>
            <a:r>
              <a:rPr lang="fr-FR" sz="2200" i="1">
                <a:effectLst>
                  <a:outerShdw blurRad="38100" dist="38100" dir="2700000" algn="tl">
                    <a:srgbClr val="C0C0C0"/>
                  </a:outerShdw>
                </a:effectLst>
              </a:rPr>
              <a:t> sont les </a:t>
            </a:r>
            <a:r>
              <a:rPr lang="fr-FR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densité d’états effectives </a:t>
            </a:r>
            <a:r>
              <a:rPr lang="fr-FR" sz="2200" i="1"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fr-FR" sz="2200" i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~ le nombre de places)</a:t>
            </a:r>
            <a:r>
              <a:rPr lang="fr-FR" sz="2200" i="1">
                <a:effectLst>
                  <a:outerShdw blurRad="38100" dist="38100" dir="2700000" algn="tl">
                    <a:srgbClr val="C0C0C0"/>
                  </a:outerShdw>
                </a:effectLst>
              </a:rPr>
              <a:t> dans la bande de conduction et la bande de valence respectivement. L’ordre de grandeur est Nc </a:t>
            </a:r>
            <a:r>
              <a:rPr lang="fr-FR" sz="2200" i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~ Nv ~ 2.5 x 10</a:t>
            </a:r>
            <a:r>
              <a:rPr lang="fr-FR" sz="2200" i="1" baseline="3000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19</a:t>
            </a:r>
            <a:r>
              <a:rPr lang="fr-FR" sz="2200" i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cm</a:t>
            </a:r>
            <a:r>
              <a:rPr lang="fr-FR" sz="2200" i="1" baseline="3000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-3</a:t>
            </a:r>
            <a:r>
              <a:rPr lang="fr-FR" sz="2200" i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.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4813"/>
            <a:ext cx="7543800" cy="652462"/>
          </a:xfrm>
        </p:spPr>
        <p:txBody>
          <a:bodyPr/>
          <a:lstStyle/>
          <a:p>
            <a:pPr eaLnBrk="1" hangingPunct="1"/>
            <a:r>
              <a:rPr lang="fr-FR" sz="3500"/>
              <a:t>La loi d’action de masse</a:t>
            </a:r>
          </a:p>
        </p:txBody>
      </p:sp>
      <p:sp>
        <p:nvSpPr>
          <p:cNvPr id="3338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2875"/>
            <a:ext cx="8229600" cy="471805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defRPr/>
            </a:pPr>
            <a:r>
              <a:rPr lang="fr-FR" sz="2200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Règle pratique</a:t>
            </a:r>
            <a:r>
              <a:rPr lang="fr-FR" sz="2200"/>
              <a:t>: le produit du nombre d’électrons dans la BC par le nombre de trous dans la BV est donné par: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fr-FR" sz="2200"/>
          </a:p>
          <a:p>
            <a:pPr lvl="1" eaLnBrk="1" hangingPunct="1">
              <a:lnSpc>
                <a:spcPct val="90000"/>
              </a:lnSpc>
              <a:defRPr/>
            </a:pPr>
            <a:endParaRPr lang="fr-FR" sz="2200"/>
          </a:p>
          <a:p>
            <a:pPr lvl="1" eaLnBrk="1" hangingPunct="1">
              <a:lnSpc>
                <a:spcPct val="90000"/>
              </a:lnSpc>
              <a:defRPr/>
            </a:pPr>
            <a:endParaRPr lang="fr-FR" sz="2200"/>
          </a:p>
          <a:p>
            <a:pPr lvl="1" eaLnBrk="1" hangingPunct="1">
              <a:lnSpc>
                <a:spcPct val="90000"/>
              </a:lnSpc>
              <a:defRPr/>
            </a:pPr>
            <a:endParaRPr lang="fr-FR" sz="2200"/>
          </a:p>
          <a:p>
            <a:pPr lvl="1" eaLnBrk="1" hangingPunct="1">
              <a:lnSpc>
                <a:spcPct val="90000"/>
              </a:lnSpc>
              <a:defRPr/>
            </a:pPr>
            <a:r>
              <a:rPr lang="fr-FR" sz="2200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Remarque importante</a:t>
            </a:r>
            <a:r>
              <a:rPr lang="fr-FR" sz="2200"/>
              <a:t>: les expressions que nous venons d’établir pour n et p l’ont été en supposant que </a:t>
            </a:r>
            <a:r>
              <a:rPr lang="fr-FR" sz="2200" i="1">
                <a:effectLst>
                  <a:outerShdw blurRad="38100" dist="38100" dir="2700000" algn="tl">
                    <a:srgbClr val="C0C0C0"/>
                  </a:outerShdw>
                </a:effectLst>
              </a:rPr>
              <a:t>E</a:t>
            </a:r>
            <a:r>
              <a:rPr lang="fr-FR" sz="2200" i="1" baseline="-25000">
                <a:effectLst>
                  <a:outerShdw blurRad="38100" dist="38100" dir="2700000" algn="tl">
                    <a:srgbClr val="C0C0C0"/>
                  </a:outerShdw>
                </a:effectLst>
              </a:rPr>
              <a:t>F</a:t>
            </a:r>
            <a:r>
              <a:rPr lang="fr-FR" sz="2200"/>
              <a:t> distant d’au moins </a:t>
            </a:r>
            <a:r>
              <a:rPr lang="fr-FR" sz="2200" i="1"/>
              <a:t>3kT</a:t>
            </a:r>
            <a:r>
              <a:rPr lang="fr-FR" sz="2200"/>
              <a:t> d’une ou l’autre bande. Ce calcul ne suppose pas que </a:t>
            </a:r>
            <a:r>
              <a:rPr lang="fr-FR" sz="2200" i="1"/>
              <a:t>n = p</a:t>
            </a:r>
            <a:r>
              <a:rPr lang="fr-FR" sz="2200"/>
              <a:t> </a:t>
            </a:r>
            <a:r>
              <a:rPr lang="fr-FR" sz="2200">
                <a:sym typeface="Wingdings" pitchFamily="2" charset="2"/>
              </a:rPr>
              <a:t> la règle </a:t>
            </a:r>
            <a:r>
              <a:rPr lang="fr-FR" sz="2200" i="1">
                <a:effectLst>
                  <a:outerShdw blurRad="38100" dist="38100" dir="2700000" algn="tl">
                    <a:srgbClr val="C0C0C0"/>
                  </a:outerShdw>
                </a:effectLst>
                <a:sym typeface="Wingdings" pitchFamily="2" charset="2"/>
              </a:rPr>
              <a:t>n x p = n</a:t>
            </a:r>
            <a:r>
              <a:rPr lang="fr-FR" sz="2200" i="1" baseline="-25000">
                <a:effectLst>
                  <a:outerShdw blurRad="38100" dist="38100" dir="2700000" algn="tl">
                    <a:srgbClr val="C0C0C0"/>
                  </a:outerShdw>
                </a:effectLst>
                <a:sym typeface="Wingdings" pitchFamily="2" charset="2"/>
              </a:rPr>
              <a:t>i</a:t>
            </a:r>
            <a:r>
              <a:rPr lang="fr-FR" sz="2200" i="1" baseline="30000">
                <a:effectLst>
                  <a:outerShdw blurRad="38100" dist="38100" dir="2700000" algn="tl">
                    <a:srgbClr val="C0C0C0"/>
                  </a:outerShdw>
                </a:effectLst>
                <a:sym typeface="Wingdings" pitchFamily="2" charset="2"/>
              </a:rPr>
              <a:t>2</a:t>
            </a:r>
            <a:r>
              <a:rPr lang="fr-FR" sz="2200">
                <a:sym typeface="Wingdings" pitchFamily="2" charset="2"/>
              </a:rPr>
              <a:t> restera vraie lorsque l’on dopera le SC, à condition de respecter la condition sur </a:t>
            </a:r>
            <a:r>
              <a:rPr lang="fr-FR" sz="2200" i="1">
                <a:effectLst>
                  <a:outerShdw blurRad="38100" dist="38100" dir="2700000" algn="tl">
                    <a:srgbClr val="C0C0C0"/>
                  </a:outerShdw>
                </a:effectLst>
                <a:sym typeface="Wingdings" pitchFamily="2" charset="2"/>
              </a:rPr>
              <a:t>E</a:t>
            </a:r>
            <a:r>
              <a:rPr lang="fr-FR" sz="2200" i="1" baseline="-25000">
                <a:effectLst>
                  <a:outerShdw blurRad="38100" dist="38100" dir="2700000" algn="tl">
                    <a:srgbClr val="C0C0C0"/>
                  </a:outerShdw>
                </a:effectLst>
                <a:sym typeface="Wingdings" pitchFamily="2" charset="2"/>
              </a:rPr>
              <a:t>F</a:t>
            </a:r>
            <a:r>
              <a:rPr lang="fr-FR" sz="2200">
                <a:sym typeface="Wingdings" pitchFamily="2" charset="2"/>
              </a:rPr>
              <a:t>. C’est le cas usuel. Dans le cas contraire (exception) on dit que le SC est dégénéré.</a:t>
            </a:r>
            <a:endParaRPr lang="fr-FR" sz="22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fr-FR" sz="2200"/>
          </a:p>
        </p:txBody>
      </p:sp>
      <p:sp>
        <p:nvSpPr>
          <p:cNvPr id="12595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0FBCE07-61CC-466D-94EF-E88074A156E3}" type="slidenum">
              <a:rPr lang="fr-FR" altLang="en-US"/>
              <a:pPr/>
              <a:t>179</a:t>
            </a:fld>
            <a:endParaRPr lang="fr-FR" altLang="en-US"/>
          </a:p>
        </p:txBody>
      </p:sp>
      <p:graphicFrame>
        <p:nvGraphicFramePr>
          <p:cNvPr id="12595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7560884"/>
              </p:ext>
            </p:extLst>
          </p:nvPr>
        </p:nvGraphicFramePr>
        <p:xfrm>
          <a:off x="827088" y="2276475"/>
          <a:ext cx="7735887" cy="101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58" name="Equation" r:id="rId4" imgW="3187440" imgH="419040" progId="Equation.3">
                  <p:embed/>
                </p:oleObj>
              </mc:Choice>
              <mc:Fallback>
                <p:oleObj name="Equation" r:id="rId4" imgW="3187440" imgH="4190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2276475"/>
                        <a:ext cx="7735887" cy="10191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9900CC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7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/>
              <a:t>La liaison covalente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2060848"/>
            <a:ext cx="4475163" cy="46624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fr-FR" sz="2000" dirty="0"/>
              <a:t>Énergie plus faible si les électrons se « baladent » autour des </a:t>
            </a:r>
            <a:r>
              <a:rPr lang="fr-FR" sz="2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fr-FR" sz="2000" dirty="0"/>
              <a:t> noyaux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fr-FR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fr-FR" sz="2000" dirty="0"/>
              <a:t>On peut obtenir le même type de résultats avec des composés II-VI ou encore III-V.(voir la suite)</a:t>
            </a:r>
          </a:p>
          <a:p>
            <a:pPr eaLnBrk="1" hangingPunct="1">
              <a:lnSpc>
                <a:spcPct val="90000"/>
              </a:lnSpc>
              <a:defRPr/>
            </a:pPr>
            <a:endParaRPr lang="fr-FR" dirty="0"/>
          </a:p>
        </p:txBody>
      </p:sp>
      <p:sp>
        <p:nvSpPr>
          <p:cNvPr id="21811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671A83A-0FD5-4D3E-96AC-846E4EFCE778}" type="slidenum">
              <a:rPr lang="fr-FR" altLang="en-US"/>
              <a:pPr/>
              <a:t>18</a:t>
            </a:fld>
            <a:endParaRPr lang="fr-FR" altLang="en-US"/>
          </a:p>
        </p:txBody>
      </p:sp>
      <p:pic>
        <p:nvPicPr>
          <p:cNvPr id="218115" name="Picture 5" descr="liaison covalen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2780928"/>
            <a:ext cx="4464050" cy="334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/>
              <a:t>Niveau de Fermi dans un semiconducteur intrinsèque</a:t>
            </a:r>
          </a:p>
        </p:txBody>
      </p:sp>
      <p:sp>
        <p:nvSpPr>
          <p:cNvPr id="126981" name="Rectangle 3"/>
          <p:cNvSpPr>
            <a:spLocks noGrp="1" noChangeArrowheads="1"/>
          </p:cNvSpPr>
          <p:nvPr>
            <p:ph idx="1"/>
          </p:nvPr>
        </p:nvSpPr>
        <p:spPr>
          <a:xfrm>
            <a:off x="-36513" y="1484313"/>
            <a:ext cx="8229601" cy="4411662"/>
          </a:xfrm>
        </p:spPr>
        <p:txBody>
          <a:bodyPr/>
          <a:lstStyle/>
          <a:p>
            <a:pPr lvl="2" eaLnBrk="1" hangingPunct="1"/>
            <a:r>
              <a:rPr lang="fr-FR"/>
              <a:t>Semiconducteur intrinsèque : semiconducteur sans impuretés , </a:t>
            </a:r>
            <a:r>
              <a:rPr lang="fr-FR" i="1"/>
              <a:t>ie</a:t>
            </a:r>
            <a:r>
              <a:rPr lang="fr-FR"/>
              <a:t> que les niveaux d’énergie permis sont seulement ceux des bandes.</a:t>
            </a:r>
          </a:p>
          <a:p>
            <a:pPr lvl="2" eaLnBrk="1" hangingPunct="1"/>
            <a:r>
              <a:rPr lang="fr-FR"/>
              <a:t>Les électrons  </a:t>
            </a:r>
            <a:r>
              <a:rPr lang="fr-FR" i="1"/>
              <a:t>n</a:t>
            </a:r>
            <a:r>
              <a:rPr lang="fr-FR"/>
              <a:t> dans la BC proviennent de la BV; ils laissent des trous </a:t>
            </a:r>
            <a:r>
              <a:rPr lang="fr-FR" i="1"/>
              <a:t>p</a:t>
            </a:r>
            <a:r>
              <a:rPr lang="fr-FR"/>
              <a:t> dans la BV</a:t>
            </a:r>
          </a:p>
          <a:p>
            <a:pPr lvl="1" eaLnBrk="1" hangingPunct="1"/>
            <a:endParaRPr lang="fr-FR"/>
          </a:p>
        </p:txBody>
      </p:sp>
      <p:sp>
        <p:nvSpPr>
          <p:cNvPr id="12697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E0CEA6F-D210-416E-9C2D-79821CFB1E32}" type="slidenum">
              <a:rPr lang="fr-FR" altLang="en-US"/>
              <a:pPr/>
              <a:t>180</a:t>
            </a:fld>
            <a:endParaRPr lang="fr-FR" altLang="en-US"/>
          </a:p>
        </p:txBody>
      </p:sp>
      <p:pic>
        <p:nvPicPr>
          <p:cNvPr id="126982" name="Picture 4"/>
          <p:cNvPicPr>
            <a:picLocks noChangeAspect="1" noChangeArrowheads="1"/>
          </p:cNvPicPr>
          <p:nvPr/>
        </p:nvPicPr>
        <p:blipFill>
          <a:blip r:embed="rId4" cstate="print"/>
          <a:srcRect b="7011"/>
          <a:stretch>
            <a:fillRect/>
          </a:stretch>
        </p:blipFill>
        <p:spPr bwMode="auto">
          <a:xfrm>
            <a:off x="585788" y="4005263"/>
            <a:ext cx="340995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3" name="Picture 5"/>
          <p:cNvPicPr>
            <a:picLocks noChangeAspect="1" noChangeArrowheads="1"/>
          </p:cNvPicPr>
          <p:nvPr/>
        </p:nvPicPr>
        <p:blipFill>
          <a:blip r:embed="rId5" cstate="print"/>
          <a:srcRect b="23817"/>
          <a:stretch>
            <a:fillRect/>
          </a:stretch>
        </p:blipFill>
        <p:spPr bwMode="auto">
          <a:xfrm>
            <a:off x="4552950" y="4292600"/>
            <a:ext cx="426720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697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2757924"/>
              </p:ext>
            </p:extLst>
          </p:nvPr>
        </p:nvGraphicFramePr>
        <p:xfrm>
          <a:off x="3059832" y="3068960"/>
          <a:ext cx="3316288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82" name="Equation" r:id="rId6" imgW="1218960" imgH="228600" progId="Equation.3">
                  <p:embed/>
                </p:oleObj>
              </mc:Choice>
              <mc:Fallback>
                <p:oleObj name="Equation" r:id="rId6" imgW="1218960" imgH="2286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832" y="3068960"/>
                        <a:ext cx="3316288" cy="6223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9900CC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6"/>
          <p:cNvGrpSpPr>
            <a:grpSpLocks/>
          </p:cNvGrpSpPr>
          <p:nvPr/>
        </p:nvGrpSpPr>
        <p:grpSpPr bwMode="auto">
          <a:xfrm>
            <a:off x="5341067" y="4113251"/>
            <a:ext cx="3352800" cy="2044700"/>
            <a:chOff x="3168" y="1844"/>
            <a:chExt cx="2400" cy="1592"/>
          </a:xfrm>
        </p:grpSpPr>
        <p:pic>
          <p:nvPicPr>
            <p:cNvPr id="23" name="Picture 7" descr="malvino_2_10_p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585858"/>
                </a:clrFrom>
                <a:clrTo>
                  <a:srgbClr val="585858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168" y="1844"/>
              <a:ext cx="2400" cy="1592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24" name="AutoShape 8"/>
            <p:cNvSpPr>
              <a:spLocks noChangeArrowheads="1"/>
            </p:cNvSpPr>
            <p:nvPr/>
          </p:nvSpPr>
          <p:spPr bwMode="auto">
            <a:xfrm>
              <a:off x="5046" y="2601"/>
              <a:ext cx="144" cy="144"/>
            </a:xfrm>
            <a:prstGeom prst="flowChartConnector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29901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Conduction bipolaire</a:t>
            </a:r>
          </a:p>
        </p:txBody>
      </p:sp>
      <p:sp>
        <p:nvSpPr>
          <p:cNvPr id="299013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2514600"/>
            <a:ext cx="3810000" cy="2362200"/>
          </a:xfrm>
          <a:noFill/>
        </p:spPr>
        <p:txBody>
          <a:bodyPr/>
          <a:lstStyle/>
          <a:p>
            <a:pPr eaLnBrk="1" hangingPunct="1"/>
            <a:r>
              <a:rPr lang="fr-FR" sz="2200"/>
              <a:t>La présence d’électrons et trous entraîne une conduction bipolaire dans les SC</a:t>
            </a:r>
          </a:p>
        </p:txBody>
      </p:sp>
      <p:sp>
        <p:nvSpPr>
          <p:cNvPr id="299010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1056B46-1224-4D8D-A099-447D30F73521}" type="slidenum">
              <a:rPr lang="fr-FR" altLang="en-US"/>
              <a:pPr/>
              <a:t>181</a:t>
            </a:fld>
            <a:endParaRPr lang="fr-FR" altLang="en-US"/>
          </a:p>
        </p:txBody>
      </p:sp>
      <p:sp>
        <p:nvSpPr>
          <p:cNvPr id="299014" name="Rectangle 5"/>
          <p:cNvSpPr>
            <a:spLocks noChangeArrowheads="1"/>
          </p:cNvSpPr>
          <p:nvPr/>
        </p:nvSpPr>
        <p:spPr bwMode="auto">
          <a:xfrm>
            <a:off x="533400" y="4191000"/>
            <a:ext cx="4038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</a:pPr>
            <a:r>
              <a:rPr lang="fr-FR" sz="2400" dirty="0">
                <a:latin typeface="Calibri" panose="020F0502020204030204" pitchFamily="34" charset="0"/>
              </a:rPr>
              <a:t>On peut privilégier une des deux conductions par le dopage  du semi-conducteur, </a:t>
            </a:r>
            <a:r>
              <a:rPr lang="fr-FR" sz="2400" i="1" dirty="0" err="1">
                <a:latin typeface="Calibri" panose="020F0502020204030204" pitchFamily="34" charset="0"/>
              </a:rPr>
              <a:t>ie</a:t>
            </a:r>
            <a:r>
              <a:rPr lang="fr-FR" sz="2400" dirty="0">
                <a:latin typeface="Calibri" panose="020F0502020204030204" pitchFamily="34" charset="0"/>
              </a:rPr>
              <a:t> l’introduction d’impuretés</a:t>
            </a:r>
          </a:p>
        </p:txBody>
      </p:sp>
      <p:sp>
        <p:nvSpPr>
          <p:cNvPr id="418825" name="AutoShape 9"/>
          <p:cNvSpPr>
            <a:spLocks noChangeArrowheads="1"/>
          </p:cNvSpPr>
          <p:nvPr/>
        </p:nvSpPr>
        <p:spPr bwMode="auto">
          <a:xfrm>
            <a:off x="6545263" y="5084763"/>
            <a:ext cx="200025" cy="185737"/>
          </a:xfrm>
          <a:prstGeom prst="flowChartConnector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18826" name="AutoShape 10"/>
          <p:cNvSpPr>
            <a:spLocks noChangeArrowheads="1"/>
          </p:cNvSpPr>
          <p:nvPr/>
        </p:nvSpPr>
        <p:spPr bwMode="auto">
          <a:xfrm>
            <a:off x="7423150" y="5056188"/>
            <a:ext cx="200025" cy="185737"/>
          </a:xfrm>
          <a:prstGeom prst="flowChartConnector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18827" name="AutoShape 11"/>
          <p:cNvSpPr>
            <a:spLocks noChangeArrowheads="1"/>
          </p:cNvSpPr>
          <p:nvPr/>
        </p:nvSpPr>
        <p:spPr bwMode="auto">
          <a:xfrm>
            <a:off x="7092950" y="5114925"/>
            <a:ext cx="200025" cy="185738"/>
          </a:xfrm>
          <a:prstGeom prst="flowChartConnector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18828" name="AutoShape 12"/>
          <p:cNvSpPr>
            <a:spLocks noChangeArrowheads="1"/>
          </p:cNvSpPr>
          <p:nvPr/>
        </p:nvSpPr>
        <p:spPr bwMode="auto">
          <a:xfrm>
            <a:off x="7235825" y="5230813"/>
            <a:ext cx="200025" cy="185737"/>
          </a:xfrm>
          <a:prstGeom prst="flowChartConnector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18829" name="AutoShape 13"/>
          <p:cNvSpPr>
            <a:spLocks noChangeArrowheads="1"/>
          </p:cNvSpPr>
          <p:nvPr/>
        </p:nvSpPr>
        <p:spPr bwMode="auto">
          <a:xfrm>
            <a:off x="7956550" y="5084763"/>
            <a:ext cx="200025" cy="185737"/>
          </a:xfrm>
          <a:prstGeom prst="flowChartConnector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6084888" y="6165850"/>
            <a:ext cx="1768475" cy="549275"/>
            <a:chOff x="3833" y="3884"/>
            <a:chExt cx="1114" cy="346"/>
          </a:xfrm>
        </p:grpSpPr>
        <p:sp>
          <p:nvSpPr>
            <p:cNvPr id="299022" name="AutoShape 15"/>
            <p:cNvSpPr>
              <a:spLocks noChangeArrowheads="1"/>
            </p:cNvSpPr>
            <p:nvPr/>
          </p:nvSpPr>
          <p:spPr bwMode="auto">
            <a:xfrm flipH="1">
              <a:off x="3833" y="3884"/>
              <a:ext cx="1114" cy="125"/>
            </a:xfrm>
            <a:prstGeom prst="rightArrow">
              <a:avLst>
                <a:gd name="adj1" fmla="val 50000"/>
                <a:gd name="adj2" fmla="val 2228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9023" name="Text Box 16"/>
            <p:cNvSpPr txBox="1">
              <a:spLocks noChangeArrowheads="1"/>
            </p:cNvSpPr>
            <p:nvPr/>
          </p:nvSpPr>
          <p:spPr bwMode="auto">
            <a:xfrm>
              <a:off x="4105" y="3942"/>
              <a:ext cx="65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fr-FR" sz="2400">
                  <a:latin typeface="Times New Roman" pitchFamily="18" charset="0"/>
                </a:rPr>
                <a:t>E </a:t>
              </a:r>
              <a:r>
                <a:rPr kumimoji="1" lang="fr-FR" sz="2400" baseline="-25000">
                  <a:latin typeface="Times New Roman" pitchFamily="18" charset="0"/>
                </a:rPr>
                <a:t>externe</a:t>
              </a:r>
            </a:p>
          </p:txBody>
        </p:sp>
      </p:grpSp>
      <p:grpSp>
        <p:nvGrpSpPr>
          <p:cNvPr id="18" name="Group 6"/>
          <p:cNvGrpSpPr>
            <a:grpSpLocks/>
          </p:cNvGrpSpPr>
          <p:nvPr/>
        </p:nvGrpSpPr>
        <p:grpSpPr bwMode="auto">
          <a:xfrm>
            <a:off x="5257800" y="2057400"/>
            <a:ext cx="3352800" cy="2044700"/>
            <a:chOff x="3168" y="1844"/>
            <a:chExt cx="2400" cy="1592"/>
          </a:xfrm>
        </p:grpSpPr>
        <p:pic>
          <p:nvPicPr>
            <p:cNvPr id="19" name="Picture 7" descr="malvino_2_10_p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585858"/>
                </a:clrFrom>
                <a:clrTo>
                  <a:srgbClr val="585858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168" y="1844"/>
              <a:ext cx="2400" cy="1592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20" name="AutoShape 8"/>
            <p:cNvSpPr>
              <a:spLocks noChangeArrowheads="1"/>
            </p:cNvSpPr>
            <p:nvPr/>
          </p:nvSpPr>
          <p:spPr bwMode="auto">
            <a:xfrm>
              <a:off x="5046" y="2601"/>
              <a:ext cx="144" cy="144"/>
            </a:xfrm>
            <a:prstGeom prst="flowChartConnector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8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8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8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8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8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825" grpId="0" animBg="1"/>
      <p:bldP spid="418826" grpId="0" animBg="1"/>
      <p:bldP spid="418827" grpId="0" animBg="1"/>
      <p:bldP spid="418828" grpId="0" animBg="1"/>
      <p:bldP spid="418829" grpId="0" animBg="1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fr-FR" sz="3000"/>
              <a:t>Électrons dans une structure Diamant (ex: Si)</a:t>
            </a:r>
          </a:p>
        </p:txBody>
      </p:sp>
      <p:sp>
        <p:nvSpPr>
          <p:cNvPr id="300034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C5EE305-5E47-4F1A-8695-9A1B10572DC6}" type="slidenum">
              <a:rPr lang="fr-FR" altLang="en-US"/>
              <a:pPr/>
              <a:t>182</a:t>
            </a:fld>
            <a:endParaRPr lang="fr-FR" altLang="en-US"/>
          </a:p>
        </p:txBody>
      </p:sp>
      <p:pic>
        <p:nvPicPr>
          <p:cNvPr id="300036" name="Picture 3" descr="schockley1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6850" y="2209800"/>
            <a:ext cx="7067550" cy="400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fr-FR" sz="3000"/>
              <a:t>Électrons dans une structure Diamant (ex: Si)</a:t>
            </a:r>
          </a:p>
        </p:txBody>
      </p:sp>
      <p:sp>
        <p:nvSpPr>
          <p:cNvPr id="30105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22A32F-CAE6-423B-AE5A-4F46C24CE56D}" type="slidenum">
              <a:rPr lang="fr-FR" altLang="en-US"/>
              <a:pPr/>
              <a:t>183</a:t>
            </a:fld>
            <a:endParaRPr lang="fr-FR" altLang="en-US"/>
          </a:p>
        </p:txBody>
      </p:sp>
      <p:pic>
        <p:nvPicPr>
          <p:cNvPr id="301060" name="Picture 3" descr="schockley2p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3000" y="2133600"/>
            <a:ext cx="7629525" cy="406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/>
              <a:t>Niveau de Fermi dans un semiconducteur intrinsèque</a:t>
            </a:r>
          </a:p>
        </p:txBody>
      </p:sp>
      <p:sp>
        <p:nvSpPr>
          <p:cNvPr id="1280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 eaLnBrk="1" hangingPunct="1"/>
            <a:r>
              <a:rPr lang="fr-FR"/>
              <a:t>Postulat: </a:t>
            </a:r>
            <a:r>
              <a:rPr lang="fr-FR" i="1"/>
              <a:t>n = p</a:t>
            </a:r>
          </a:p>
        </p:txBody>
      </p:sp>
      <p:sp>
        <p:nvSpPr>
          <p:cNvPr id="12800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68F93C0-AC39-4DC1-9534-34869649E272}" type="slidenum">
              <a:rPr lang="fr-FR" altLang="en-US"/>
              <a:pPr/>
              <a:t>184</a:t>
            </a:fld>
            <a:endParaRPr lang="fr-FR" altLang="en-US"/>
          </a:p>
        </p:txBody>
      </p:sp>
      <p:graphicFrame>
        <p:nvGraphicFramePr>
          <p:cNvPr id="128002" name="Object 4"/>
          <p:cNvGraphicFramePr>
            <a:graphicFrameLocks noChangeAspect="1"/>
          </p:cNvGraphicFramePr>
          <p:nvPr/>
        </p:nvGraphicFramePr>
        <p:xfrm>
          <a:off x="1571625" y="2276475"/>
          <a:ext cx="6169025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06" name="Equation" r:id="rId4" imgW="3543120" imgH="482400" progId="Equation.3">
                  <p:embed/>
                </p:oleObj>
              </mc:Choice>
              <mc:Fallback>
                <p:oleObj name="Equation" r:id="rId4" imgW="3543120" imgH="4824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1625" y="2276475"/>
                        <a:ext cx="6169025" cy="841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008" name="AutoShape 5"/>
          <p:cNvSpPr>
            <a:spLocks noChangeArrowheads="1"/>
          </p:cNvSpPr>
          <p:nvPr/>
        </p:nvSpPr>
        <p:spPr bwMode="auto">
          <a:xfrm>
            <a:off x="4787900" y="3141663"/>
            <a:ext cx="234950" cy="320675"/>
          </a:xfrm>
          <a:prstGeom prst="downArrow">
            <a:avLst>
              <a:gd name="adj1" fmla="val 50000"/>
              <a:gd name="adj2" fmla="val 34122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2800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7930291"/>
              </p:ext>
            </p:extLst>
          </p:nvPr>
        </p:nvGraphicFramePr>
        <p:xfrm>
          <a:off x="2874963" y="3573463"/>
          <a:ext cx="3641725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07" name="Équation" r:id="rId6" imgW="2171520" imgH="482400" progId="Equation.3">
                  <p:embed/>
                </p:oleObj>
              </mc:Choice>
              <mc:Fallback>
                <p:oleObj name="Équation" r:id="rId6" imgW="2171520" imgH="4824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4963" y="3573463"/>
                        <a:ext cx="3641725" cy="809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009" name="AutoShape 7"/>
          <p:cNvSpPr>
            <a:spLocks noChangeArrowheads="1"/>
          </p:cNvSpPr>
          <p:nvPr/>
        </p:nvSpPr>
        <p:spPr bwMode="auto">
          <a:xfrm>
            <a:off x="4787900" y="4476750"/>
            <a:ext cx="234950" cy="320675"/>
          </a:xfrm>
          <a:prstGeom prst="downArrow">
            <a:avLst>
              <a:gd name="adj1" fmla="val 50000"/>
              <a:gd name="adj2" fmla="val 34122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28010" name="Group 13"/>
          <p:cNvGrpSpPr>
            <a:grpSpLocks/>
          </p:cNvGrpSpPr>
          <p:nvPr/>
        </p:nvGrpSpPr>
        <p:grpSpPr bwMode="auto">
          <a:xfrm>
            <a:off x="1298575" y="5110163"/>
            <a:ext cx="6878638" cy="1211262"/>
            <a:chOff x="818" y="3219"/>
            <a:chExt cx="4333" cy="763"/>
          </a:xfrm>
        </p:grpSpPr>
        <p:graphicFrame>
          <p:nvGraphicFramePr>
            <p:cNvPr id="128004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1296681"/>
                </p:ext>
              </p:extLst>
            </p:nvPr>
          </p:nvGraphicFramePr>
          <p:xfrm>
            <a:off x="818" y="3219"/>
            <a:ext cx="4333" cy="4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908" name="Equation" r:id="rId8" imgW="4101840" imgH="457200" progId="Equation.3">
                    <p:embed/>
                  </p:oleObj>
                </mc:Choice>
                <mc:Fallback>
                  <p:oleObj name="Equation" r:id="rId8" imgW="4101840" imgH="457200" progId="Equation.3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8" y="3219"/>
                          <a:ext cx="4333" cy="48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9525">
                          <a:solidFill>
                            <a:srgbClr val="9900CC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8012" name="AutoShape 9"/>
            <p:cNvSpPr>
              <a:spLocks/>
            </p:cNvSpPr>
            <p:nvPr/>
          </p:nvSpPr>
          <p:spPr bwMode="auto">
            <a:xfrm rot="-5400000">
              <a:off x="3771" y="3321"/>
              <a:ext cx="90" cy="726"/>
            </a:xfrm>
            <a:prstGeom prst="leftBrace">
              <a:avLst>
                <a:gd name="adj1" fmla="val 67222"/>
                <a:gd name="adj2" fmla="val 49912"/>
              </a:avLst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8013" name="Text Box 10"/>
            <p:cNvSpPr txBox="1">
              <a:spLocks noChangeArrowheads="1"/>
            </p:cNvSpPr>
            <p:nvPr/>
          </p:nvSpPr>
          <p:spPr bwMode="auto">
            <a:xfrm>
              <a:off x="3453" y="3751"/>
              <a:ext cx="6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cs typeface="Arial" charset="0"/>
                </a:rPr>
                <a:t>~10 meV</a:t>
              </a:r>
            </a:p>
          </p:txBody>
        </p:sp>
      </p:grpSp>
      <p:sp>
        <p:nvSpPr>
          <p:cNvPr id="128011" name="Rectangle 14"/>
          <p:cNvSpPr>
            <a:spLocks noChangeArrowheads="1"/>
          </p:cNvSpPr>
          <p:nvPr/>
        </p:nvSpPr>
        <p:spPr bwMode="auto">
          <a:xfrm>
            <a:off x="6732588" y="5084763"/>
            <a:ext cx="1439862" cy="7921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30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/>
              <a:t>Niveau de Fermi dans un semiconducteur intrinsèque</a:t>
            </a:r>
          </a:p>
        </p:txBody>
      </p:sp>
      <p:sp>
        <p:nvSpPr>
          <p:cNvPr id="12902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 eaLnBrk="1" hangingPunct="1"/>
            <a:r>
              <a:rPr lang="fr-FR"/>
              <a:t>Quelques valeurs numériques</a:t>
            </a:r>
          </a:p>
        </p:txBody>
      </p:sp>
      <p:sp>
        <p:nvSpPr>
          <p:cNvPr id="12902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3B27E91-99F5-4B4C-9C67-7EBE85616DCD}" type="slidenum">
              <a:rPr lang="fr-FR" altLang="en-US"/>
              <a:pPr/>
              <a:t>185</a:t>
            </a:fld>
            <a:endParaRPr lang="fr-FR" altLang="en-US"/>
          </a:p>
        </p:txBody>
      </p:sp>
      <p:graphicFrame>
        <p:nvGraphicFramePr>
          <p:cNvPr id="335999" name="Group 1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833881"/>
              </p:ext>
            </p:extLst>
          </p:nvPr>
        </p:nvGraphicFramePr>
        <p:xfrm>
          <a:off x="323850" y="2276475"/>
          <a:ext cx="8640763" cy="4549776"/>
        </p:xfrm>
        <a:graphic>
          <a:graphicData uri="http://schemas.openxmlformats.org/drawingml/2006/table">
            <a:tbl>
              <a:tblPr/>
              <a:tblGrid>
                <a:gridCol w="1341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29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55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7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06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67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160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81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fr-FR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fr-FR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fr-FR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fr-FR" sz="20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</a:t>
                      </a:r>
                      <a:r>
                        <a:rPr kumimoji="0" 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(10</a:t>
                      </a:r>
                      <a:r>
                        <a:rPr kumimoji="0" lang="fr-FR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 </a:t>
                      </a:r>
                      <a:r>
                        <a:rPr kumimoji="0" 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cm</a:t>
                      </a:r>
                      <a:r>
                        <a:rPr kumimoji="0" lang="fr-FR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-3</a:t>
                      </a:r>
                      <a:r>
                        <a:rPr kumimoji="0" 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fr-FR" sz="20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</a:t>
                      </a:r>
                      <a:r>
                        <a:rPr kumimoji="0" 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(10</a:t>
                      </a:r>
                      <a:r>
                        <a:rPr kumimoji="0" lang="fr-FR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 </a:t>
                      </a:r>
                      <a:r>
                        <a:rPr kumimoji="0" 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cm</a:t>
                      </a:r>
                      <a:r>
                        <a:rPr kumimoji="0" lang="fr-FR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-3</a:t>
                      </a:r>
                      <a:r>
                        <a:rPr kumimoji="0" 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(eV)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fr-FR" sz="20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(cm</a:t>
                      </a:r>
                      <a:r>
                        <a:rPr kumimoji="0" lang="fr-FR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-3</a:t>
                      </a:r>
                      <a:r>
                        <a:rPr kumimoji="0" lang="fr-F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 à 300K</a:t>
                      </a:r>
                      <a:endParaRPr kumimoji="0" lang="fr-FR" sz="20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0,59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1,5x10</a:t>
                      </a:r>
                      <a:r>
                        <a:rPr kumimoji="0" lang="fr-FR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  <a:endParaRPr kumimoji="0" lang="fr-F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1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0,66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2,4x10</a:t>
                      </a:r>
                      <a:r>
                        <a:rPr kumimoji="0" lang="fr-FR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</a:t>
                      </a:r>
                      <a:endParaRPr kumimoji="0" lang="fr-FR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1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GaAs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0,64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~1x10</a:t>
                      </a:r>
                      <a:r>
                        <a:rPr kumimoji="0" lang="fr-FR" sz="26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1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GaN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0,223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3,39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~10</a:t>
                      </a:r>
                      <a:r>
                        <a:rPr kumimoji="0" lang="fr-FR" sz="26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-11</a:t>
                      </a:r>
                      <a:endParaRPr kumimoji="0" lang="fr-FR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9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4H-SiC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fr-FR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fr-FR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1,69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2,49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2,86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fr-FR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1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0,073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0,87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fr-FR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129097" name="Group 118"/>
          <p:cNvGrpSpPr>
            <a:grpSpLocks/>
          </p:cNvGrpSpPr>
          <p:nvPr/>
        </p:nvGrpSpPr>
        <p:grpSpPr bwMode="auto">
          <a:xfrm>
            <a:off x="1979613" y="2349500"/>
            <a:ext cx="1514475" cy="628650"/>
            <a:chOff x="1247" y="1480"/>
            <a:chExt cx="954" cy="396"/>
          </a:xfrm>
        </p:grpSpPr>
        <p:graphicFrame>
          <p:nvGraphicFramePr>
            <p:cNvPr id="129026" name="Object 76"/>
            <p:cNvGraphicFramePr>
              <a:graphicFrameLocks noChangeAspect="1"/>
            </p:cNvGraphicFramePr>
            <p:nvPr/>
          </p:nvGraphicFramePr>
          <p:xfrm>
            <a:off x="1247" y="1480"/>
            <a:ext cx="410" cy="3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930" name="Equation" r:id="rId4" imgW="406080" imgH="393480" progId="Equation.3">
                    <p:embed/>
                  </p:oleObj>
                </mc:Choice>
                <mc:Fallback>
                  <p:oleObj name="Equation" r:id="rId4" imgW="406080" imgH="393480" progId="Equation.3">
                    <p:embed/>
                    <p:pic>
                      <p:nvPicPr>
                        <p:cNvPr id="0" name="Object 7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7" y="1480"/>
                          <a:ext cx="410" cy="39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9027" name="Object 78"/>
            <p:cNvGraphicFramePr>
              <a:graphicFrameLocks noChangeAspect="1"/>
            </p:cNvGraphicFramePr>
            <p:nvPr/>
          </p:nvGraphicFramePr>
          <p:xfrm>
            <a:off x="1791" y="1480"/>
            <a:ext cx="410" cy="3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931" name="Equation" r:id="rId6" imgW="406080" imgH="393480" progId="Equation.3">
                    <p:embed/>
                  </p:oleObj>
                </mc:Choice>
                <mc:Fallback>
                  <p:oleObj name="Equation" r:id="rId6" imgW="406080" imgH="393480" progId="Equation.3">
                    <p:embed/>
                    <p:pic>
                      <p:nvPicPr>
                        <p:cNvPr id="0" name="Object 7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91" y="1480"/>
                          <a:ext cx="410" cy="39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Variation </a:t>
            </a:r>
            <a:r>
              <a:rPr lang="fr-FR" i="1"/>
              <a:t>n</a:t>
            </a:r>
            <a:r>
              <a:rPr lang="fr-FR" i="1" baseline="-25000"/>
              <a:t>i</a:t>
            </a:r>
            <a:r>
              <a:rPr lang="fr-FR" i="1"/>
              <a:t>(T)</a:t>
            </a:r>
          </a:p>
        </p:txBody>
      </p:sp>
      <p:sp>
        <p:nvSpPr>
          <p:cNvPr id="130054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3284538"/>
            <a:ext cx="4038600" cy="2414587"/>
          </a:xfrm>
        </p:spPr>
        <p:txBody>
          <a:bodyPr/>
          <a:lstStyle/>
          <a:p>
            <a:pPr lvl="1" eaLnBrk="1" hangingPunct="1"/>
            <a:r>
              <a:rPr lang="fr-FR" sz="2200" dirty="0"/>
              <a:t>Dans un SC intrinsèque:</a:t>
            </a:r>
          </a:p>
          <a:p>
            <a:pPr lvl="2" eaLnBrk="1" hangingPunct="1"/>
            <a:r>
              <a:rPr lang="fr-FR" sz="2100" i="1" dirty="0"/>
              <a:t>n</a:t>
            </a:r>
            <a:r>
              <a:rPr lang="fr-FR" sz="2100" i="1" baseline="-25000" dirty="0"/>
              <a:t>i </a:t>
            </a:r>
            <a:r>
              <a:rPr lang="fr-FR" sz="2100" dirty="0"/>
              <a:t>n’est </a:t>
            </a:r>
            <a:r>
              <a:rPr lang="fr-FR" sz="2100" u="sng" dirty="0">
                <a:solidFill>
                  <a:srgbClr val="FF0000"/>
                </a:solidFill>
              </a:rPr>
              <a:t>pas constant</a:t>
            </a:r>
          </a:p>
          <a:p>
            <a:pPr lvl="2" eaLnBrk="1" hangingPunct="1"/>
            <a:r>
              <a:rPr lang="fr-FR" sz="2100" i="1" dirty="0"/>
              <a:t>n</a:t>
            </a:r>
            <a:r>
              <a:rPr lang="fr-FR" sz="2100" i="1" baseline="-25000" dirty="0"/>
              <a:t>i</a:t>
            </a:r>
            <a:r>
              <a:rPr lang="fr-FR" sz="2100" i="1" dirty="0"/>
              <a:t> </a:t>
            </a:r>
            <a:r>
              <a:rPr lang="fr-FR" sz="2100" dirty="0"/>
              <a:t>est d’autant plus grand que:</a:t>
            </a:r>
          </a:p>
          <a:p>
            <a:pPr lvl="3" eaLnBrk="1" hangingPunct="1"/>
            <a:r>
              <a:rPr lang="fr-FR" sz="1800" i="1" dirty="0" err="1"/>
              <a:t>E</a:t>
            </a:r>
            <a:r>
              <a:rPr lang="fr-FR" sz="1800" i="1" baseline="-25000" dirty="0" err="1"/>
              <a:t>g</a:t>
            </a:r>
            <a:r>
              <a:rPr lang="fr-FR" sz="1800" i="1" baseline="-25000" dirty="0"/>
              <a:t> </a:t>
            </a:r>
            <a:r>
              <a:rPr lang="fr-FR" sz="1800" dirty="0"/>
              <a:t> est petit</a:t>
            </a:r>
          </a:p>
          <a:p>
            <a:pPr lvl="3" eaLnBrk="1" hangingPunct="1"/>
            <a:r>
              <a:rPr lang="fr-FR" sz="1800" dirty="0"/>
              <a:t>Température élevée</a:t>
            </a:r>
          </a:p>
        </p:txBody>
      </p:sp>
      <p:graphicFrame>
        <p:nvGraphicFramePr>
          <p:cNvPr id="130050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5905500" y="3716338"/>
          <a:ext cx="15240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54" name="Equation" r:id="rId4" imgW="1523880" imgH="419040" progId="Equation.3">
                  <p:embed/>
                </p:oleObj>
              </mc:Choice>
              <mc:Fallback>
                <p:oleObj name="Equation" r:id="rId4" imgW="1523880" imgH="4190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5500" y="3716338"/>
                        <a:ext cx="1524000" cy="4191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00CC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0052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EFF9FE1-F107-40A4-9222-C445EDE82AD2}" type="slidenum">
              <a:rPr lang="fr-FR" altLang="en-US"/>
              <a:pPr/>
              <a:t>186</a:t>
            </a:fld>
            <a:endParaRPr lang="fr-FR" altLang="en-US"/>
          </a:p>
        </p:txBody>
      </p:sp>
      <p:graphicFrame>
        <p:nvGraphicFramePr>
          <p:cNvPr id="13005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6514291"/>
              </p:ext>
            </p:extLst>
          </p:nvPr>
        </p:nvGraphicFramePr>
        <p:xfrm>
          <a:off x="684213" y="1844675"/>
          <a:ext cx="3698875" cy="101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55" name="Equation" r:id="rId6" imgW="1523880" imgH="419040" progId="Equation.3">
                  <p:embed/>
                </p:oleObj>
              </mc:Choice>
              <mc:Fallback>
                <p:oleObj name="Equation" r:id="rId6" imgW="1523880" imgH="41904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844675"/>
                        <a:ext cx="3698875" cy="10191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9900CC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0055" name="Group 13"/>
          <p:cNvGrpSpPr>
            <a:grpSpLocks/>
          </p:cNvGrpSpPr>
          <p:nvPr/>
        </p:nvGrpSpPr>
        <p:grpSpPr bwMode="auto">
          <a:xfrm>
            <a:off x="4859535" y="519540"/>
            <a:ext cx="3744913" cy="6337300"/>
            <a:chOff x="2744" y="164"/>
            <a:chExt cx="2359" cy="3992"/>
          </a:xfrm>
        </p:grpSpPr>
        <p:pic>
          <p:nvPicPr>
            <p:cNvPr id="130056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744" y="164"/>
              <a:ext cx="2359" cy="3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0057" name="Line 12"/>
            <p:cNvSpPr>
              <a:spLocks noChangeShapeType="1"/>
            </p:cNvSpPr>
            <p:nvPr/>
          </p:nvSpPr>
          <p:spPr bwMode="auto">
            <a:xfrm>
              <a:off x="4676" y="445"/>
              <a:ext cx="0" cy="344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Dot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Dopage du semiconducteur</a:t>
            </a:r>
          </a:p>
        </p:txBody>
      </p:sp>
      <p:sp>
        <p:nvSpPr>
          <p:cNvPr id="30208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 eaLnBrk="1" hangingPunct="1"/>
            <a:r>
              <a:rPr lang="fr-FR"/>
              <a:t>Va permettre de changer et surtout contrôler les propriétés électriques du SC</a:t>
            </a:r>
          </a:p>
          <a:p>
            <a:pPr lvl="1" eaLnBrk="1" hangingPunct="1"/>
            <a:r>
              <a:rPr lang="fr-FR"/>
              <a:t>Introduction d’impuretés (dopants) qui vont modifier la relation </a:t>
            </a:r>
            <a:r>
              <a:rPr lang="fr-FR" i="1"/>
              <a:t>n = p</a:t>
            </a:r>
            <a:r>
              <a:rPr lang="fr-FR"/>
              <a:t>:</a:t>
            </a:r>
          </a:p>
          <a:p>
            <a:pPr lvl="2" eaLnBrk="1" hangingPunct="1"/>
            <a:r>
              <a:rPr lang="fr-FR"/>
              <a:t>Impuretés de type donneur 	</a:t>
            </a:r>
            <a:r>
              <a:rPr lang="fr-FR">
                <a:sym typeface="Wingdings" pitchFamily="2" charset="2"/>
              </a:rPr>
              <a:t> 	n &gt; p  type n</a:t>
            </a:r>
          </a:p>
          <a:p>
            <a:pPr lvl="2" eaLnBrk="1" hangingPunct="1"/>
            <a:r>
              <a:rPr lang="fr-FR"/>
              <a:t>Impuretés de type accepteur </a:t>
            </a:r>
            <a:r>
              <a:rPr lang="fr-FR">
                <a:sym typeface="Wingdings" pitchFamily="2" charset="2"/>
              </a:rPr>
              <a:t> 	p &gt; n  type p</a:t>
            </a:r>
          </a:p>
          <a:p>
            <a:pPr lvl="2" eaLnBrk="1" hangingPunct="1"/>
            <a:endParaRPr lang="fr-FR"/>
          </a:p>
        </p:txBody>
      </p:sp>
      <p:sp>
        <p:nvSpPr>
          <p:cNvPr id="30208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C5D2596-7885-444C-BD05-15999E7B2249}" type="slidenum">
              <a:rPr lang="fr-FR" altLang="en-US"/>
              <a:pPr/>
              <a:t>187</a:t>
            </a:fld>
            <a:endParaRPr lang="fr-FR" altLang="en-US"/>
          </a:p>
        </p:txBody>
      </p:sp>
      <p:sp>
        <p:nvSpPr>
          <p:cNvPr id="302085" name="Text Box 4"/>
          <p:cNvSpPr txBox="1">
            <a:spLocks noChangeArrowheads="1"/>
          </p:cNvSpPr>
          <p:nvPr/>
        </p:nvSpPr>
        <p:spPr bwMode="auto">
          <a:xfrm>
            <a:off x="179388" y="4868863"/>
            <a:ext cx="878522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/>
              <a:t>La position des espèces chimiques dopantes dans le tableau de Mendeleïev et la position des atomes constituants le réseau cristallin hôte définissent le rôle des impuretés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7" name="Rectangle 2"/>
          <p:cNvSpPr>
            <a:spLocks noGrp="1" noChangeArrowheads="1"/>
          </p:cNvSpPr>
          <p:nvPr>
            <p:ph type="title"/>
          </p:nvPr>
        </p:nvSpPr>
        <p:spPr>
          <a:xfrm>
            <a:off x="449605" y="404664"/>
            <a:ext cx="7543800" cy="863600"/>
          </a:xfrm>
        </p:spPr>
        <p:txBody>
          <a:bodyPr/>
          <a:lstStyle/>
          <a:p>
            <a:pPr eaLnBrk="1" hangingPunct="1"/>
            <a:r>
              <a:rPr lang="fr-FR" dirty="0"/>
              <a:t>Semi-conducteur intrinsèque</a:t>
            </a:r>
          </a:p>
        </p:txBody>
      </p:sp>
      <p:sp>
        <p:nvSpPr>
          <p:cNvPr id="30310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1676400"/>
            <a:ext cx="3810000" cy="32321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fr-FR" sz="2600" dirty="0"/>
              <a:t>Variation exponentielle de la densité de porteurs</a:t>
            </a:r>
          </a:p>
          <a:p>
            <a:pPr eaLnBrk="1" hangingPunct="1"/>
            <a:r>
              <a:rPr lang="fr-FR" sz="2600" dirty="0"/>
              <a:t>Si </a:t>
            </a:r>
            <a:r>
              <a:rPr lang="fr-FR" sz="2600" i="1" dirty="0"/>
              <a:t>n</a:t>
            </a:r>
            <a:r>
              <a:rPr lang="fr-FR" sz="2600" i="1" baseline="-25000" dirty="0"/>
              <a:t>i</a:t>
            </a:r>
            <a:r>
              <a:rPr lang="fr-FR" sz="2600" i="1" dirty="0"/>
              <a:t>&gt;10</a:t>
            </a:r>
            <a:r>
              <a:rPr lang="fr-FR" sz="2600" i="1" baseline="30000" dirty="0"/>
              <a:t>15</a:t>
            </a:r>
            <a:r>
              <a:rPr lang="fr-FR" sz="2600" i="1" dirty="0"/>
              <a:t>cm</a:t>
            </a:r>
            <a:r>
              <a:rPr lang="fr-FR" sz="2600" i="1" baseline="30000" dirty="0"/>
              <a:t>-3</a:t>
            </a:r>
            <a:r>
              <a:rPr lang="fr-FR" sz="2600" i="1" dirty="0"/>
              <a:t>, </a:t>
            </a:r>
            <a:r>
              <a:rPr lang="fr-FR" sz="2600" dirty="0"/>
              <a:t>le matériau inadapté pour des dispositifs électroniques.</a:t>
            </a:r>
          </a:p>
          <a:p>
            <a:pPr eaLnBrk="1" hangingPunct="1">
              <a:buFont typeface="Wingdings" pitchFamily="2" charset="2"/>
              <a:buNone/>
            </a:pPr>
            <a:endParaRPr lang="fr-FR" sz="2600" dirty="0"/>
          </a:p>
        </p:txBody>
      </p:sp>
      <p:sp>
        <p:nvSpPr>
          <p:cNvPr id="303106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02BB805-4121-4C01-8468-D7774777E4AB}" type="slidenum">
              <a:rPr lang="fr-FR" altLang="en-US"/>
              <a:pPr/>
              <a:t>188</a:t>
            </a:fld>
            <a:endParaRPr lang="fr-FR" altLang="en-US"/>
          </a:p>
        </p:txBody>
      </p:sp>
      <p:sp>
        <p:nvSpPr>
          <p:cNvPr id="303109" name="Text Box 4"/>
          <p:cNvSpPr txBox="1">
            <a:spLocks noChangeArrowheads="1"/>
          </p:cNvSpPr>
          <p:nvPr/>
        </p:nvSpPr>
        <p:spPr bwMode="auto">
          <a:xfrm>
            <a:off x="669925" y="54514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kumimoji="1" lang="fr-FR" sz="2400">
              <a:latin typeface="Times New Roman" pitchFamily="18" charset="0"/>
            </a:endParaRPr>
          </a:p>
        </p:txBody>
      </p:sp>
      <p:sp>
        <p:nvSpPr>
          <p:cNvPr id="303110" name="AutoShape 5"/>
          <p:cNvSpPr>
            <a:spLocks noChangeArrowheads="1"/>
          </p:cNvSpPr>
          <p:nvPr/>
        </p:nvSpPr>
        <p:spPr bwMode="auto">
          <a:xfrm>
            <a:off x="304800" y="5181600"/>
            <a:ext cx="976313" cy="485775"/>
          </a:xfrm>
          <a:custGeom>
            <a:avLst/>
            <a:gdLst>
              <a:gd name="T0" fmla="*/ 732235 w 21600"/>
              <a:gd name="T1" fmla="*/ 0 h 21600"/>
              <a:gd name="T2" fmla="*/ 0 w 21600"/>
              <a:gd name="T3" fmla="*/ 242888 h 21600"/>
              <a:gd name="T4" fmla="*/ 732235 w 21600"/>
              <a:gd name="T5" fmla="*/ 485775 h 21600"/>
              <a:gd name="T6" fmla="*/ 976313 w 21600"/>
              <a:gd name="T7" fmla="*/ 24288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21894" name="Text Box 6"/>
          <p:cNvSpPr txBox="1">
            <a:spLocks noChangeArrowheads="1"/>
          </p:cNvSpPr>
          <p:nvPr/>
        </p:nvSpPr>
        <p:spPr bwMode="auto">
          <a:xfrm>
            <a:off x="1219200" y="4978400"/>
            <a:ext cx="382428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fr-FR" sz="2800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SC à grands « gap »</a:t>
            </a:r>
          </a:p>
          <a:p>
            <a:pPr>
              <a:defRPr/>
            </a:pPr>
            <a:r>
              <a:rPr kumimoji="1" lang="fr-FR" sz="2800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Type SiC, GaN, Diamant</a:t>
            </a:r>
            <a:r>
              <a:rPr kumimoji="1" lang="fr-FR" sz="2400">
                <a:latin typeface="Times New Roman" pitchFamily="18" charset="0"/>
              </a:rPr>
              <a:t> </a:t>
            </a:r>
          </a:p>
        </p:txBody>
      </p:sp>
      <p:sp>
        <p:nvSpPr>
          <p:cNvPr id="303112" name="Rectangle 7"/>
          <p:cNvSpPr>
            <a:spLocks noChangeArrowheads="1"/>
          </p:cNvSpPr>
          <p:nvPr/>
        </p:nvSpPr>
        <p:spPr bwMode="auto">
          <a:xfrm>
            <a:off x="4800600" y="1671638"/>
            <a:ext cx="3810000" cy="190976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</a:pPr>
            <a:r>
              <a:rPr lang="fr-FR" sz="2800">
                <a:latin typeface="Times New Roman" pitchFamily="18" charset="0"/>
              </a:rPr>
              <a:t>Remarque:</a:t>
            </a:r>
          </a:p>
          <a:p>
            <a:pPr marL="1027113" lvl="1" indent="-455613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</a:pPr>
            <a:r>
              <a:rPr lang="fr-FR" sz="2800">
                <a:latin typeface="Times New Roman" pitchFamily="18" charset="0"/>
              </a:rPr>
              <a:t>Le produit </a:t>
            </a:r>
            <a:r>
              <a:rPr lang="fr-FR" sz="2800" i="1">
                <a:latin typeface="Times New Roman" pitchFamily="18" charset="0"/>
              </a:rPr>
              <a:t>np</a:t>
            </a:r>
            <a:r>
              <a:rPr lang="fr-FR" sz="2800">
                <a:latin typeface="Times New Roman" pitchFamily="18" charset="0"/>
              </a:rPr>
              <a:t> est indépendant du niveau de Fermi</a:t>
            </a:r>
          </a:p>
          <a:p>
            <a:pPr marL="1027113" lvl="1" indent="-455613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None/>
            </a:pPr>
            <a:r>
              <a:rPr lang="fr-FR" sz="2800" i="1">
                <a:latin typeface="Times New Roman" pitchFamily="18" charset="0"/>
              </a:rPr>
              <a:t>	</a:t>
            </a:r>
          </a:p>
        </p:txBody>
      </p:sp>
      <p:sp>
        <p:nvSpPr>
          <p:cNvPr id="421896" name="Text Box 8"/>
          <p:cNvSpPr txBox="1">
            <a:spLocks noChangeArrowheads="1"/>
          </p:cNvSpPr>
          <p:nvPr/>
        </p:nvSpPr>
        <p:spPr bwMode="auto">
          <a:xfrm>
            <a:off x="5410200" y="3810000"/>
            <a:ext cx="32972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fr-FR" sz="2400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Expression valable même</a:t>
            </a:r>
          </a:p>
          <a:p>
            <a:pPr>
              <a:defRPr/>
            </a:pPr>
            <a:r>
              <a:rPr kumimoji="1" lang="fr-FR" sz="2400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si semi-conducteur </a:t>
            </a:r>
            <a:r>
              <a:rPr kumimoji="1" lang="fr-FR" sz="2400" b="1" i="1" u="sng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dopé</a:t>
            </a:r>
          </a:p>
        </p:txBody>
      </p:sp>
      <p:sp>
        <p:nvSpPr>
          <p:cNvPr id="303114" name="AutoShape 9"/>
          <p:cNvSpPr>
            <a:spLocks noChangeArrowheads="1"/>
          </p:cNvSpPr>
          <p:nvPr/>
        </p:nvSpPr>
        <p:spPr bwMode="auto">
          <a:xfrm rot="4093304">
            <a:off x="4193381" y="3655219"/>
            <a:ext cx="1214438" cy="762000"/>
          </a:xfrm>
          <a:prstGeom prst="curvedUpArrow">
            <a:avLst>
              <a:gd name="adj1" fmla="val 31875"/>
              <a:gd name="adj2" fmla="val 6375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3115" name="AutoShape 10"/>
          <p:cNvSpPr>
            <a:spLocks noChangeArrowheads="1"/>
          </p:cNvSpPr>
          <p:nvPr/>
        </p:nvSpPr>
        <p:spPr bwMode="auto">
          <a:xfrm rot="5400000">
            <a:off x="6536531" y="4893469"/>
            <a:ext cx="976313" cy="485775"/>
          </a:xfrm>
          <a:custGeom>
            <a:avLst/>
            <a:gdLst>
              <a:gd name="T0" fmla="*/ 732235 w 21600"/>
              <a:gd name="T1" fmla="*/ 0 h 21600"/>
              <a:gd name="T2" fmla="*/ 0 w 21600"/>
              <a:gd name="T3" fmla="*/ 242888 h 21600"/>
              <a:gd name="T4" fmla="*/ 732235 w 21600"/>
              <a:gd name="T5" fmla="*/ 485775 h 21600"/>
              <a:gd name="T6" fmla="*/ 976313 w 21600"/>
              <a:gd name="T7" fmla="*/ 24288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21899" name="Text Box 11"/>
          <p:cNvSpPr txBox="1">
            <a:spLocks noChangeArrowheads="1"/>
          </p:cNvSpPr>
          <p:nvPr/>
        </p:nvSpPr>
        <p:spPr bwMode="auto">
          <a:xfrm>
            <a:off x="5299075" y="5781675"/>
            <a:ext cx="3540125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fr-FR" sz="28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Introduction du dopage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Dopage du semiconducteur</a:t>
            </a:r>
          </a:p>
        </p:txBody>
      </p:sp>
      <p:sp>
        <p:nvSpPr>
          <p:cNvPr id="30413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/>
              <a:t>Considérons le cas du SC Silicium ( col IV)</a:t>
            </a:r>
          </a:p>
          <a:p>
            <a:pPr lvl="1" eaLnBrk="1" hangingPunct="1"/>
            <a:r>
              <a:rPr lang="fr-FR"/>
              <a:t>Introduisons des atomes dopants de la colonne V:</a:t>
            </a:r>
          </a:p>
          <a:p>
            <a:pPr lvl="2" eaLnBrk="1" hangingPunct="1"/>
            <a:r>
              <a:rPr lang="fr-FR"/>
              <a:t>Par ex N, As ou P </a:t>
            </a:r>
            <a:r>
              <a:rPr lang="fr-FR">
                <a:sym typeface="Wingdings" pitchFamily="2" charset="2"/>
              </a:rPr>
              <a:t> 5 électrons périphériques </a:t>
            </a:r>
            <a:r>
              <a:rPr lang="fr-FR" i="1">
                <a:sym typeface="Wingdings" pitchFamily="2" charset="2"/>
              </a:rPr>
              <a:t>ie</a:t>
            </a:r>
            <a:r>
              <a:rPr lang="fr-FR">
                <a:sym typeface="Wingdings" pitchFamily="2" charset="2"/>
              </a:rPr>
              <a:t> un de « trop » / au Si.</a:t>
            </a:r>
            <a:endParaRPr lang="fr-FR"/>
          </a:p>
        </p:txBody>
      </p:sp>
      <p:sp>
        <p:nvSpPr>
          <p:cNvPr id="30413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ED3763D-8C59-4681-AB60-89A24EF389A4}" type="slidenum">
              <a:rPr lang="fr-FR" altLang="en-US"/>
              <a:pPr/>
              <a:t>189</a:t>
            </a:fld>
            <a:endParaRPr lang="fr-FR" altLang="en-US"/>
          </a:p>
        </p:txBody>
      </p:sp>
      <p:pic>
        <p:nvPicPr>
          <p:cNvPr id="30413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3644900"/>
            <a:ext cx="4035425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4134" name="Oval 17"/>
          <p:cNvSpPr>
            <a:spLocks noChangeAspect="1" noChangeArrowheads="1"/>
          </p:cNvSpPr>
          <p:nvPr/>
        </p:nvSpPr>
        <p:spPr bwMode="auto">
          <a:xfrm>
            <a:off x="7567613" y="4524375"/>
            <a:ext cx="431800" cy="431800"/>
          </a:xfrm>
          <a:prstGeom prst="ellips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4135" name="Oval 13"/>
          <p:cNvSpPr>
            <a:spLocks noChangeArrowheads="1"/>
          </p:cNvSpPr>
          <p:nvPr/>
        </p:nvSpPr>
        <p:spPr bwMode="auto">
          <a:xfrm>
            <a:off x="7451725" y="4667250"/>
            <a:ext cx="73025" cy="7302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4136" name="Oval 14"/>
          <p:cNvSpPr>
            <a:spLocks noChangeArrowheads="1"/>
          </p:cNvSpPr>
          <p:nvPr/>
        </p:nvSpPr>
        <p:spPr bwMode="auto">
          <a:xfrm>
            <a:off x="7783513" y="4379913"/>
            <a:ext cx="73025" cy="7302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4137" name="Oval 15"/>
          <p:cNvSpPr>
            <a:spLocks noChangeArrowheads="1"/>
          </p:cNvSpPr>
          <p:nvPr/>
        </p:nvSpPr>
        <p:spPr bwMode="auto">
          <a:xfrm>
            <a:off x="8056563" y="4738688"/>
            <a:ext cx="73025" cy="7302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4138" name="Oval 16"/>
          <p:cNvSpPr>
            <a:spLocks noChangeArrowheads="1"/>
          </p:cNvSpPr>
          <p:nvPr/>
        </p:nvSpPr>
        <p:spPr bwMode="auto">
          <a:xfrm>
            <a:off x="7710488" y="5013325"/>
            <a:ext cx="73025" cy="7302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4139" name="Oval 18"/>
          <p:cNvSpPr>
            <a:spLocks noChangeArrowheads="1"/>
          </p:cNvSpPr>
          <p:nvPr/>
        </p:nvSpPr>
        <p:spPr bwMode="auto">
          <a:xfrm>
            <a:off x="7596188" y="4552950"/>
            <a:ext cx="73025" cy="73025"/>
          </a:xfrm>
          <a:prstGeom prst="ellipse">
            <a:avLst/>
          </a:prstGeom>
          <a:solidFill>
            <a:srgbClr val="33CC33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304140" name="Group 28"/>
          <p:cNvGrpSpPr>
            <a:grpSpLocks/>
          </p:cNvGrpSpPr>
          <p:nvPr/>
        </p:nvGrpSpPr>
        <p:grpSpPr bwMode="auto">
          <a:xfrm>
            <a:off x="684213" y="3644900"/>
            <a:ext cx="1109662" cy="1668463"/>
            <a:chOff x="549" y="2441"/>
            <a:chExt cx="699" cy="1051"/>
          </a:xfrm>
        </p:grpSpPr>
        <p:sp>
          <p:nvSpPr>
            <p:cNvPr id="304159" name="Oval 7"/>
            <p:cNvSpPr>
              <a:spLocks noChangeArrowheads="1"/>
            </p:cNvSpPr>
            <p:nvPr/>
          </p:nvSpPr>
          <p:spPr bwMode="auto">
            <a:xfrm>
              <a:off x="567" y="2441"/>
              <a:ext cx="681" cy="68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04160" name="Oval 5"/>
            <p:cNvSpPr>
              <a:spLocks noChangeAspect="1" noChangeArrowheads="1"/>
            </p:cNvSpPr>
            <p:nvPr/>
          </p:nvSpPr>
          <p:spPr bwMode="auto">
            <a:xfrm>
              <a:off x="749" y="2614"/>
              <a:ext cx="315" cy="317"/>
            </a:xfrm>
            <a:prstGeom prst="ellipse">
              <a:avLst/>
            </a:prstGeom>
            <a:solidFill>
              <a:schemeClr val="tx1">
                <a:lumMod val="25000"/>
                <a:lumOff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b="1" dirty="0">
                  <a:solidFill>
                    <a:schemeClr val="hlink"/>
                  </a:solidFill>
                  <a:latin typeface="Times New Roman" pitchFamily="18" charset="0"/>
                </a:rPr>
                <a:t>P</a:t>
              </a:r>
            </a:p>
          </p:txBody>
        </p:sp>
        <p:sp>
          <p:nvSpPr>
            <p:cNvPr id="304161" name="Oval 8"/>
            <p:cNvSpPr>
              <a:spLocks noChangeArrowheads="1"/>
            </p:cNvSpPr>
            <p:nvPr/>
          </p:nvSpPr>
          <p:spPr bwMode="auto">
            <a:xfrm>
              <a:off x="703" y="2478"/>
              <a:ext cx="46" cy="4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04163" name="Oval 10"/>
            <p:cNvSpPr>
              <a:spLocks noChangeArrowheads="1"/>
            </p:cNvSpPr>
            <p:nvPr/>
          </p:nvSpPr>
          <p:spPr bwMode="auto">
            <a:xfrm>
              <a:off x="1201" y="2886"/>
              <a:ext cx="46" cy="4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04164" name="Oval 11"/>
            <p:cNvSpPr>
              <a:spLocks noChangeArrowheads="1"/>
            </p:cNvSpPr>
            <p:nvPr/>
          </p:nvSpPr>
          <p:spPr bwMode="auto">
            <a:xfrm>
              <a:off x="930" y="3095"/>
              <a:ext cx="46" cy="4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04165" name="Oval 12"/>
            <p:cNvSpPr>
              <a:spLocks noChangeArrowheads="1"/>
            </p:cNvSpPr>
            <p:nvPr/>
          </p:nvSpPr>
          <p:spPr bwMode="auto">
            <a:xfrm>
              <a:off x="549" y="2840"/>
              <a:ext cx="46" cy="4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04166" name="Text Box 19"/>
            <p:cNvSpPr txBox="1">
              <a:spLocks noChangeArrowheads="1"/>
            </p:cNvSpPr>
            <p:nvPr/>
          </p:nvSpPr>
          <p:spPr bwMode="auto">
            <a:xfrm>
              <a:off x="645" y="3261"/>
              <a:ext cx="5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/>
                <a:t>neutre</a:t>
              </a:r>
            </a:p>
          </p:txBody>
        </p:sp>
      </p:grpSp>
      <p:sp>
        <p:nvSpPr>
          <p:cNvPr id="304141" name="Oval 20"/>
          <p:cNvSpPr>
            <a:spLocks noChangeArrowheads="1"/>
          </p:cNvSpPr>
          <p:nvPr/>
        </p:nvSpPr>
        <p:spPr bwMode="auto">
          <a:xfrm>
            <a:off x="3346450" y="3789363"/>
            <a:ext cx="1081088" cy="10795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4142" name="Oval 21"/>
          <p:cNvSpPr>
            <a:spLocks noChangeAspect="1" noChangeArrowheads="1"/>
          </p:cNvSpPr>
          <p:nvPr/>
        </p:nvSpPr>
        <p:spPr bwMode="auto">
          <a:xfrm>
            <a:off x="3635375" y="4064000"/>
            <a:ext cx="500063" cy="503238"/>
          </a:xfrm>
          <a:prstGeom prst="ellipse">
            <a:avLst/>
          </a:prstGeom>
          <a:solidFill>
            <a:schemeClr val="tx1">
              <a:lumMod val="25000"/>
              <a:lumOff val="7500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b="1">
                <a:solidFill>
                  <a:schemeClr val="hlink"/>
                </a:solidFill>
                <a:latin typeface="Times New Roman" pitchFamily="18" charset="0"/>
              </a:rPr>
              <a:t>P</a:t>
            </a:r>
          </a:p>
        </p:txBody>
      </p:sp>
      <p:sp>
        <p:nvSpPr>
          <p:cNvPr id="304143" name="Oval 22"/>
          <p:cNvSpPr>
            <a:spLocks noChangeArrowheads="1"/>
          </p:cNvSpPr>
          <p:nvPr/>
        </p:nvSpPr>
        <p:spPr bwMode="auto">
          <a:xfrm>
            <a:off x="2916238" y="3689600"/>
            <a:ext cx="73025" cy="73025"/>
          </a:xfrm>
          <a:prstGeom prst="ellipse">
            <a:avLst/>
          </a:prstGeom>
          <a:solidFill>
            <a:srgbClr val="33CC33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4144" name="Oval 23"/>
          <p:cNvSpPr>
            <a:spLocks noChangeArrowheads="1"/>
          </p:cNvSpPr>
          <p:nvPr/>
        </p:nvSpPr>
        <p:spPr bwMode="auto">
          <a:xfrm>
            <a:off x="3851275" y="3759200"/>
            <a:ext cx="73025" cy="7302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4145" name="Oval 24"/>
          <p:cNvSpPr>
            <a:spLocks noChangeArrowheads="1"/>
          </p:cNvSpPr>
          <p:nvPr/>
        </p:nvSpPr>
        <p:spPr bwMode="auto">
          <a:xfrm>
            <a:off x="4381500" y="4292600"/>
            <a:ext cx="73025" cy="7302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4146" name="Oval 25"/>
          <p:cNvSpPr>
            <a:spLocks noChangeArrowheads="1"/>
          </p:cNvSpPr>
          <p:nvPr/>
        </p:nvSpPr>
        <p:spPr bwMode="auto">
          <a:xfrm>
            <a:off x="3922713" y="4827588"/>
            <a:ext cx="73025" cy="7302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4147" name="Oval 26"/>
          <p:cNvSpPr>
            <a:spLocks noChangeArrowheads="1"/>
          </p:cNvSpPr>
          <p:nvPr/>
        </p:nvSpPr>
        <p:spPr bwMode="auto">
          <a:xfrm>
            <a:off x="3317875" y="4292600"/>
            <a:ext cx="73025" cy="7302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4148" name="Text Box 27"/>
          <p:cNvSpPr txBox="1">
            <a:spLocks noChangeArrowheads="1"/>
          </p:cNvSpPr>
          <p:nvPr/>
        </p:nvSpPr>
        <p:spPr bwMode="auto">
          <a:xfrm>
            <a:off x="3419475" y="4956175"/>
            <a:ext cx="99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Ionisé +</a:t>
            </a:r>
          </a:p>
        </p:txBody>
      </p:sp>
      <p:sp>
        <p:nvSpPr>
          <p:cNvPr id="304149" name="Text Box 29"/>
          <p:cNvSpPr txBox="1">
            <a:spLocks noChangeArrowheads="1"/>
          </p:cNvSpPr>
          <p:nvPr/>
        </p:nvSpPr>
        <p:spPr bwMode="auto">
          <a:xfrm>
            <a:off x="2768245" y="3848100"/>
            <a:ext cx="361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/>
              <a:t>e</a:t>
            </a:r>
            <a:r>
              <a:rPr lang="fr-FR" baseline="30000" dirty="0"/>
              <a:t>-</a:t>
            </a:r>
            <a:endParaRPr lang="fr-FR" dirty="0"/>
          </a:p>
        </p:txBody>
      </p:sp>
      <p:sp>
        <p:nvSpPr>
          <p:cNvPr id="304150" name="Oval 30"/>
          <p:cNvSpPr>
            <a:spLocks noChangeArrowheads="1"/>
          </p:cNvSpPr>
          <p:nvPr/>
        </p:nvSpPr>
        <p:spPr bwMode="auto">
          <a:xfrm>
            <a:off x="2484438" y="3500438"/>
            <a:ext cx="2374900" cy="1944687"/>
          </a:xfrm>
          <a:prstGeom prst="ellipse">
            <a:avLst/>
          </a:prstGeom>
          <a:noFill/>
          <a:ln w="9525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4151" name="AutoShape 31"/>
          <p:cNvSpPr>
            <a:spLocks noChangeArrowheads="1"/>
          </p:cNvSpPr>
          <p:nvPr/>
        </p:nvSpPr>
        <p:spPr bwMode="auto">
          <a:xfrm rot="-3089353">
            <a:off x="2439988" y="5297488"/>
            <a:ext cx="514350" cy="234950"/>
          </a:xfrm>
          <a:prstGeom prst="leftRightArrow">
            <a:avLst>
              <a:gd name="adj1" fmla="val 50000"/>
              <a:gd name="adj2" fmla="val 43784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304152" name="Group 37"/>
          <p:cNvGrpSpPr>
            <a:grpSpLocks/>
          </p:cNvGrpSpPr>
          <p:nvPr/>
        </p:nvGrpSpPr>
        <p:grpSpPr bwMode="auto">
          <a:xfrm>
            <a:off x="684213" y="5805488"/>
            <a:ext cx="1028700" cy="647700"/>
            <a:chOff x="735" y="3657"/>
            <a:chExt cx="648" cy="408"/>
          </a:xfrm>
        </p:grpSpPr>
        <p:sp>
          <p:nvSpPr>
            <p:cNvPr id="304155" name="Oval 34"/>
            <p:cNvSpPr>
              <a:spLocks noChangeArrowheads="1"/>
            </p:cNvSpPr>
            <p:nvPr/>
          </p:nvSpPr>
          <p:spPr bwMode="auto">
            <a:xfrm>
              <a:off x="975" y="3657"/>
              <a:ext cx="408" cy="408"/>
            </a:xfrm>
            <a:prstGeom prst="ellipse">
              <a:avLst/>
            </a:prstGeom>
            <a:noFill/>
            <a:ln w="9525">
              <a:solidFill>
                <a:srgbClr val="FF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04156" name="Oval 32"/>
            <p:cNvSpPr>
              <a:spLocks noChangeArrowheads="1"/>
            </p:cNvSpPr>
            <p:nvPr/>
          </p:nvSpPr>
          <p:spPr bwMode="auto">
            <a:xfrm>
              <a:off x="1066" y="3748"/>
              <a:ext cx="226" cy="22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dirty="0"/>
                <a:t>+</a:t>
              </a:r>
            </a:p>
          </p:txBody>
        </p:sp>
        <p:sp>
          <p:nvSpPr>
            <p:cNvPr id="304157" name="Oval 35"/>
            <p:cNvSpPr>
              <a:spLocks noChangeArrowheads="1"/>
            </p:cNvSpPr>
            <p:nvPr/>
          </p:nvSpPr>
          <p:spPr bwMode="auto">
            <a:xfrm>
              <a:off x="930" y="3838"/>
              <a:ext cx="90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04158" name="Text Box 36"/>
            <p:cNvSpPr txBox="1">
              <a:spLocks noChangeArrowheads="1"/>
            </p:cNvSpPr>
            <p:nvPr/>
          </p:nvSpPr>
          <p:spPr bwMode="auto">
            <a:xfrm>
              <a:off x="735" y="3760"/>
              <a:ext cx="22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/>
                <a:t>e</a:t>
              </a:r>
              <a:r>
                <a:rPr lang="fr-FR" baseline="30000"/>
                <a:t>-</a:t>
              </a:r>
              <a:endParaRPr lang="fr-FR"/>
            </a:p>
          </p:txBody>
        </p:sp>
      </p:grpSp>
      <p:sp>
        <p:nvSpPr>
          <p:cNvPr id="304153" name="AutoShape 38"/>
          <p:cNvSpPr>
            <a:spLocks/>
          </p:cNvSpPr>
          <p:nvPr/>
        </p:nvSpPr>
        <p:spPr bwMode="auto">
          <a:xfrm>
            <a:off x="1763713" y="5661025"/>
            <a:ext cx="215900" cy="935038"/>
          </a:xfrm>
          <a:prstGeom prst="rightBrace">
            <a:avLst>
              <a:gd name="adj1" fmla="val 36091"/>
              <a:gd name="adj2" fmla="val 50000"/>
            </a:avLst>
          </a:prstGeom>
          <a:noFill/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4154" name="Text Box 39"/>
          <p:cNvSpPr txBox="1">
            <a:spLocks noChangeArrowheads="1"/>
          </p:cNvSpPr>
          <p:nvPr/>
        </p:nvSpPr>
        <p:spPr bwMode="auto">
          <a:xfrm>
            <a:off x="2124075" y="5811838"/>
            <a:ext cx="2540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Cela « ressemble » à l’atome d’hydrogène</a:t>
            </a:r>
          </a:p>
        </p:txBody>
      </p:sp>
      <p:sp>
        <p:nvSpPr>
          <p:cNvPr id="39" name="Oval 22"/>
          <p:cNvSpPr>
            <a:spLocks noChangeArrowheads="1"/>
          </p:cNvSpPr>
          <p:nvPr/>
        </p:nvSpPr>
        <p:spPr bwMode="auto">
          <a:xfrm>
            <a:off x="1653960" y="3842000"/>
            <a:ext cx="73025" cy="73025"/>
          </a:xfrm>
          <a:prstGeom prst="ellipse">
            <a:avLst/>
          </a:prstGeom>
          <a:solidFill>
            <a:srgbClr val="33CC33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Liaison ionique</a:t>
            </a:r>
          </a:p>
        </p:txBody>
      </p:sp>
      <p:sp>
        <p:nvSpPr>
          <p:cNvPr id="21914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84313"/>
            <a:ext cx="8229600" cy="20891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sz="2600"/>
              <a:t>Association d’un élément chimique fortement électronégatif ( 7e</a:t>
            </a:r>
            <a:r>
              <a:rPr lang="fr-FR" sz="2600" baseline="30000"/>
              <a:t>-</a:t>
            </a:r>
            <a:r>
              <a:rPr lang="fr-FR" sz="2600"/>
              <a:t>) et d’un élément fortement électropositif (1e</a:t>
            </a:r>
            <a:r>
              <a:rPr lang="fr-FR" sz="2600" baseline="30000"/>
              <a:t>-</a:t>
            </a:r>
            <a:r>
              <a:rPr lang="fr-FR" sz="2600"/>
              <a:t>): ex NaCl</a:t>
            </a:r>
          </a:p>
          <a:p>
            <a:pPr eaLnBrk="1" hangingPunct="1">
              <a:lnSpc>
                <a:spcPct val="80000"/>
              </a:lnSpc>
            </a:pPr>
            <a:r>
              <a:rPr lang="fr-FR" sz="2600"/>
              <a:t>L’électronégatif accepte un e</a:t>
            </a:r>
            <a:r>
              <a:rPr lang="fr-FR" sz="2600" baseline="30000"/>
              <a:t>- </a:t>
            </a:r>
            <a:r>
              <a:rPr lang="fr-FR" sz="2600"/>
              <a:t>et devient un ion négatif (Cl</a:t>
            </a:r>
            <a:r>
              <a:rPr lang="fr-FR" sz="2600" baseline="30000"/>
              <a:t>-</a:t>
            </a:r>
            <a:r>
              <a:rPr lang="fr-FR" sz="2600"/>
              <a:t>) , l’électropositif cède son e</a:t>
            </a:r>
            <a:r>
              <a:rPr lang="fr-FR" sz="2600" baseline="30000"/>
              <a:t>- </a:t>
            </a:r>
            <a:r>
              <a:rPr lang="fr-FR" sz="2600"/>
              <a:t>et devient un ion positif (Na</a:t>
            </a:r>
            <a:r>
              <a:rPr lang="fr-FR" sz="2600" baseline="30000"/>
              <a:t>+</a:t>
            </a:r>
            <a:r>
              <a:rPr lang="fr-FR" sz="2600"/>
              <a:t>)</a:t>
            </a:r>
          </a:p>
          <a:p>
            <a:pPr eaLnBrk="1" hangingPunct="1">
              <a:lnSpc>
                <a:spcPct val="80000"/>
              </a:lnSpc>
            </a:pPr>
            <a:endParaRPr lang="fr-FR" sz="2600"/>
          </a:p>
          <a:p>
            <a:pPr eaLnBrk="1" hangingPunct="1">
              <a:lnSpc>
                <a:spcPct val="80000"/>
              </a:lnSpc>
            </a:pPr>
            <a:endParaRPr lang="fr-FR" sz="2600"/>
          </a:p>
        </p:txBody>
      </p:sp>
      <p:sp>
        <p:nvSpPr>
          <p:cNvPr id="21913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7D58D93-00A4-43E0-A882-5221A4A4E3A8}" type="slidenum">
              <a:rPr lang="fr-FR" altLang="en-US"/>
              <a:pPr/>
              <a:t>19</a:t>
            </a:fld>
            <a:endParaRPr lang="fr-FR" altLang="en-US"/>
          </a:p>
        </p:txBody>
      </p:sp>
      <p:pic>
        <p:nvPicPr>
          <p:cNvPr id="219141" name="Picture 4" descr="liaison ionique"/>
          <p:cNvPicPr>
            <a:picLocks noChangeAspect="1" noChangeArrowheads="1"/>
          </p:cNvPicPr>
          <p:nvPr/>
        </p:nvPicPr>
        <p:blipFill>
          <a:blip r:embed="rId3" cstate="print"/>
          <a:srcRect t="20451" b="22847"/>
          <a:stretch>
            <a:fillRect/>
          </a:stretch>
        </p:blipFill>
        <p:spPr bwMode="auto">
          <a:xfrm>
            <a:off x="1547813" y="3644900"/>
            <a:ext cx="6096000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808038" y="5248275"/>
            <a:ext cx="5222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>
                <a:effectLst>
                  <a:outerShdw blurRad="38100" dist="38100" dir="2700000" algn="tl">
                    <a:srgbClr val="C0C0C0"/>
                  </a:outerShdw>
                </a:effectLst>
              </a:rPr>
              <a:t>3s</a:t>
            </a:r>
            <a:r>
              <a:rPr lang="fr-FR" b="1" baseline="30000"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  <a:endParaRPr lang="fr-FR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539750" y="4168775"/>
            <a:ext cx="865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>
                <a:effectLst>
                  <a:outerShdw blurRad="38100" dist="38100" dir="2700000" algn="tl">
                    <a:srgbClr val="C0C0C0"/>
                  </a:outerShdw>
                </a:effectLst>
              </a:rPr>
              <a:t>3s²3p</a:t>
            </a:r>
            <a:r>
              <a:rPr lang="fr-FR" b="1" baseline="30000"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  <a:endParaRPr lang="fr-FR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9144" name="Rectangle 7"/>
          <p:cNvSpPr>
            <a:spLocks noChangeArrowheads="1"/>
          </p:cNvSpPr>
          <p:nvPr/>
        </p:nvSpPr>
        <p:spPr bwMode="auto">
          <a:xfrm>
            <a:off x="3492500" y="6288088"/>
            <a:ext cx="2339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i="1"/>
              <a:t>(D’après McMurry and Fay)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Dopage du semiconducteur</a:t>
            </a:r>
          </a:p>
        </p:txBody>
      </p:sp>
      <p:sp>
        <p:nvSpPr>
          <p:cNvPr id="30515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 eaLnBrk="1" hangingPunct="1"/>
            <a:r>
              <a:rPr lang="fr-FR"/>
              <a:t>Atome colonne V : analogie avec l’atome d’hydrogène</a:t>
            </a:r>
          </a:p>
          <a:p>
            <a:pPr lvl="2" eaLnBrk="1" hangingPunct="1"/>
            <a:r>
              <a:rPr lang="fr-FR"/>
              <a:t>Le « cinquième » électron n’appartient pas à la BV !</a:t>
            </a:r>
          </a:p>
          <a:p>
            <a:pPr lvl="2" eaLnBrk="1" hangingPunct="1"/>
            <a:r>
              <a:rPr lang="fr-FR"/>
              <a:t>Le « cinquième » électron n’appartient pas à la BC !</a:t>
            </a:r>
          </a:p>
          <a:p>
            <a:pPr lvl="2" eaLnBrk="1" hangingPunct="1"/>
            <a:r>
              <a:rPr lang="fr-FR"/>
              <a:t>Où est il énergétiquement ?</a:t>
            </a:r>
          </a:p>
          <a:p>
            <a:pPr lvl="2" eaLnBrk="1" hangingPunct="1"/>
            <a:endParaRPr lang="fr-FR"/>
          </a:p>
          <a:p>
            <a:pPr lvl="1" eaLnBrk="1" hangingPunct="1"/>
            <a:r>
              <a:rPr lang="fr-FR"/>
              <a:t>Modèle de l’hydrogène « modifié »:</a:t>
            </a:r>
          </a:p>
          <a:p>
            <a:pPr lvl="2" eaLnBrk="1" hangingPunct="1"/>
            <a:r>
              <a:rPr lang="fr-FR"/>
              <a:t>L’électron ne se déplace pas dans le vide</a:t>
            </a:r>
          </a:p>
          <a:p>
            <a:pPr lvl="2" eaLnBrk="1" hangingPunct="1"/>
            <a:r>
              <a:rPr lang="fr-FR"/>
              <a:t>L’électron est affecté d’une masse « effective »</a:t>
            </a:r>
          </a:p>
        </p:txBody>
      </p:sp>
      <p:sp>
        <p:nvSpPr>
          <p:cNvPr id="30515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0113A7-FF68-4E03-8028-F8007E786DBE}" type="slidenum">
              <a:rPr lang="fr-FR" altLang="en-US"/>
              <a:pPr/>
              <a:t>190</a:t>
            </a:fld>
            <a:endParaRPr lang="fr-FR" altLang="en-US"/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Niveau d’énergie dus aux impuretés.</a:t>
            </a:r>
          </a:p>
        </p:txBody>
      </p:sp>
      <p:sp>
        <p:nvSpPr>
          <p:cNvPr id="131081" name="Rectangle 3"/>
          <p:cNvSpPr>
            <a:spLocks noGrp="1" noChangeArrowheads="1"/>
          </p:cNvSpPr>
          <p:nvPr>
            <p:ph idx="1"/>
          </p:nvPr>
        </p:nvSpPr>
        <p:spPr>
          <a:xfrm>
            <a:off x="-36513" y="1719263"/>
            <a:ext cx="8229601" cy="4995862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r>
              <a:rPr lang="fr-FR" i="1" u="sng" dirty="0"/>
              <a:t>Force</a:t>
            </a:r>
          </a:p>
          <a:p>
            <a:pPr lvl="1" eaLnBrk="1" hangingPunct="1">
              <a:lnSpc>
                <a:spcPct val="90000"/>
              </a:lnSpc>
            </a:pPr>
            <a:endParaRPr lang="fr-FR" i="1" u="sng" dirty="0"/>
          </a:p>
          <a:p>
            <a:pPr lvl="1" eaLnBrk="1" hangingPunct="1">
              <a:lnSpc>
                <a:spcPct val="90000"/>
              </a:lnSpc>
            </a:pPr>
            <a:endParaRPr lang="fr-FR" i="1" u="sng" dirty="0"/>
          </a:p>
          <a:p>
            <a:pPr lvl="1" eaLnBrk="1" hangingPunct="1">
              <a:lnSpc>
                <a:spcPct val="90000"/>
              </a:lnSpc>
            </a:pPr>
            <a:endParaRPr lang="fr-FR" i="1" u="sng" dirty="0"/>
          </a:p>
          <a:p>
            <a:pPr lvl="1" eaLnBrk="1" hangingPunct="1">
              <a:lnSpc>
                <a:spcPct val="90000"/>
              </a:lnSpc>
            </a:pPr>
            <a:endParaRPr lang="fr-FR" i="1" u="sng" dirty="0"/>
          </a:p>
          <a:p>
            <a:pPr lvl="1" eaLnBrk="1" hangingPunct="1">
              <a:lnSpc>
                <a:spcPct val="90000"/>
              </a:lnSpc>
            </a:pPr>
            <a:r>
              <a:rPr lang="fr-FR" i="1" u="sng" dirty="0"/>
              <a:t>Potentiel</a:t>
            </a:r>
          </a:p>
          <a:p>
            <a:pPr lvl="1" eaLnBrk="1" hangingPunct="1">
              <a:lnSpc>
                <a:spcPct val="90000"/>
              </a:lnSpc>
            </a:pPr>
            <a:endParaRPr lang="fr-FR" i="1" u="sng" dirty="0"/>
          </a:p>
          <a:p>
            <a:pPr lvl="1" eaLnBrk="1" hangingPunct="1">
              <a:lnSpc>
                <a:spcPct val="90000"/>
              </a:lnSpc>
            </a:pPr>
            <a:endParaRPr lang="fr-FR" i="1" u="sng" dirty="0"/>
          </a:p>
          <a:p>
            <a:pPr lvl="1" eaLnBrk="1" hangingPunct="1">
              <a:lnSpc>
                <a:spcPct val="90000"/>
              </a:lnSpc>
            </a:pPr>
            <a:r>
              <a:rPr lang="fr-FR" i="1" u="sng" dirty="0"/>
              <a:t>Énergie</a:t>
            </a:r>
          </a:p>
          <a:p>
            <a:pPr lvl="1" eaLnBrk="1" hangingPunct="1">
              <a:lnSpc>
                <a:spcPct val="90000"/>
              </a:lnSpc>
            </a:pPr>
            <a:endParaRPr lang="fr-FR" i="1" u="sng" dirty="0"/>
          </a:p>
          <a:p>
            <a:pPr marL="274320" lvl="1" indent="0" eaLnBrk="1" hangingPunct="1">
              <a:lnSpc>
                <a:spcPct val="90000"/>
              </a:lnSpc>
              <a:buNone/>
            </a:pPr>
            <a:endParaRPr lang="fr-FR" i="1" u="sng" dirty="0"/>
          </a:p>
          <a:p>
            <a:pPr lvl="1" eaLnBrk="1" hangingPunct="1">
              <a:lnSpc>
                <a:spcPct val="90000"/>
              </a:lnSpc>
            </a:pPr>
            <a:endParaRPr lang="fr-FR" i="1" u="sng" dirty="0"/>
          </a:p>
          <a:p>
            <a:pPr lvl="1" eaLnBrk="1" hangingPunct="1">
              <a:lnSpc>
                <a:spcPct val="90000"/>
              </a:lnSpc>
            </a:pPr>
            <a:r>
              <a:rPr lang="fr-FR" i="1" u="sng" dirty="0"/>
              <a:t>Rydberg</a:t>
            </a:r>
          </a:p>
        </p:txBody>
      </p:sp>
      <p:sp>
        <p:nvSpPr>
          <p:cNvPr id="13107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DF4E060-F53E-4622-A2A6-8EBAD7E383D9}" type="slidenum">
              <a:rPr lang="fr-FR" altLang="en-US"/>
              <a:pPr/>
              <a:t>191</a:t>
            </a:fld>
            <a:endParaRPr lang="fr-FR" altLang="en-US"/>
          </a:p>
        </p:txBody>
      </p:sp>
      <p:graphicFrame>
        <p:nvGraphicFramePr>
          <p:cNvPr id="131074" name="Object 4"/>
          <p:cNvGraphicFramePr>
            <a:graphicFrameLocks noChangeAspect="1"/>
          </p:cNvGraphicFramePr>
          <p:nvPr/>
        </p:nvGraphicFramePr>
        <p:xfrm>
          <a:off x="2298700" y="1628775"/>
          <a:ext cx="2220913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78" name="Equation" r:id="rId4" imgW="1054080" imgH="457200" progId="Equation.3">
                  <p:embed/>
                </p:oleObj>
              </mc:Choice>
              <mc:Fallback>
                <p:oleObj name="Equation" r:id="rId4" imgW="1054080" imgH="457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8700" y="1628775"/>
                        <a:ext cx="2220913" cy="962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075" name="Object 5"/>
          <p:cNvGraphicFramePr>
            <a:graphicFrameLocks noChangeAspect="1"/>
          </p:cNvGraphicFramePr>
          <p:nvPr/>
        </p:nvGraphicFramePr>
        <p:xfrm>
          <a:off x="2327275" y="2997200"/>
          <a:ext cx="2408238" cy="96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79" name="Equation" r:id="rId6" imgW="1143000" imgH="457200" progId="Equation.3">
                  <p:embed/>
                </p:oleObj>
              </mc:Choice>
              <mc:Fallback>
                <p:oleObj name="Equation" r:id="rId6" imgW="1143000" imgH="457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7275" y="2997200"/>
                        <a:ext cx="2408238" cy="960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076" name="Object 6"/>
          <p:cNvGraphicFramePr>
            <a:graphicFrameLocks noChangeAspect="1"/>
          </p:cNvGraphicFramePr>
          <p:nvPr/>
        </p:nvGraphicFramePr>
        <p:xfrm>
          <a:off x="2143125" y="4365625"/>
          <a:ext cx="3130550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80" name="Equation" r:id="rId8" imgW="1485720" imgH="457200" progId="Equation.3">
                  <p:embed/>
                </p:oleObj>
              </mc:Choice>
              <mc:Fallback>
                <p:oleObj name="Equation" r:id="rId8" imgW="1485720" imgH="4572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25" y="4365625"/>
                        <a:ext cx="3130550" cy="962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077" name="Object 7"/>
          <p:cNvGraphicFramePr>
            <a:graphicFrameLocks noChangeAspect="1"/>
          </p:cNvGraphicFramePr>
          <p:nvPr/>
        </p:nvGraphicFramePr>
        <p:xfrm>
          <a:off x="2124075" y="5661025"/>
          <a:ext cx="3690938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81" name="Equation" r:id="rId10" imgW="1752480" imgH="457200" progId="Equation.3">
                  <p:embed/>
                </p:oleObj>
              </mc:Choice>
              <mc:Fallback>
                <p:oleObj name="Equation" r:id="rId10" imgW="1752480" imgH="4572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075" y="5661025"/>
                        <a:ext cx="3690938" cy="962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3048" name="Text Box 8"/>
          <p:cNvSpPr txBox="1">
            <a:spLocks noChangeArrowheads="1"/>
          </p:cNvSpPr>
          <p:nvPr/>
        </p:nvSpPr>
        <p:spPr bwMode="auto">
          <a:xfrm>
            <a:off x="6100763" y="1844675"/>
            <a:ext cx="2863850" cy="1562100"/>
          </a:xfrm>
          <a:prstGeom prst="rect">
            <a:avLst/>
          </a:prstGeom>
          <a:solidFill>
            <a:srgbClr val="DDDDDD"/>
          </a:solidFill>
          <a:ln w="9525">
            <a:solidFill>
              <a:srgbClr val="000099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fr-FR" sz="2400" i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On doit remplacer:</a:t>
            </a:r>
          </a:p>
          <a:p>
            <a:pPr>
              <a:buFontTx/>
              <a:buChar char="•"/>
              <a:defRPr/>
            </a:pPr>
            <a:r>
              <a:rPr lang="fr-FR" sz="2400"/>
              <a:t> </a:t>
            </a:r>
            <a:r>
              <a:rPr lang="fr-FR" sz="2400">
                <a:latin typeface="Symbol" pitchFamily="18" charset="2"/>
              </a:rPr>
              <a:t>e</a:t>
            </a:r>
            <a:r>
              <a:rPr lang="fr-FR" sz="2400" baseline="-25000">
                <a:latin typeface="Times New Roman" pitchFamily="18" charset="0"/>
              </a:rPr>
              <a:t>vide</a:t>
            </a:r>
            <a:r>
              <a:rPr lang="fr-FR" sz="2400">
                <a:latin typeface="Times New Roman" pitchFamily="18" charset="0"/>
              </a:rPr>
              <a:t> par </a:t>
            </a:r>
            <a:r>
              <a:rPr lang="fr-FR" sz="2400">
                <a:latin typeface="Symbol" pitchFamily="18" charset="2"/>
              </a:rPr>
              <a:t>e</a:t>
            </a:r>
            <a:r>
              <a:rPr lang="fr-FR" sz="2400" baseline="-25000"/>
              <a:t>sc</a:t>
            </a:r>
            <a:r>
              <a:rPr lang="fr-FR" sz="2400"/>
              <a:t> </a:t>
            </a:r>
          </a:p>
          <a:p>
            <a:pPr>
              <a:buFontTx/>
              <a:buChar char="•"/>
              <a:defRPr/>
            </a:pPr>
            <a:endParaRPr lang="fr-FR" sz="2400"/>
          </a:p>
          <a:p>
            <a:pPr>
              <a:buFontTx/>
              <a:buChar char="•"/>
              <a:defRPr/>
            </a:pPr>
            <a:r>
              <a:rPr lang="fr-FR" sz="2400" i="1"/>
              <a:t> m</a:t>
            </a:r>
            <a:r>
              <a:rPr lang="fr-FR" sz="2400"/>
              <a:t> par </a:t>
            </a:r>
            <a:r>
              <a:rPr lang="fr-FR" sz="2400" i="1"/>
              <a:t>m*.</a:t>
            </a:r>
          </a:p>
        </p:txBody>
      </p:sp>
      <p:sp>
        <p:nvSpPr>
          <p:cNvPr id="131083" name="AutoShape 9"/>
          <p:cNvSpPr>
            <a:spLocks/>
          </p:cNvSpPr>
          <p:nvPr/>
        </p:nvSpPr>
        <p:spPr bwMode="auto">
          <a:xfrm>
            <a:off x="5653088" y="1773238"/>
            <a:ext cx="287337" cy="4941887"/>
          </a:xfrm>
          <a:prstGeom prst="rightBrace">
            <a:avLst>
              <a:gd name="adj1" fmla="val 143324"/>
              <a:gd name="adj2" fmla="val 1725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31084" name="AutoShape 10"/>
          <p:cNvSpPr>
            <a:spLocks noChangeArrowheads="1"/>
          </p:cNvSpPr>
          <p:nvPr/>
        </p:nvSpPr>
        <p:spPr bwMode="auto">
          <a:xfrm>
            <a:off x="7524750" y="3644900"/>
            <a:ext cx="234950" cy="463550"/>
          </a:xfrm>
          <a:prstGeom prst="downArrow">
            <a:avLst>
              <a:gd name="adj1" fmla="val 50000"/>
              <a:gd name="adj2" fmla="val 4932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31078" name="Object 11"/>
          <p:cNvGraphicFramePr>
            <a:graphicFrameLocks noChangeAspect="1"/>
          </p:cNvGraphicFramePr>
          <p:nvPr/>
        </p:nvGraphicFramePr>
        <p:xfrm>
          <a:off x="6300788" y="4292600"/>
          <a:ext cx="2622550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82" name="Equation" r:id="rId12" imgW="977760" imgH="431640" progId="Equation.3">
                  <p:embed/>
                </p:oleObj>
              </mc:Choice>
              <mc:Fallback>
                <p:oleObj name="Equation" r:id="rId12" imgW="977760" imgH="43164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788" y="4292600"/>
                        <a:ext cx="2622550" cy="1158875"/>
                      </a:xfrm>
                      <a:prstGeom prst="rect">
                        <a:avLst/>
                      </a:prstGeom>
                      <a:solidFill>
                        <a:srgbClr val="99CCFF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18900000" algn="ctr" rotWithShape="0">
                          <a:srgbClr val="808080">
                            <a:alpha val="50000"/>
                          </a:srgb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/>
              <a:t>Niveau « donneur » dans la Bande Interdite.</a:t>
            </a:r>
          </a:p>
        </p:txBody>
      </p:sp>
      <p:sp>
        <p:nvSpPr>
          <p:cNvPr id="3440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57338"/>
            <a:ext cx="8229600" cy="4895850"/>
          </a:xfrm>
        </p:spPr>
        <p:txBody>
          <a:bodyPr/>
          <a:lstStyle/>
          <a:p>
            <a:pPr lvl="1" eaLnBrk="1" hangingPunct="1">
              <a:defRPr/>
            </a:pPr>
            <a:r>
              <a:rPr lang="fr-FR" i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Application pour le Silicium</a:t>
            </a:r>
            <a:r>
              <a:rPr lang="fr-FR" dirty="0"/>
              <a:t> (</a:t>
            </a:r>
            <a:r>
              <a:rPr lang="fr-FR" sz="2800" dirty="0" err="1">
                <a:latin typeface="Symbol" pitchFamily="18" charset="2"/>
              </a:rPr>
              <a:t>e</a:t>
            </a:r>
            <a:r>
              <a:rPr lang="fr-FR" baseline="-25000" dirty="0" err="1">
                <a:latin typeface="Times New Roman" pitchFamily="18" charset="0"/>
              </a:rPr>
              <a:t>Si</a:t>
            </a:r>
            <a:r>
              <a:rPr lang="fr-FR" dirty="0">
                <a:latin typeface="Times New Roman" pitchFamily="18" charset="0"/>
              </a:rPr>
              <a:t>=12)</a:t>
            </a:r>
          </a:p>
          <a:p>
            <a:pPr lvl="2" eaLnBrk="1" hangingPunct="1">
              <a:defRPr/>
            </a:pPr>
            <a:r>
              <a:rPr lang="fr-FR" dirty="0"/>
              <a:t>Dans notre cas E est l’énergie qu’il faut apporter à l’électron pour l’amener dans la bande de conduction</a:t>
            </a:r>
          </a:p>
          <a:p>
            <a:pPr lvl="2" eaLnBrk="1" hangingPunct="1">
              <a:defRPr/>
            </a:pPr>
            <a:r>
              <a:rPr lang="fr-FR" i="1" dirty="0"/>
              <a:t>E = E</a:t>
            </a:r>
            <a:r>
              <a:rPr lang="fr-FR" i="1" baseline="-25000" dirty="0"/>
              <a:t>C</a:t>
            </a:r>
            <a:r>
              <a:rPr lang="fr-FR" i="1" dirty="0"/>
              <a:t> – E</a:t>
            </a:r>
            <a:r>
              <a:rPr lang="fr-FR" i="1" baseline="-25000" dirty="0"/>
              <a:t>D</a:t>
            </a:r>
            <a:r>
              <a:rPr lang="fr-FR" i="1" dirty="0"/>
              <a:t>=</a:t>
            </a:r>
            <a:r>
              <a:rPr lang="fr-FR" i="1" dirty="0" err="1"/>
              <a:t>R</a:t>
            </a:r>
            <a:r>
              <a:rPr lang="fr-FR" i="1" baseline="-25000" dirty="0" err="1"/>
              <a:t>y</a:t>
            </a:r>
            <a:r>
              <a:rPr lang="fr-FR" i="1" dirty="0"/>
              <a:t>*/n²=</a:t>
            </a:r>
            <a:r>
              <a:rPr lang="fr-FR" i="1" dirty="0" err="1"/>
              <a:t>R</a:t>
            </a:r>
            <a:r>
              <a:rPr lang="fr-FR" i="1" baseline="-25000" dirty="0" err="1"/>
              <a:t>y</a:t>
            </a:r>
            <a:r>
              <a:rPr lang="fr-FR" i="1" dirty="0"/>
              <a:t>*</a:t>
            </a:r>
          </a:p>
          <a:p>
            <a:pPr lvl="2" eaLnBrk="1" hangingPunct="1">
              <a:defRPr/>
            </a:pPr>
            <a:endParaRPr lang="fr-FR" i="1" dirty="0"/>
          </a:p>
          <a:p>
            <a:pPr lvl="2" eaLnBrk="1" hangingPunct="1">
              <a:defRPr/>
            </a:pPr>
            <a:endParaRPr lang="fr-FR" i="1" dirty="0"/>
          </a:p>
          <a:p>
            <a:pPr lvl="2" eaLnBrk="1" hangingPunct="1">
              <a:defRPr/>
            </a:pPr>
            <a:endParaRPr lang="fr-FR" i="1" dirty="0"/>
          </a:p>
          <a:p>
            <a:pPr lvl="2" eaLnBrk="1" hangingPunct="1">
              <a:defRPr/>
            </a:pPr>
            <a:endParaRPr lang="fr-FR" i="1" dirty="0"/>
          </a:p>
          <a:p>
            <a:pPr lvl="2" eaLnBrk="1" hangingPunct="1">
              <a:defRPr/>
            </a:pPr>
            <a:r>
              <a:rPr lang="fr-FR" dirty="0"/>
              <a:t>Expérimentalement on trouve:</a:t>
            </a:r>
          </a:p>
          <a:p>
            <a:pPr lvl="3" eaLnBrk="1" hangingPunct="1">
              <a:defRPr/>
            </a:pPr>
            <a:r>
              <a:rPr lang="fr-FR" dirty="0"/>
              <a:t>P	</a:t>
            </a:r>
            <a:r>
              <a:rPr lang="fr-FR" dirty="0">
                <a:cs typeface="Arial" charset="0"/>
              </a:rPr>
              <a:t>=&gt;	44 </a:t>
            </a:r>
            <a:r>
              <a:rPr lang="fr-FR" dirty="0" err="1">
                <a:cs typeface="Arial" charset="0"/>
              </a:rPr>
              <a:t>meV</a:t>
            </a:r>
            <a:endParaRPr lang="fr-FR" dirty="0">
              <a:cs typeface="Arial" charset="0"/>
            </a:endParaRPr>
          </a:p>
          <a:p>
            <a:pPr lvl="3" eaLnBrk="1" hangingPunct="1">
              <a:defRPr/>
            </a:pPr>
            <a:r>
              <a:rPr lang="fr-FR" dirty="0"/>
              <a:t>As	=&gt;	49 </a:t>
            </a:r>
            <a:r>
              <a:rPr lang="fr-FR" dirty="0" err="1"/>
              <a:t>meV</a:t>
            </a:r>
            <a:endParaRPr lang="fr-FR" dirty="0"/>
          </a:p>
          <a:p>
            <a:pPr lvl="3" eaLnBrk="1" hangingPunct="1">
              <a:defRPr/>
            </a:pPr>
            <a:r>
              <a:rPr lang="fr-FR" dirty="0"/>
              <a:t>Sb	=&gt;	39 </a:t>
            </a:r>
            <a:r>
              <a:rPr lang="fr-FR" dirty="0" err="1"/>
              <a:t>meV</a:t>
            </a:r>
            <a:endParaRPr lang="fr-FR" dirty="0"/>
          </a:p>
          <a:p>
            <a:pPr lvl="3" eaLnBrk="1" hangingPunct="1">
              <a:defRPr/>
            </a:pPr>
            <a:r>
              <a:rPr lang="fr-FR" dirty="0"/>
              <a:t>Bi	=&gt;	67 </a:t>
            </a:r>
            <a:r>
              <a:rPr lang="fr-FR" dirty="0" err="1"/>
              <a:t>meV</a:t>
            </a:r>
            <a:endParaRPr lang="fr-FR" dirty="0"/>
          </a:p>
        </p:txBody>
      </p:sp>
      <p:sp>
        <p:nvSpPr>
          <p:cNvPr id="13209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3BC5D39-1532-4CED-89C5-9D4E87786699}" type="slidenum">
              <a:rPr lang="fr-FR" altLang="en-US"/>
              <a:pPr/>
              <a:t>192</a:t>
            </a:fld>
            <a:endParaRPr lang="fr-FR" altLang="en-US"/>
          </a:p>
        </p:txBody>
      </p:sp>
      <p:graphicFrame>
        <p:nvGraphicFramePr>
          <p:cNvPr id="13209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5052441"/>
              </p:ext>
            </p:extLst>
          </p:nvPr>
        </p:nvGraphicFramePr>
        <p:xfrm>
          <a:off x="2987824" y="3112588"/>
          <a:ext cx="438785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02" name="Equation" r:id="rId4" imgW="2070000" imgH="431640" progId="Equation.3">
                  <p:embed/>
                </p:oleObj>
              </mc:Choice>
              <mc:Fallback>
                <p:oleObj name="Equation" r:id="rId4" imgW="2070000" imgH="431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824" y="3112588"/>
                        <a:ext cx="4387850" cy="914400"/>
                      </a:xfrm>
                      <a:prstGeom prst="rect">
                        <a:avLst/>
                      </a:prstGeom>
                      <a:solidFill>
                        <a:srgbClr val="99CCFF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18900000" algn="ctr" rotWithShape="0">
                          <a:srgbClr val="808080">
                            <a:alpha val="50000"/>
                          </a:srgb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/>
              <a:t>Niveau « donneur » dans la Bande Interdite.</a:t>
            </a:r>
          </a:p>
        </p:txBody>
      </p:sp>
      <p:sp>
        <p:nvSpPr>
          <p:cNvPr id="3450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57338"/>
            <a:ext cx="8229600" cy="2519362"/>
          </a:xfrm>
        </p:spPr>
        <p:txBody>
          <a:bodyPr/>
          <a:lstStyle/>
          <a:p>
            <a:pPr lvl="1" eaLnBrk="1" hangingPunct="1">
              <a:lnSpc>
                <a:spcPct val="80000"/>
              </a:lnSpc>
              <a:defRPr/>
            </a:pPr>
            <a:r>
              <a:rPr lang="fr-FR" sz="2200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Résumé:</a:t>
            </a:r>
            <a:endParaRPr lang="fr-FR" sz="2200">
              <a:latin typeface="Times New Roman" pitchFamily="18" charset="0"/>
            </a:endParaRPr>
          </a:p>
          <a:p>
            <a:pPr lvl="2" eaLnBrk="1" hangingPunct="1">
              <a:lnSpc>
                <a:spcPct val="80000"/>
              </a:lnSpc>
              <a:defRPr/>
            </a:pPr>
            <a:r>
              <a:rPr lang="fr-FR" sz="2100"/>
              <a:t>Tant que le « 5ème » électron lié à P (basse température) </a:t>
            </a:r>
            <a:r>
              <a:rPr lang="fr-FR" sz="2100">
                <a:sym typeface="Wingdings" pitchFamily="2" charset="2"/>
              </a:rPr>
              <a:t> </a:t>
            </a:r>
            <a:r>
              <a:rPr lang="fr-FR" sz="2100"/>
              <a:t> état d’énergie </a:t>
            </a:r>
            <a:r>
              <a:rPr lang="fr-FR" sz="2100" i="1"/>
              <a:t>E</a:t>
            </a:r>
            <a:r>
              <a:rPr lang="fr-FR" sz="2100" i="1" baseline="-25000"/>
              <a:t>D</a:t>
            </a:r>
            <a:r>
              <a:rPr lang="fr-FR" sz="2100"/>
              <a:t> et son « orbite » est localisée près de l’atome 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fr-FR" sz="2100"/>
              <a:t>Lorsque on « l’amène » sur E</a:t>
            </a:r>
            <a:r>
              <a:rPr lang="fr-FR" sz="2100" baseline="-25000"/>
              <a:t>C</a:t>
            </a:r>
            <a:r>
              <a:rPr lang="fr-FR" sz="2100"/>
              <a:t> </a:t>
            </a:r>
            <a:r>
              <a:rPr lang="fr-FR" sz="2100">
                <a:sym typeface="Wingdings" pitchFamily="2" charset="2"/>
              </a:rPr>
              <a:t> changement de son état quantique ( lié =&gt; état quantique décrit par l’onde de Bloch)  il peut se propager dans tout le cristal  il participe à la conduction</a:t>
            </a:r>
            <a:endParaRPr lang="fr-FR" sz="2100" baseline="-25000"/>
          </a:p>
          <a:p>
            <a:pPr lvl="2" eaLnBrk="1" hangingPunct="1">
              <a:lnSpc>
                <a:spcPct val="80000"/>
              </a:lnSpc>
              <a:defRPr/>
            </a:pPr>
            <a:endParaRPr lang="fr-FR" sz="2100"/>
          </a:p>
        </p:txBody>
      </p:sp>
      <p:sp>
        <p:nvSpPr>
          <p:cNvPr id="30617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319BBEB-F497-4C58-8CF1-5BDFC6039748}" type="slidenum">
              <a:rPr lang="fr-FR" altLang="en-US"/>
              <a:pPr/>
              <a:t>193</a:t>
            </a:fld>
            <a:endParaRPr lang="fr-FR" altLang="en-US"/>
          </a:p>
        </p:txBody>
      </p:sp>
      <p:sp>
        <p:nvSpPr>
          <p:cNvPr id="345093" name="Rectangle 5"/>
          <p:cNvSpPr>
            <a:spLocks noChangeArrowheads="1"/>
          </p:cNvSpPr>
          <p:nvPr/>
        </p:nvSpPr>
        <p:spPr bwMode="auto">
          <a:xfrm>
            <a:off x="539750" y="4005263"/>
            <a:ext cx="822960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92150" lvl="1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/>
            </a:pPr>
            <a:r>
              <a:rPr lang="fr-FR" sz="2200" i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SC composés (« compounds SC)</a:t>
            </a:r>
          </a:p>
          <a:p>
            <a:pPr marL="987425" lvl="2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/>
            </a:pPr>
            <a:r>
              <a:rPr lang="fr-FR" sz="2100" i="1" u="sng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GaAs</a:t>
            </a:r>
            <a:r>
              <a:rPr lang="fr-FR" sz="2100" i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ou </a:t>
            </a:r>
            <a:r>
              <a:rPr lang="fr-FR" sz="2100" i="1" u="sng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InP</a:t>
            </a:r>
            <a:r>
              <a:rPr lang="fr-FR" sz="2100" i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(III-V)</a:t>
            </a:r>
          </a:p>
          <a:p>
            <a:pPr marL="1281113" lvl="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/>
            </a:pPr>
            <a:r>
              <a:rPr lang="fr-FR" sz="2000" dirty="0">
                <a:latin typeface="Calibri" panose="020F0502020204030204" pitchFamily="34" charset="0"/>
              </a:rPr>
              <a:t>VI à la place de As =&gt; Se, Te</a:t>
            </a:r>
          </a:p>
          <a:p>
            <a:pPr marL="1281113" lvl="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/>
            </a:pPr>
            <a:r>
              <a:rPr lang="fr-FR" sz="2000" dirty="0">
                <a:latin typeface="Calibri" panose="020F0502020204030204" pitchFamily="34" charset="0"/>
              </a:rPr>
              <a:t>IV à la place de Ga =&gt; Si, C, Sn</a:t>
            </a:r>
          </a:p>
          <a:p>
            <a:pPr marL="1281113" lvl="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/>
            </a:pPr>
            <a:r>
              <a:rPr lang="fr-FR" sz="2000" dirty="0">
                <a:solidFill>
                  <a:srgbClr val="FF0000"/>
                </a:solidFill>
                <a:latin typeface="Calibri" panose="020F0502020204030204" pitchFamily="34" charset="0"/>
              </a:rPr>
              <a:t>m*=0,05 m</a:t>
            </a:r>
            <a:r>
              <a:rPr lang="fr-FR" sz="2000" baseline="-25000" dirty="0">
                <a:solidFill>
                  <a:srgbClr val="FF0000"/>
                </a:solidFill>
                <a:latin typeface="Calibri" panose="020F0502020204030204" pitchFamily="34" charset="0"/>
              </a:rPr>
              <a:t>0</a:t>
            </a:r>
            <a:r>
              <a:rPr lang="fr-FR" sz="20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fr-FR" sz="2000" dirty="0">
                <a:solidFill>
                  <a:srgbClr val="FF0000"/>
                </a:solidFill>
                <a:latin typeface="Calibri" panose="020F0502020204030204" pitchFamily="34" charset="0"/>
                <a:sym typeface="Wingdings" pitchFamily="2" charset="2"/>
              </a:rPr>
              <a:t> E</a:t>
            </a:r>
            <a:r>
              <a:rPr lang="fr-FR" sz="2000" baseline="-25000" dirty="0">
                <a:solidFill>
                  <a:srgbClr val="FF0000"/>
                </a:solidFill>
                <a:latin typeface="Calibri" panose="020F0502020204030204" pitchFamily="34" charset="0"/>
                <a:sym typeface="Wingdings" pitchFamily="2" charset="2"/>
              </a:rPr>
              <a:t>C</a:t>
            </a:r>
            <a:r>
              <a:rPr lang="fr-FR" sz="2000" dirty="0">
                <a:solidFill>
                  <a:srgbClr val="FF0000"/>
                </a:solidFill>
                <a:latin typeface="Calibri" panose="020F0502020204030204" pitchFamily="34" charset="0"/>
                <a:sym typeface="Wingdings" pitchFamily="2" charset="2"/>
              </a:rPr>
              <a:t> – E</a:t>
            </a:r>
            <a:r>
              <a:rPr lang="fr-FR" sz="2000" baseline="-25000" dirty="0">
                <a:solidFill>
                  <a:srgbClr val="FF0000"/>
                </a:solidFill>
                <a:latin typeface="Calibri" panose="020F0502020204030204" pitchFamily="34" charset="0"/>
                <a:sym typeface="Wingdings" pitchFamily="2" charset="2"/>
              </a:rPr>
              <a:t>D</a:t>
            </a:r>
            <a:r>
              <a:rPr lang="fr-FR" sz="2000" dirty="0">
                <a:solidFill>
                  <a:srgbClr val="FF0000"/>
                </a:solidFill>
                <a:latin typeface="Calibri" panose="020F0502020204030204" pitchFamily="34" charset="0"/>
                <a:sym typeface="Wingdings" pitchFamily="2" charset="2"/>
              </a:rPr>
              <a:t> = 5 </a:t>
            </a:r>
            <a:r>
              <a:rPr lang="fr-FR" sz="2000" dirty="0" err="1">
                <a:solidFill>
                  <a:srgbClr val="FF0000"/>
                </a:solidFill>
                <a:latin typeface="Calibri" panose="020F0502020204030204" pitchFamily="34" charset="0"/>
                <a:sym typeface="Wingdings" pitchFamily="2" charset="2"/>
              </a:rPr>
              <a:t>meV</a:t>
            </a:r>
            <a:r>
              <a:rPr lang="fr-FR" sz="2000" dirty="0">
                <a:solidFill>
                  <a:srgbClr val="FF0000"/>
                </a:solidFill>
                <a:latin typeface="Calibri" panose="020F0502020204030204" pitchFamily="34" charset="0"/>
                <a:sym typeface="Wingdings" pitchFamily="2" charset="2"/>
              </a:rPr>
              <a:t> !!</a:t>
            </a:r>
            <a:endParaRPr lang="fr-FR" sz="20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987425" lvl="2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/>
            </a:pPr>
            <a:endParaRPr lang="fr-FR" sz="2300" dirty="0"/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3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/>
              <a:t>Niveau « donneur » dans la Bande Interdite.</a:t>
            </a:r>
          </a:p>
        </p:txBody>
      </p:sp>
      <p:sp>
        <p:nvSpPr>
          <p:cNvPr id="307202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F58363B-2765-47B3-BB20-D1789774A99B}" type="slidenum">
              <a:rPr lang="fr-FR" altLang="en-US"/>
              <a:pPr/>
              <a:t>194</a:t>
            </a:fld>
            <a:endParaRPr lang="fr-FR" altLang="en-US"/>
          </a:p>
        </p:txBody>
      </p:sp>
      <p:pic>
        <p:nvPicPr>
          <p:cNvPr id="307204" name="Picture 5"/>
          <p:cNvPicPr>
            <a:picLocks noChangeAspect="1" noChangeArrowheads="1"/>
          </p:cNvPicPr>
          <p:nvPr/>
        </p:nvPicPr>
        <p:blipFill>
          <a:blip r:embed="rId3" cstate="print"/>
          <a:srcRect b="11488"/>
          <a:stretch>
            <a:fillRect/>
          </a:stretch>
        </p:blipFill>
        <p:spPr bwMode="auto">
          <a:xfrm>
            <a:off x="0" y="1947863"/>
            <a:ext cx="4419600" cy="277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05" name="Picture 6"/>
          <p:cNvPicPr>
            <a:picLocks noChangeAspect="1" noChangeArrowheads="1"/>
          </p:cNvPicPr>
          <p:nvPr/>
        </p:nvPicPr>
        <p:blipFill>
          <a:blip r:embed="rId4" cstate="print"/>
          <a:srcRect b="10660"/>
          <a:stretch>
            <a:fillRect/>
          </a:stretch>
        </p:blipFill>
        <p:spPr bwMode="auto">
          <a:xfrm>
            <a:off x="4724400" y="1970088"/>
            <a:ext cx="4344988" cy="275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6119" name="Text Box 7"/>
          <p:cNvSpPr txBox="1">
            <a:spLocks noChangeArrowheads="1"/>
          </p:cNvSpPr>
          <p:nvPr/>
        </p:nvSpPr>
        <p:spPr bwMode="auto">
          <a:xfrm>
            <a:off x="468313" y="5084763"/>
            <a:ext cx="8351837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fr-FR" sz="2400"/>
              <a:t> On remarque que l’on a créé des électrons dans la bande de conduction sans la présence de trous dans la bande de valence </a:t>
            </a:r>
            <a:r>
              <a:rPr lang="fr-FR" sz="2400">
                <a:sym typeface="Wingdings" pitchFamily="2" charset="2"/>
              </a:rPr>
              <a:t>  </a:t>
            </a:r>
            <a:r>
              <a:rPr lang="fr-FR" sz="24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itchFamily="2" charset="2"/>
              </a:rPr>
              <a:t>n </a:t>
            </a:r>
            <a:r>
              <a:rPr lang="fr-FR" sz="24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  <a:sym typeface="Wingdings" pitchFamily="2" charset="2"/>
              </a:rPr>
              <a:t>&gt;&gt; p.</a:t>
            </a:r>
          </a:p>
          <a:p>
            <a:pPr>
              <a:buFontTx/>
              <a:buChar char="•"/>
              <a:defRPr/>
            </a:pPr>
            <a:r>
              <a:rPr lang="fr-FR" sz="2400">
                <a:cs typeface="Arial" charset="0"/>
                <a:sym typeface="Wingdings" pitchFamily="2" charset="2"/>
              </a:rPr>
              <a:t> La BV est pleine  ne conduit pas!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/>
              <a:t>Niveau « accepteur » dans la Bande Interdite.</a:t>
            </a:r>
          </a:p>
        </p:txBody>
      </p:sp>
      <p:sp>
        <p:nvSpPr>
          <p:cNvPr id="308229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719263"/>
            <a:ext cx="8362950" cy="4411662"/>
          </a:xfrm>
        </p:spPr>
        <p:txBody>
          <a:bodyPr/>
          <a:lstStyle/>
          <a:p>
            <a:pPr eaLnBrk="1" hangingPunct="1"/>
            <a:r>
              <a:rPr lang="fr-FR"/>
              <a:t>Considérons le cas du SC Silicium ( col IV)</a:t>
            </a:r>
          </a:p>
          <a:p>
            <a:pPr lvl="1" eaLnBrk="1" hangingPunct="1"/>
            <a:r>
              <a:rPr lang="fr-FR" dirty="0"/>
              <a:t>Introduisons des atomes dopants de la colonne III:</a:t>
            </a:r>
          </a:p>
          <a:p>
            <a:pPr lvl="2" eaLnBrk="1" hangingPunct="1"/>
            <a:r>
              <a:rPr lang="fr-FR" dirty="0"/>
              <a:t>Par ex B, Al ou Ga </a:t>
            </a:r>
            <a:r>
              <a:rPr lang="fr-FR" dirty="0">
                <a:sym typeface="Wingdings" pitchFamily="2" charset="2"/>
              </a:rPr>
              <a:t> 3 électrons périphériques </a:t>
            </a:r>
            <a:r>
              <a:rPr lang="fr-FR" i="1" dirty="0" err="1">
                <a:sym typeface="Wingdings" pitchFamily="2" charset="2"/>
              </a:rPr>
              <a:t>ie</a:t>
            </a:r>
            <a:r>
              <a:rPr lang="fr-FR" dirty="0">
                <a:sym typeface="Wingdings" pitchFamily="2" charset="2"/>
              </a:rPr>
              <a:t> un de « moins » / au Si.</a:t>
            </a:r>
            <a:endParaRPr lang="fr-FR" dirty="0"/>
          </a:p>
        </p:txBody>
      </p:sp>
      <p:sp>
        <p:nvSpPr>
          <p:cNvPr id="30822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ACBD3B8-65CD-4DF6-8989-715566FF25C9}" type="slidenum">
              <a:rPr lang="fr-FR" altLang="en-US"/>
              <a:pPr/>
              <a:t>195</a:t>
            </a:fld>
            <a:endParaRPr lang="fr-FR" altLang="en-US"/>
          </a:p>
        </p:txBody>
      </p:sp>
      <p:pic>
        <p:nvPicPr>
          <p:cNvPr id="308227" name="Picture 38"/>
          <p:cNvPicPr>
            <a:picLocks noChangeAspect="1" noChangeArrowheads="1"/>
          </p:cNvPicPr>
          <p:nvPr/>
        </p:nvPicPr>
        <p:blipFill>
          <a:blip r:embed="rId3" cstate="print"/>
          <a:srcRect b="6699"/>
          <a:stretch>
            <a:fillRect/>
          </a:stretch>
        </p:blipFill>
        <p:spPr bwMode="auto">
          <a:xfrm>
            <a:off x="5022850" y="3702050"/>
            <a:ext cx="3813175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30" name="Oval 5"/>
          <p:cNvSpPr>
            <a:spLocks noChangeAspect="1" noChangeArrowheads="1"/>
          </p:cNvSpPr>
          <p:nvPr/>
        </p:nvSpPr>
        <p:spPr bwMode="auto">
          <a:xfrm>
            <a:off x="7567613" y="4524375"/>
            <a:ext cx="431800" cy="431800"/>
          </a:xfrm>
          <a:prstGeom prst="ellips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8231" name="Oval 7"/>
          <p:cNvSpPr>
            <a:spLocks noChangeArrowheads="1"/>
          </p:cNvSpPr>
          <p:nvPr/>
        </p:nvSpPr>
        <p:spPr bwMode="auto">
          <a:xfrm>
            <a:off x="7712075" y="4379913"/>
            <a:ext cx="73025" cy="7302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8232" name="Oval 8"/>
          <p:cNvSpPr>
            <a:spLocks noChangeArrowheads="1"/>
          </p:cNvSpPr>
          <p:nvPr/>
        </p:nvSpPr>
        <p:spPr bwMode="auto">
          <a:xfrm>
            <a:off x="7985125" y="4667250"/>
            <a:ext cx="73025" cy="7302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8233" name="Oval 12"/>
          <p:cNvSpPr>
            <a:spLocks noChangeArrowheads="1"/>
          </p:cNvSpPr>
          <p:nvPr/>
        </p:nvSpPr>
        <p:spPr bwMode="auto">
          <a:xfrm>
            <a:off x="712788" y="3644900"/>
            <a:ext cx="1081087" cy="10795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8234" name="Oval 13"/>
          <p:cNvSpPr>
            <a:spLocks noChangeAspect="1" noChangeArrowheads="1"/>
          </p:cNvSpPr>
          <p:nvPr/>
        </p:nvSpPr>
        <p:spPr bwMode="auto">
          <a:xfrm>
            <a:off x="1001713" y="3919538"/>
            <a:ext cx="500062" cy="503237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b="1">
                <a:solidFill>
                  <a:schemeClr val="hlink"/>
                </a:solidFill>
                <a:latin typeface="Times New Roman" pitchFamily="18" charset="0"/>
              </a:rPr>
              <a:t>B</a:t>
            </a:r>
          </a:p>
        </p:txBody>
      </p:sp>
      <p:sp>
        <p:nvSpPr>
          <p:cNvPr id="308235" name="Oval 15"/>
          <p:cNvSpPr>
            <a:spLocks noChangeArrowheads="1"/>
          </p:cNvSpPr>
          <p:nvPr/>
        </p:nvSpPr>
        <p:spPr bwMode="auto">
          <a:xfrm>
            <a:off x="1604963" y="3775075"/>
            <a:ext cx="73025" cy="7302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8236" name="Oval 17"/>
          <p:cNvSpPr>
            <a:spLocks noChangeArrowheads="1"/>
          </p:cNvSpPr>
          <p:nvPr/>
        </p:nvSpPr>
        <p:spPr bwMode="auto">
          <a:xfrm>
            <a:off x="1289050" y="4683125"/>
            <a:ext cx="73025" cy="7302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8237" name="Oval 18"/>
          <p:cNvSpPr>
            <a:spLocks noChangeArrowheads="1"/>
          </p:cNvSpPr>
          <p:nvPr/>
        </p:nvSpPr>
        <p:spPr bwMode="auto">
          <a:xfrm>
            <a:off x="684213" y="4278313"/>
            <a:ext cx="73025" cy="7302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8238" name="Text Box 19"/>
          <p:cNvSpPr txBox="1">
            <a:spLocks noChangeArrowheads="1"/>
          </p:cNvSpPr>
          <p:nvPr/>
        </p:nvSpPr>
        <p:spPr bwMode="auto">
          <a:xfrm>
            <a:off x="836613" y="4946650"/>
            <a:ext cx="831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neutre</a:t>
            </a:r>
          </a:p>
        </p:txBody>
      </p:sp>
      <p:sp>
        <p:nvSpPr>
          <p:cNvPr id="308239" name="Oval 20"/>
          <p:cNvSpPr>
            <a:spLocks noChangeArrowheads="1"/>
          </p:cNvSpPr>
          <p:nvPr/>
        </p:nvSpPr>
        <p:spPr bwMode="auto">
          <a:xfrm>
            <a:off x="3346450" y="3789363"/>
            <a:ext cx="1081088" cy="10795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8240" name="Oval 21"/>
          <p:cNvSpPr>
            <a:spLocks noChangeAspect="1" noChangeArrowheads="1"/>
          </p:cNvSpPr>
          <p:nvPr/>
        </p:nvSpPr>
        <p:spPr bwMode="auto">
          <a:xfrm>
            <a:off x="3635375" y="4064000"/>
            <a:ext cx="500063" cy="503238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b="1" dirty="0">
                <a:solidFill>
                  <a:schemeClr val="hlink"/>
                </a:solidFill>
                <a:latin typeface="Times New Roman" pitchFamily="18" charset="0"/>
              </a:rPr>
              <a:t>B</a:t>
            </a:r>
          </a:p>
        </p:txBody>
      </p:sp>
      <p:sp>
        <p:nvSpPr>
          <p:cNvPr id="308241" name="Oval 23"/>
          <p:cNvSpPr>
            <a:spLocks noChangeArrowheads="1"/>
          </p:cNvSpPr>
          <p:nvPr/>
        </p:nvSpPr>
        <p:spPr bwMode="auto">
          <a:xfrm>
            <a:off x="3851275" y="3759200"/>
            <a:ext cx="73025" cy="7302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8242" name="Oval 24"/>
          <p:cNvSpPr>
            <a:spLocks noChangeArrowheads="1"/>
          </p:cNvSpPr>
          <p:nvPr/>
        </p:nvSpPr>
        <p:spPr bwMode="auto">
          <a:xfrm>
            <a:off x="4381500" y="4292600"/>
            <a:ext cx="73025" cy="7302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8243" name="Oval 25"/>
          <p:cNvSpPr>
            <a:spLocks noChangeArrowheads="1"/>
          </p:cNvSpPr>
          <p:nvPr/>
        </p:nvSpPr>
        <p:spPr bwMode="auto">
          <a:xfrm>
            <a:off x="3922713" y="4827588"/>
            <a:ext cx="73025" cy="73025"/>
          </a:xfrm>
          <a:prstGeom prst="ellipse">
            <a:avLst/>
          </a:prstGeom>
          <a:solidFill>
            <a:srgbClr val="33CC33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8244" name="Oval 26"/>
          <p:cNvSpPr>
            <a:spLocks noChangeArrowheads="1"/>
          </p:cNvSpPr>
          <p:nvPr/>
        </p:nvSpPr>
        <p:spPr bwMode="auto">
          <a:xfrm>
            <a:off x="3317875" y="4292600"/>
            <a:ext cx="73025" cy="7302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8245" name="Text Box 27"/>
          <p:cNvSpPr txBox="1">
            <a:spLocks noChangeArrowheads="1"/>
          </p:cNvSpPr>
          <p:nvPr/>
        </p:nvSpPr>
        <p:spPr bwMode="auto">
          <a:xfrm>
            <a:off x="3419475" y="4956175"/>
            <a:ext cx="933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Ionisé -</a:t>
            </a:r>
          </a:p>
        </p:txBody>
      </p:sp>
      <p:sp>
        <p:nvSpPr>
          <p:cNvPr id="308246" name="Oval 29"/>
          <p:cNvSpPr>
            <a:spLocks noChangeArrowheads="1"/>
          </p:cNvSpPr>
          <p:nvPr/>
        </p:nvSpPr>
        <p:spPr bwMode="auto">
          <a:xfrm>
            <a:off x="2484438" y="3500438"/>
            <a:ext cx="2374900" cy="1944687"/>
          </a:xfrm>
          <a:prstGeom prst="ellipse">
            <a:avLst/>
          </a:prstGeom>
          <a:noFill/>
          <a:ln w="9525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8247" name="AutoShape 30"/>
          <p:cNvSpPr>
            <a:spLocks noChangeArrowheads="1"/>
          </p:cNvSpPr>
          <p:nvPr/>
        </p:nvSpPr>
        <p:spPr bwMode="auto">
          <a:xfrm rot="-3089353">
            <a:off x="2439988" y="5297488"/>
            <a:ext cx="514350" cy="234950"/>
          </a:xfrm>
          <a:prstGeom prst="leftRightArrow">
            <a:avLst>
              <a:gd name="adj1" fmla="val 50000"/>
              <a:gd name="adj2" fmla="val 43784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308248" name="Group 31"/>
          <p:cNvGrpSpPr>
            <a:grpSpLocks/>
          </p:cNvGrpSpPr>
          <p:nvPr/>
        </p:nvGrpSpPr>
        <p:grpSpPr bwMode="auto">
          <a:xfrm>
            <a:off x="684213" y="5805488"/>
            <a:ext cx="1028700" cy="647700"/>
            <a:chOff x="735" y="3657"/>
            <a:chExt cx="648" cy="408"/>
          </a:xfrm>
        </p:grpSpPr>
        <p:sp>
          <p:nvSpPr>
            <p:cNvPr id="308254" name="Oval 32"/>
            <p:cNvSpPr>
              <a:spLocks noChangeArrowheads="1"/>
            </p:cNvSpPr>
            <p:nvPr/>
          </p:nvSpPr>
          <p:spPr bwMode="auto">
            <a:xfrm>
              <a:off x="975" y="3657"/>
              <a:ext cx="408" cy="408"/>
            </a:xfrm>
            <a:prstGeom prst="ellipse">
              <a:avLst/>
            </a:prstGeom>
            <a:noFill/>
            <a:ln w="9525">
              <a:solidFill>
                <a:srgbClr val="FF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08255" name="Oval 33"/>
            <p:cNvSpPr>
              <a:spLocks noChangeArrowheads="1"/>
            </p:cNvSpPr>
            <p:nvPr/>
          </p:nvSpPr>
          <p:spPr bwMode="auto">
            <a:xfrm>
              <a:off x="1066" y="3748"/>
              <a:ext cx="226" cy="22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dirty="0"/>
                <a:t>-</a:t>
              </a:r>
            </a:p>
          </p:txBody>
        </p:sp>
        <p:sp>
          <p:nvSpPr>
            <p:cNvPr id="308256" name="Oval 34"/>
            <p:cNvSpPr>
              <a:spLocks noChangeArrowheads="1"/>
            </p:cNvSpPr>
            <p:nvPr/>
          </p:nvSpPr>
          <p:spPr bwMode="auto">
            <a:xfrm>
              <a:off x="930" y="3838"/>
              <a:ext cx="90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08257" name="Text Box 35"/>
            <p:cNvSpPr txBox="1">
              <a:spLocks noChangeArrowheads="1"/>
            </p:cNvSpPr>
            <p:nvPr/>
          </p:nvSpPr>
          <p:spPr bwMode="auto">
            <a:xfrm>
              <a:off x="735" y="3760"/>
              <a:ext cx="2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/>
                <a:t>e</a:t>
              </a:r>
              <a:r>
                <a:rPr lang="fr-FR" baseline="30000"/>
                <a:t>+</a:t>
              </a:r>
              <a:endParaRPr lang="fr-FR"/>
            </a:p>
          </p:txBody>
        </p:sp>
      </p:grpSp>
      <p:sp>
        <p:nvSpPr>
          <p:cNvPr id="308249" name="AutoShape 36"/>
          <p:cNvSpPr>
            <a:spLocks/>
          </p:cNvSpPr>
          <p:nvPr/>
        </p:nvSpPr>
        <p:spPr bwMode="auto">
          <a:xfrm>
            <a:off x="1763713" y="5661025"/>
            <a:ext cx="215900" cy="935038"/>
          </a:xfrm>
          <a:prstGeom prst="rightBrace">
            <a:avLst>
              <a:gd name="adj1" fmla="val 36091"/>
              <a:gd name="adj2" fmla="val 50000"/>
            </a:avLst>
          </a:prstGeom>
          <a:noFill/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8250" name="Text Box 37"/>
          <p:cNvSpPr txBox="1">
            <a:spLocks noChangeArrowheads="1"/>
          </p:cNvSpPr>
          <p:nvPr/>
        </p:nvSpPr>
        <p:spPr bwMode="auto">
          <a:xfrm>
            <a:off x="2124075" y="5811838"/>
            <a:ext cx="2540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Cela « ressemble » à l’atome d’hydrogène</a:t>
            </a:r>
          </a:p>
        </p:txBody>
      </p:sp>
      <p:sp>
        <p:nvSpPr>
          <p:cNvPr id="308251" name="Oval 39"/>
          <p:cNvSpPr>
            <a:spLocks noChangeArrowheads="1"/>
          </p:cNvSpPr>
          <p:nvPr/>
        </p:nvSpPr>
        <p:spPr bwMode="auto">
          <a:xfrm>
            <a:off x="7712075" y="4940300"/>
            <a:ext cx="73025" cy="7302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8252" name="Oval 40"/>
          <p:cNvSpPr>
            <a:spLocks noChangeArrowheads="1"/>
          </p:cNvSpPr>
          <p:nvPr/>
        </p:nvSpPr>
        <p:spPr bwMode="auto">
          <a:xfrm>
            <a:off x="2770188" y="4149725"/>
            <a:ext cx="73025" cy="73025"/>
          </a:xfrm>
          <a:prstGeom prst="ellipse">
            <a:avLst/>
          </a:prstGeom>
          <a:solidFill>
            <a:srgbClr val="33CC33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8253" name="Text Box 41"/>
          <p:cNvSpPr txBox="1">
            <a:spLocks noChangeArrowheads="1"/>
          </p:cNvSpPr>
          <p:nvPr/>
        </p:nvSpPr>
        <p:spPr bwMode="auto">
          <a:xfrm>
            <a:off x="2679700" y="4313238"/>
            <a:ext cx="444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+e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1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/>
              <a:t>Niveau « accepteur » dans la Bande Interdite.</a:t>
            </a:r>
          </a:p>
        </p:txBody>
      </p:sp>
      <p:sp>
        <p:nvSpPr>
          <p:cNvPr id="309250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717427A-05E9-423F-884C-77F92A28544F}" type="slidenum">
              <a:rPr lang="fr-FR" altLang="en-US"/>
              <a:pPr/>
              <a:t>196</a:t>
            </a:fld>
            <a:endParaRPr lang="fr-FR" altLang="en-US"/>
          </a:p>
        </p:txBody>
      </p:sp>
      <p:pic>
        <p:nvPicPr>
          <p:cNvPr id="309252" name="Picture 5"/>
          <p:cNvPicPr>
            <a:picLocks noChangeAspect="1" noChangeArrowheads="1"/>
          </p:cNvPicPr>
          <p:nvPr/>
        </p:nvPicPr>
        <p:blipFill>
          <a:blip r:embed="rId3" cstate="print"/>
          <a:srcRect b="9116"/>
          <a:stretch>
            <a:fillRect/>
          </a:stretch>
        </p:blipFill>
        <p:spPr bwMode="auto">
          <a:xfrm>
            <a:off x="4722813" y="1484313"/>
            <a:ext cx="4344987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253" name="Picture 6"/>
          <p:cNvPicPr>
            <a:picLocks noChangeAspect="1" noChangeArrowheads="1"/>
          </p:cNvPicPr>
          <p:nvPr/>
        </p:nvPicPr>
        <p:blipFill>
          <a:blip r:embed="rId4" cstate="print"/>
          <a:srcRect b="7057"/>
          <a:stretch>
            <a:fillRect/>
          </a:stretch>
        </p:blipFill>
        <p:spPr bwMode="auto">
          <a:xfrm>
            <a:off x="58738" y="1485900"/>
            <a:ext cx="434340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254" name="Oval 7"/>
          <p:cNvSpPr>
            <a:spLocks noChangeArrowheads="1"/>
          </p:cNvSpPr>
          <p:nvPr/>
        </p:nvSpPr>
        <p:spPr bwMode="auto">
          <a:xfrm>
            <a:off x="2628900" y="2616200"/>
            <a:ext cx="503238" cy="3603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9255" name="Line 8"/>
          <p:cNvSpPr>
            <a:spLocks noChangeShapeType="1"/>
          </p:cNvSpPr>
          <p:nvPr/>
        </p:nvSpPr>
        <p:spPr bwMode="auto">
          <a:xfrm flipH="1">
            <a:off x="1908175" y="2976563"/>
            <a:ext cx="863600" cy="18732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349193" name="Text Box 9"/>
          <p:cNvSpPr txBox="1">
            <a:spLocks noChangeArrowheads="1"/>
          </p:cNvSpPr>
          <p:nvPr/>
        </p:nvSpPr>
        <p:spPr bwMode="auto">
          <a:xfrm>
            <a:off x="179388" y="4776788"/>
            <a:ext cx="86248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fr-FR" sz="2000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État quantique libre</a:t>
            </a:r>
            <a:r>
              <a:rPr lang="fr-FR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 : le niveau de cet état quantique est très proche de la bande de valence. Même calcul que pour le « donneur »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476672"/>
            <a:ext cx="7143750" cy="7620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fr-FR" sz="26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Calcul de la position du niveau énergétique </a:t>
            </a:r>
            <a:br>
              <a:rPr lang="fr-FR" sz="26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fr-FR" sz="26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</a:t>
            </a:r>
            <a:r>
              <a:rPr lang="fr-FR" sz="2600" i="1" baseline="-25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</a:t>
            </a:r>
            <a:r>
              <a:rPr lang="fr-FR" sz="26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ou </a:t>
            </a:r>
            <a:r>
              <a:rPr lang="fr-FR" sz="2600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</a:t>
            </a:r>
            <a:r>
              <a:rPr lang="fr-FR" sz="2600" i="1" baseline="-25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  <a:endParaRPr lang="fr-FR" sz="2600" i="1" baseline="-25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25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773238"/>
            <a:ext cx="4114800" cy="4751387"/>
          </a:xfrm>
        </p:spPr>
        <p:txBody>
          <a:bodyPr/>
          <a:lstStyle/>
          <a:p>
            <a:pPr eaLnBrk="1" hangingPunct="1">
              <a:defRPr/>
            </a:pPr>
            <a:r>
              <a:rPr lang="fr-FR" sz="2200"/>
              <a:t>Le problème « ressemble » au modèle de l’atome d’hydrogène:</a:t>
            </a:r>
          </a:p>
          <a:p>
            <a:pPr eaLnBrk="1" hangingPunct="1">
              <a:defRPr/>
            </a:pPr>
            <a:endParaRPr lang="fr-FR" sz="2200"/>
          </a:p>
          <a:p>
            <a:pPr eaLnBrk="1" hangingPunct="1">
              <a:defRPr/>
            </a:pPr>
            <a:endParaRPr lang="fr-FR" sz="2600"/>
          </a:p>
          <a:p>
            <a:pPr eaLnBrk="1" hangingPunct="1">
              <a:defRPr/>
            </a:pPr>
            <a:endParaRPr lang="fr-FR" sz="2600"/>
          </a:p>
          <a:p>
            <a:pPr eaLnBrk="1" hangingPunct="1">
              <a:defRPr/>
            </a:pPr>
            <a:r>
              <a:rPr lang="fr-FR" sz="2200"/>
              <a:t>Introduction du Rydberg </a:t>
            </a:r>
            <a:r>
              <a:rPr lang="fr-FR" sz="2200" i="1">
                <a:effectLst>
                  <a:outerShdw blurRad="38100" dist="38100" dir="2700000" algn="tl">
                    <a:srgbClr val="C0C0C0"/>
                  </a:outerShdw>
                </a:effectLst>
              </a:rPr>
              <a:t>« modifié »</a:t>
            </a:r>
            <a:r>
              <a:rPr lang="fr-FR" sz="2200"/>
              <a:t> :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fr-FR" sz="2200"/>
          </a:p>
        </p:txBody>
      </p:sp>
      <p:pic>
        <p:nvPicPr>
          <p:cNvPr id="133127" name="Picture 6" descr="singh112p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8200" y="2793384"/>
            <a:ext cx="4038600" cy="2263419"/>
          </a:xfrm>
          <a:noFill/>
        </p:spPr>
      </p:pic>
      <p:sp>
        <p:nvSpPr>
          <p:cNvPr id="133124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D79B3F2-1685-43EF-9ADE-2115F45DC006}" type="slidenum">
              <a:rPr lang="fr-FR" altLang="en-US"/>
              <a:pPr/>
              <a:t>197</a:t>
            </a:fld>
            <a:endParaRPr lang="fr-FR" altLang="en-US"/>
          </a:p>
        </p:txBody>
      </p:sp>
      <p:graphicFrame>
        <p:nvGraphicFramePr>
          <p:cNvPr id="13312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4664138"/>
              </p:ext>
            </p:extLst>
          </p:nvPr>
        </p:nvGraphicFramePr>
        <p:xfrm>
          <a:off x="755650" y="5229225"/>
          <a:ext cx="3438525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26" name="Equation" r:id="rId5" imgW="1625400" imgH="495000" progId="Equation.3">
                  <p:embed/>
                </p:oleObj>
              </mc:Choice>
              <mc:Fallback>
                <p:oleObj name="Equation" r:id="rId5" imgW="1625400" imgH="4950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5229225"/>
                        <a:ext cx="3438525" cy="10477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2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6052306"/>
              </p:ext>
            </p:extLst>
          </p:nvPr>
        </p:nvGraphicFramePr>
        <p:xfrm>
          <a:off x="684213" y="2924175"/>
          <a:ext cx="3768725" cy="99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27" name="Equation" r:id="rId7" imgW="1917360" imgH="507960" progId="Equation.3">
                  <p:embed/>
                </p:oleObj>
              </mc:Choice>
              <mc:Fallback>
                <p:oleObj name="Equation" r:id="rId7" imgW="1917360" imgH="50796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2924175"/>
                        <a:ext cx="3768725" cy="9969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28" name="Text Box 7"/>
          <p:cNvSpPr txBox="1">
            <a:spLocks noChangeArrowheads="1"/>
          </p:cNvSpPr>
          <p:nvPr/>
        </p:nvSpPr>
        <p:spPr bwMode="auto">
          <a:xfrm>
            <a:off x="4800600" y="6096000"/>
            <a:ext cx="3951288" cy="3968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fr-FR" sz="2000">
                <a:latin typeface="Times New Roman" pitchFamily="18" charset="0"/>
              </a:rPr>
              <a:t>Exemple de dopants et leurs énergies</a:t>
            </a:r>
          </a:p>
        </p:txBody>
      </p:sp>
      <p:sp>
        <p:nvSpPr>
          <p:cNvPr id="133129" name="Line 8"/>
          <p:cNvSpPr>
            <a:spLocks noChangeShapeType="1"/>
          </p:cNvSpPr>
          <p:nvPr/>
        </p:nvSpPr>
        <p:spPr bwMode="auto">
          <a:xfrm>
            <a:off x="2124075" y="3879088"/>
            <a:ext cx="228600" cy="0"/>
          </a:xfrm>
          <a:prstGeom prst="line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fr-FR"/>
          </a:p>
        </p:txBody>
      </p:sp>
      <p:sp>
        <p:nvSpPr>
          <p:cNvPr id="133130" name="Line 9"/>
          <p:cNvSpPr>
            <a:spLocks noChangeShapeType="1"/>
          </p:cNvSpPr>
          <p:nvPr/>
        </p:nvSpPr>
        <p:spPr bwMode="auto">
          <a:xfrm>
            <a:off x="1899031" y="3376424"/>
            <a:ext cx="228600" cy="0"/>
          </a:xfrm>
          <a:prstGeom prst="line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fr-FR"/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/>
              <a:t>Niveau « accepteur » dans la Bande Interdite.</a:t>
            </a:r>
          </a:p>
        </p:txBody>
      </p:sp>
      <p:sp>
        <p:nvSpPr>
          <p:cNvPr id="134147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B0566BF-D16F-4F15-BF27-615814717149}" type="slidenum">
              <a:rPr lang="fr-FR" altLang="en-US"/>
              <a:pPr/>
              <a:t>198</a:t>
            </a:fld>
            <a:endParaRPr lang="fr-FR" altLang="en-US"/>
          </a:p>
        </p:txBody>
      </p:sp>
      <p:pic>
        <p:nvPicPr>
          <p:cNvPr id="134149" name="Picture 5"/>
          <p:cNvPicPr>
            <a:picLocks noChangeAspect="1" noChangeArrowheads="1"/>
          </p:cNvPicPr>
          <p:nvPr/>
        </p:nvPicPr>
        <p:blipFill>
          <a:blip r:embed="rId4" cstate="print"/>
          <a:srcRect b="9125"/>
          <a:stretch>
            <a:fillRect/>
          </a:stretch>
        </p:blipFill>
        <p:spPr bwMode="auto">
          <a:xfrm>
            <a:off x="76200" y="2005013"/>
            <a:ext cx="4268788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0" name="Picture 6"/>
          <p:cNvPicPr>
            <a:picLocks noChangeAspect="1" noChangeArrowheads="1"/>
          </p:cNvPicPr>
          <p:nvPr/>
        </p:nvPicPr>
        <p:blipFill>
          <a:blip r:embed="rId5" cstate="print"/>
          <a:srcRect b="10893"/>
          <a:stretch>
            <a:fillRect/>
          </a:stretch>
        </p:blipFill>
        <p:spPr bwMode="auto">
          <a:xfrm>
            <a:off x="4799013" y="1990725"/>
            <a:ext cx="4268787" cy="266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4146" name="Object 7"/>
          <p:cNvGraphicFramePr>
            <a:graphicFrameLocks noChangeAspect="1"/>
          </p:cNvGraphicFramePr>
          <p:nvPr/>
        </p:nvGraphicFramePr>
        <p:xfrm>
          <a:off x="539750" y="5157788"/>
          <a:ext cx="2590800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50" name="Equation" r:id="rId6" imgW="1155600" imgH="457200" progId="Equation.3">
                  <p:embed/>
                </p:oleObj>
              </mc:Choice>
              <mc:Fallback>
                <p:oleObj name="Equation" r:id="rId6" imgW="1155600" imgH="4572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5157788"/>
                        <a:ext cx="2590800" cy="1025525"/>
                      </a:xfrm>
                      <a:prstGeom prst="rect">
                        <a:avLst/>
                      </a:prstGeom>
                      <a:solidFill>
                        <a:srgbClr val="CCCCFF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18900000" algn="ctr" rotWithShape="0">
                          <a:srgbClr val="808080">
                            <a:alpha val="50000"/>
                          </a:srgb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151" name="Rectangle 8"/>
          <p:cNvSpPr>
            <a:spLocks noChangeArrowheads="1"/>
          </p:cNvSpPr>
          <p:nvPr/>
        </p:nvSpPr>
        <p:spPr bwMode="auto">
          <a:xfrm>
            <a:off x="3635375" y="4797425"/>
            <a:ext cx="5508625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87425" lvl="2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</a:pPr>
            <a:r>
              <a:rPr lang="fr-FR" sz="2000"/>
              <a:t>Expérimentalement on trouve:</a:t>
            </a:r>
          </a:p>
          <a:p>
            <a:pPr marL="1281113" lvl="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</a:pPr>
            <a:r>
              <a:rPr lang="fr-FR" sz="2000"/>
              <a:t>B	</a:t>
            </a:r>
            <a:r>
              <a:rPr lang="fr-FR" sz="2000">
                <a:cs typeface="Arial" charset="0"/>
              </a:rPr>
              <a:t>=&gt;	45 meV</a:t>
            </a:r>
          </a:p>
          <a:p>
            <a:pPr marL="1281113" lvl="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</a:pPr>
            <a:r>
              <a:rPr lang="fr-FR" sz="2000"/>
              <a:t>Al	=&gt;	57 meV</a:t>
            </a:r>
          </a:p>
          <a:p>
            <a:pPr marL="1281113" lvl="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</a:pPr>
            <a:r>
              <a:rPr lang="fr-FR" sz="2000"/>
              <a:t>Ga	=&gt;	65 meV</a:t>
            </a:r>
          </a:p>
          <a:p>
            <a:pPr marL="1281113" lvl="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</a:pPr>
            <a:r>
              <a:rPr lang="fr-FR" sz="2000"/>
              <a:t>In	=&gt;	160 meV</a:t>
            </a:r>
          </a:p>
        </p:txBody>
      </p:sp>
      <p:sp>
        <p:nvSpPr>
          <p:cNvPr id="134152" name="Text Box 9"/>
          <p:cNvSpPr txBox="1">
            <a:spLocks noChangeArrowheads="1"/>
          </p:cNvSpPr>
          <p:nvPr/>
        </p:nvSpPr>
        <p:spPr bwMode="auto">
          <a:xfrm>
            <a:off x="6424613" y="2728913"/>
            <a:ext cx="857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FF0000"/>
                </a:solidFill>
              </a:rPr>
              <a:t>p &gt;&gt; n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863600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sz="3000"/>
              <a:t>Dopage d’un SC: type</a:t>
            </a:r>
            <a:r>
              <a:rPr lang="fr-FR" sz="3000" i="1">
                <a:effectLst>
                  <a:outerShdw blurRad="38100" dist="38100" dir="2700000" algn="tl">
                    <a:srgbClr val="C0C0C0"/>
                  </a:outerShdw>
                </a:effectLst>
              </a:rPr>
              <a:t> n</a:t>
            </a:r>
          </a:p>
        </p:txBody>
      </p:sp>
      <p:sp>
        <p:nvSpPr>
          <p:cNvPr id="314370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8ED1D62-D3BF-4BE9-B0FB-FB44A77C4A66}" type="slidenum">
              <a:rPr lang="fr-FR" altLang="en-US"/>
              <a:pPr/>
              <a:t>199</a:t>
            </a:fld>
            <a:endParaRPr lang="fr-FR" altLang="en-US"/>
          </a:p>
        </p:txBody>
      </p:sp>
      <p:pic>
        <p:nvPicPr>
          <p:cNvPr id="314372" name="Picture 3" descr="schockley3p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800" y="1981200"/>
            <a:ext cx="8080375" cy="459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dirty="0"/>
              <a:t>Objectifs du cours</a:t>
            </a:r>
          </a:p>
        </p:txBody>
      </p:sp>
      <p:sp>
        <p:nvSpPr>
          <p:cNvPr id="193539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 dirty="0"/>
              <a:t>Comprendre l’intérêt des semi-conducteurs dans la fabrication des composants électroniques </a:t>
            </a:r>
          </a:p>
          <a:p>
            <a:pPr eaLnBrk="1" hangingPunct="1"/>
            <a:r>
              <a:rPr lang="fr-FR" dirty="0"/>
              <a:t>Maîtriser des mécanismes de transports électroniques et des phénomènes physiques régissant le fonctionnement des composants discrets de l’électronique.</a:t>
            </a:r>
          </a:p>
          <a:p>
            <a:pPr eaLnBrk="1" hangingPunct="1"/>
            <a:r>
              <a:rPr lang="fr-FR" dirty="0"/>
              <a:t>Maitriser le fonctionnement DC et AC de la jonction PN</a:t>
            </a:r>
          </a:p>
        </p:txBody>
      </p:sp>
      <p:sp>
        <p:nvSpPr>
          <p:cNvPr id="19354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D51631E-0A16-4A05-A679-0C335019A97E}" type="slidenum">
              <a:rPr lang="fr-FR" altLang="en-US"/>
              <a:pPr/>
              <a:t>2</a:t>
            </a:fld>
            <a:endParaRPr lang="fr-FR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4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/>
              <a:t>Liaison ionique</a:t>
            </a:r>
          </a:p>
        </p:txBody>
      </p:sp>
      <p:sp>
        <p:nvSpPr>
          <p:cNvPr id="2201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sz="2600"/>
              <a:t>La force de cohésion est due à l’attraction Coulombienne des deux ions </a:t>
            </a:r>
            <a:r>
              <a:rPr lang="fr-FR" sz="2600">
                <a:sym typeface="Wingdings" pitchFamily="2" charset="2"/>
              </a:rPr>
              <a:t> </a:t>
            </a:r>
            <a:r>
              <a:rPr lang="fr-FR" sz="2600">
                <a:solidFill>
                  <a:srgbClr val="FF0000"/>
                </a:solidFill>
                <a:sym typeface="Wingdings" pitchFamily="2" charset="2"/>
              </a:rPr>
              <a:t>liaison ionique</a:t>
            </a:r>
            <a:endParaRPr lang="fr-FR" sz="260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fr-FR" sz="2600"/>
              <a:t>En fait, liaison « identique » à la liaison covalente sauf que les atomes sont très différents (pas la même colonne)</a:t>
            </a:r>
          </a:p>
          <a:p>
            <a:pPr eaLnBrk="1" hangingPunct="1">
              <a:lnSpc>
                <a:spcPct val="80000"/>
              </a:lnSpc>
            </a:pPr>
            <a:r>
              <a:rPr lang="fr-FR" sz="2600"/>
              <a:t>La frontière covalente/ionique n’est pas brutale: dépend de la nature électronique des éléments associés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200"/>
              <a:t>Col I – VII </a:t>
            </a:r>
            <a:r>
              <a:rPr lang="fr-FR" sz="2200">
                <a:sym typeface="Wingdings" pitchFamily="2" charset="2"/>
              </a:rPr>
              <a:t> essentiellement  ionique</a:t>
            </a:r>
            <a:endParaRPr lang="fr-FR" sz="2200"/>
          </a:p>
          <a:p>
            <a:pPr lvl="1" eaLnBrk="1" hangingPunct="1">
              <a:lnSpc>
                <a:spcPct val="80000"/>
              </a:lnSpc>
            </a:pPr>
            <a:r>
              <a:rPr lang="fr-FR" sz="2200"/>
              <a:t>Col II-VI </a:t>
            </a:r>
            <a:r>
              <a:rPr lang="fr-FR" sz="2200">
                <a:sym typeface="Wingdings" pitchFamily="2" charset="2"/>
              </a:rPr>
              <a:t> 80% ionique 20% covalente (CdTe)</a:t>
            </a:r>
            <a:endParaRPr lang="fr-FR" sz="2200"/>
          </a:p>
          <a:p>
            <a:pPr lvl="1" eaLnBrk="1" hangingPunct="1">
              <a:lnSpc>
                <a:spcPct val="80000"/>
              </a:lnSpc>
            </a:pPr>
            <a:r>
              <a:rPr lang="fr-FR" sz="2200"/>
              <a:t>Col III-V </a:t>
            </a:r>
            <a:r>
              <a:rPr lang="fr-FR" sz="2200">
                <a:sym typeface="Wingdings" pitchFamily="2" charset="2"/>
              </a:rPr>
              <a:t> 60% ionique 40% covalente (GaAs, GaP, InP)</a:t>
            </a:r>
            <a:endParaRPr lang="fr-FR" sz="2200"/>
          </a:p>
          <a:p>
            <a:pPr lvl="1" eaLnBrk="1" hangingPunct="1">
              <a:lnSpc>
                <a:spcPct val="80000"/>
              </a:lnSpc>
            </a:pPr>
            <a:r>
              <a:rPr lang="fr-FR" sz="2200"/>
              <a:t>Col IV-IV </a:t>
            </a:r>
            <a:r>
              <a:rPr lang="fr-FR" sz="2200">
                <a:sym typeface="Wingdings" pitchFamily="2" charset="2"/>
              </a:rPr>
              <a:t> essentiellement covalente (Si, Ge)</a:t>
            </a:r>
            <a:endParaRPr lang="fr-FR" sz="2200"/>
          </a:p>
        </p:txBody>
      </p:sp>
      <p:sp>
        <p:nvSpPr>
          <p:cNvPr id="22016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DF15823-EDC7-4638-9B02-47B0538CB3D4}" type="slidenum">
              <a:rPr lang="fr-FR" altLang="en-US"/>
              <a:pPr/>
              <a:t>20</a:t>
            </a:fld>
            <a:endParaRPr lang="fr-FR" altLang="en-US"/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777875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sz="3000"/>
              <a:t>Dopage d’un SC: type </a:t>
            </a:r>
            <a:r>
              <a:rPr lang="fr-FR" sz="3000" i="1">
                <a:effectLst>
                  <a:outerShdw blurRad="38100" dist="38100" dir="2700000" algn="tl">
                    <a:srgbClr val="C0C0C0"/>
                  </a:outerShdw>
                </a:effectLst>
              </a:rPr>
              <a:t>p</a:t>
            </a:r>
          </a:p>
        </p:txBody>
      </p:sp>
      <p:sp>
        <p:nvSpPr>
          <p:cNvPr id="315394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8113964-A044-405B-8C77-A1E344140ACA}" type="slidenum">
              <a:rPr lang="fr-FR" altLang="en-US"/>
              <a:pPr/>
              <a:t>200</a:t>
            </a:fld>
            <a:endParaRPr lang="fr-FR" altLang="en-US"/>
          </a:p>
        </p:txBody>
      </p:sp>
      <p:pic>
        <p:nvPicPr>
          <p:cNvPr id="315396" name="Picture 3" descr="schockley4p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800" y="1717675"/>
            <a:ext cx="8077200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/>
              <a:t>Statistique des donneurs et des accepteurs</a:t>
            </a:r>
          </a:p>
        </p:txBody>
      </p:sp>
      <p:sp>
        <p:nvSpPr>
          <p:cNvPr id="135174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412875"/>
            <a:ext cx="8137525" cy="4679950"/>
          </a:xfrm>
        </p:spPr>
        <p:txBody>
          <a:bodyPr/>
          <a:lstStyle/>
          <a:p>
            <a:pPr eaLnBrk="1" hangingPunct="1"/>
            <a:r>
              <a:rPr lang="fr-FR" sz="2600"/>
              <a:t>États donneurs:</a:t>
            </a:r>
          </a:p>
          <a:p>
            <a:pPr lvl="1" eaLnBrk="1" hangingPunct="1"/>
            <a:r>
              <a:rPr lang="fr-FR" sz="2200"/>
              <a:t>Prob. d’occupation un peu différente:</a:t>
            </a:r>
          </a:p>
          <a:p>
            <a:pPr lvl="1" eaLnBrk="1" hangingPunct="1"/>
            <a:endParaRPr lang="fr-FR" sz="2200"/>
          </a:p>
          <a:p>
            <a:pPr lvl="1" eaLnBrk="1" hangingPunct="1"/>
            <a:endParaRPr lang="fr-FR" sz="2200"/>
          </a:p>
          <a:p>
            <a:pPr lvl="1" eaLnBrk="1" hangingPunct="1"/>
            <a:endParaRPr lang="fr-FR" sz="2200"/>
          </a:p>
          <a:p>
            <a:pPr lvl="1" eaLnBrk="1" hangingPunct="1"/>
            <a:r>
              <a:rPr lang="fr-FR" sz="2200"/>
              <a:t>Le facteur ½ ?</a:t>
            </a:r>
          </a:p>
          <a:p>
            <a:pPr lvl="2" eaLnBrk="1" hangingPunct="1"/>
            <a:r>
              <a:rPr lang="fr-FR" sz="2100"/>
              <a:t>P : 3s²3p</a:t>
            </a:r>
            <a:r>
              <a:rPr lang="fr-FR" sz="2100" baseline="30000"/>
              <a:t>3</a:t>
            </a:r>
            <a:r>
              <a:rPr lang="fr-FR" sz="2100"/>
              <a:t>  </a:t>
            </a:r>
            <a:r>
              <a:rPr lang="fr-FR" sz="2100">
                <a:sym typeface="Wingdings" pitchFamily="2" charset="2"/>
              </a:rPr>
              <a:t> 2 électrons s et 2 électrons p participent à la liaison =&gt; 1électron p sur le niveau E</a:t>
            </a:r>
            <a:r>
              <a:rPr lang="fr-FR" sz="2100" baseline="-25000">
                <a:sym typeface="Wingdings" pitchFamily="2" charset="2"/>
              </a:rPr>
              <a:t>d</a:t>
            </a:r>
            <a:r>
              <a:rPr lang="fr-FR" sz="2100">
                <a:sym typeface="Wingdings" pitchFamily="2" charset="2"/>
              </a:rPr>
              <a:t> (le 5°!). Cet électron possède 1 spin particulier (up ou down). </a:t>
            </a:r>
          </a:p>
          <a:p>
            <a:pPr lvl="2" eaLnBrk="1" hangingPunct="1"/>
            <a:r>
              <a:rPr lang="fr-FR" sz="2100">
                <a:sym typeface="Wingdings" pitchFamily="2" charset="2"/>
              </a:rPr>
              <a:t>Une fois cet électron « parti », la case ( le niveau) vide peut capturer un spin up </a:t>
            </a:r>
            <a:r>
              <a:rPr lang="fr-FR" sz="2100" u="sng">
                <a:solidFill>
                  <a:srgbClr val="FF0000"/>
                </a:solidFill>
                <a:sym typeface="Wingdings" pitchFamily="2" charset="2"/>
              </a:rPr>
              <a:t>ou</a:t>
            </a:r>
            <a:r>
              <a:rPr lang="fr-FR" sz="2100">
                <a:sym typeface="Wingdings" pitchFamily="2" charset="2"/>
              </a:rPr>
              <a:t> down  le mécanisme de capture est augmenté / à l’émission</a:t>
            </a:r>
            <a:endParaRPr lang="fr-FR" sz="2100"/>
          </a:p>
          <a:p>
            <a:pPr eaLnBrk="1" hangingPunct="1"/>
            <a:endParaRPr lang="fr-FR" sz="2600"/>
          </a:p>
        </p:txBody>
      </p:sp>
      <p:sp>
        <p:nvSpPr>
          <p:cNvPr id="13517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BE013E2-E5A3-4D4C-BBDC-EA097FA178DD}" type="slidenum">
              <a:rPr lang="fr-FR" altLang="en-US"/>
              <a:pPr/>
              <a:t>201</a:t>
            </a:fld>
            <a:endParaRPr lang="fr-FR" altLang="en-US"/>
          </a:p>
        </p:txBody>
      </p:sp>
      <p:graphicFrame>
        <p:nvGraphicFramePr>
          <p:cNvPr id="135170" name="Object 4"/>
          <p:cNvGraphicFramePr>
            <a:graphicFrameLocks noChangeAspect="1"/>
          </p:cNvGraphicFramePr>
          <p:nvPr/>
        </p:nvGraphicFramePr>
        <p:xfrm>
          <a:off x="3671888" y="6046788"/>
          <a:ext cx="2124075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74" name="Equation" r:id="rId4" imgW="901440" imgH="215640" progId="Equation.3">
                  <p:embed/>
                </p:oleObj>
              </mc:Choice>
              <mc:Fallback>
                <p:oleObj name="Equation" r:id="rId4" imgW="901440" imgH="215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1888" y="6046788"/>
                        <a:ext cx="2124075" cy="511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5171" name="Object 5"/>
          <p:cNvGraphicFramePr>
            <a:graphicFrameLocks noChangeAspect="1"/>
          </p:cNvGraphicFramePr>
          <p:nvPr/>
        </p:nvGraphicFramePr>
        <p:xfrm>
          <a:off x="3132138" y="2349500"/>
          <a:ext cx="3641725" cy="126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75" name="Equation" r:id="rId6" imgW="1688760" imgH="583920" progId="Equation.3">
                  <p:embed/>
                </p:oleObj>
              </mc:Choice>
              <mc:Fallback>
                <p:oleObj name="Equation" r:id="rId6" imgW="1688760" imgH="58392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2349500"/>
                        <a:ext cx="3641725" cy="1260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/>
              <a:t>Statistique des donneurs et des accepteurs</a:t>
            </a:r>
          </a:p>
        </p:txBody>
      </p:sp>
      <p:sp>
        <p:nvSpPr>
          <p:cNvPr id="136198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700808"/>
            <a:ext cx="8137525" cy="4679950"/>
          </a:xfrm>
        </p:spPr>
        <p:txBody>
          <a:bodyPr/>
          <a:lstStyle/>
          <a:p>
            <a:pPr eaLnBrk="1" hangingPunct="1"/>
            <a:r>
              <a:rPr lang="fr-FR" dirty="0"/>
              <a:t>États donneurs:</a:t>
            </a:r>
          </a:p>
          <a:p>
            <a:pPr lvl="1" eaLnBrk="1" hangingPunct="1"/>
            <a:r>
              <a:rPr lang="fr-FR" dirty="0"/>
              <a:t>Densité d’électrons sur E</a:t>
            </a:r>
            <a:r>
              <a:rPr lang="fr-FR" baseline="-25000" dirty="0"/>
              <a:t>D</a:t>
            </a:r>
            <a:r>
              <a:rPr lang="fr-FR" dirty="0"/>
              <a:t> ?</a:t>
            </a:r>
          </a:p>
          <a:p>
            <a:pPr lvl="1" eaLnBrk="1" hangingPunct="1"/>
            <a:endParaRPr lang="fr-FR" dirty="0"/>
          </a:p>
          <a:p>
            <a:pPr lvl="1" eaLnBrk="1" hangingPunct="1"/>
            <a:endParaRPr lang="fr-FR" dirty="0"/>
          </a:p>
          <a:p>
            <a:pPr lvl="1" eaLnBrk="1" hangingPunct="1"/>
            <a:endParaRPr lang="fr-FR" dirty="0"/>
          </a:p>
          <a:p>
            <a:pPr lvl="1" eaLnBrk="1" hangingPunct="1"/>
            <a:endParaRPr lang="fr-FR" dirty="0"/>
          </a:p>
          <a:p>
            <a:pPr lvl="1" eaLnBrk="1" hangingPunct="1"/>
            <a:r>
              <a:rPr lang="fr-FR" dirty="0"/>
              <a:t>Soit encore:</a:t>
            </a:r>
          </a:p>
        </p:txBody>
      </p:sp>
      <p:sp>
        <p:nvSpPr>
          <p:cNvPr id="13619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4697057-1BE1-4487-8EF1-0111C93E5F5D}" type="slidenum">
              <a:rPr lang="fr-FR" altLang="en-US"/>
              <a:pPr/>
              <a:t>202</a:t>
            </a:fld>
            <a:endParaRPr lang="fr-FR" altLang="en-US"/>
          </a:p>
        </p:txBody>
      </p:sp>
      <p:graphicFrame>
        <p:nvGraphicFramePr>
          <p:cNvPr id="136194" name="Object 5"/>
          <p:cNvGraphicFramePr>
            <a:graphicFrameLocks noChangeAspect="1"/>
          </p:cNvGraphicFramePr>
          <p:nvPr/>
        </p:nvGraphicFramePr>
        <p:xfrm>
          <a:off x="1987550" y="2724150"/>
          <a:ext cx="4600575" cy="108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098" name="Equation" r:id="rId4" imgW="2476440" imgH="583920" progId="Equation.3">
                  <p:embed/>
                </p:oleObj>
              </mc:Choice>
              <mc:Fallback>
                <p:oleObj name="Equation" r:id="rId4" imgW="2476440" imgH="58392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7550" y="2724150"/>
                        <a:ext cx="4600575" cy="1085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195" name="Object 6"/>
          <p:cNvGraphicFramePr>
            <a:graphicFrameLocks noChangeAspect="1"/>
          </p:cNvGraphicFramePr>
          <p:nvPr/>
        </p:nvGraphicFramePr>
        <p:xfrm>
          <a:off x="3635375" y="4583113"/>
          <a:ext cx="1873250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099" name="Equation" r:id="rId6" imgW="863280" imgH="241200" progId="Equation.3">
                  <p:embed/>
                </p:oleObj>
              </mc:Choice>
              <mc:Fallback>
                <p:oleObj name="Equation" r:id="rId6" imgW="863280" imgH="2412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75" y="4583113"/>
                        <a:ext cx="1873250" cy="523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 dirty="0"/>
              <a:t>Statistique des donneurs et des accepteurs</a:t>
            </a:r>
          </a:p>
        </p:txBody>
      </p:sp>
      <p:sp>
        <p:nvSpPr>
          <p:cNvPr id="13722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 dirty="0"/>
              <a:t>États accepteurs:</a:t>
            </a:r>
          </a:p>
          <a:p>
            <a:pPr lvl="1" eaLnBrk="1" hangingPunct="1"/>
            <a:r>
              <a:rPr lang="fr-FR" dirty="0"/>
              <a:t>On ne peut capturer que l’électron qui a le bon « spin » mais on peut libérer n’importe lequel </a:t>
            </a:r>
            <a:r>
              <a:rPr lang="fr-FR" dirty="0">
                <a:sym typeface="Wingdings" pitchFamily="2" charset="2"/>
              </a:rPr>
              <a:t></a:t>
            </a:r>
            <a:endParaRPr lang="fr-FR" dirty="0"/>
          </a:p>
          <a:p>
            <a:pPr eaLnBrk="1" hangingPunct="1"/>
            <a:endParaRPr lang="fr-FR" dirty="0"/>
          </a:p>
        </p:txBody>
      </p:sp>
      <p:sp>
        <p:nvSpPr>
          <p:cNvPr id="13722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1635A6F-96CF-44F0-8B27-23CB027C2CE7}" type="slidenum">
              <a:rPr lang="fr-FR" altLang="en-US"/>
              <a:pPr/>
              <a:t>203</a:t>
            </a:fld>
            <a:endParaRPr lang="fr-FR" altLang="en-US"/>
          </a:p>
        </p:txBody>
      </p:sp>
      <p:graphicFrame>
        <p:nvGraphicFramePr>
          <p:cNvPr id="13721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5441780"/>
              </p:ext>
            </p:extLst>
          </p:nvPr>
        </p:nvGraphicFramePr>
        <p:xfrm>
          <a:off x="2771800" y="3140968"/>
          <a:ext cx="3559175" cy="126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22" name="Equation" r:id="rId4" imgW="1650960" imgH="583920" progId="Equation.3">
                  <p:embed/>
                </p:oleObj>
              </mc:Choice>
              <mc:Fallback>
                <p:oleObj name="Equation" r:id="rId4" imgW="1650960" imgH="58392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3140968"/>
                        <a:ext cx="3559175" cy="1260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7219" name="Object 5"/>
          <p:cNvGraphicFramePr>
            <a:graphicFrameLocks noChangeAspect="1"/>
          </p:cNvGraphicFramePr>
          <p:nvPr/>
        </p:nvGraphicFramePr>
        <p:xfrm>
          <a:off x="2124075" y="5013325"/>
          <a:ext cx="3560763" cy="126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23" name="Equation" r:id="rId6" imgW="1650960" imgH="583920" progId="Equation.3">
                  <p:embed/>
                </p:oleObj>
              </mc:Choice>
              <mc:Fallback>
                <p:oleObj name="Equation" r:id="rId6" imgW="1650960" imgH="58392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075" y="5013325"/>
                        <a:ext cx="3560763" cy="1260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7223" name="AutoShape 6"/>
          <p:cNvSpPr>
            <a:spLocks noChangeArrowheads="1"/>
          </p:cNvSpPr>
          <p:nvPr/>
        </p:nvSpPr>
        <p:spPr bwMode="auto">
          <a:xfrm>
            <a:off x="611188" y="5300663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37224" name="Text Box 7"/>
          <p:cNvSpPr txBox="1">
            <a:spLocks noChangeArrowheads="1"/>
          </p:cNvSpPr>
          <p:nvPr/>
        </p:nvSpPr>
        <p:spPr bwMode="auto">
          <a:xfrm>
            <a:off x="5724525" y="4987925"/>
            <a:ext cx="32766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g : facteur de dégénérescence</a:t>
            </a:r>
          </a:p>
          <a:p>
            <a:endParaRPr lang="fr-FR"/>
          </a:p>
          <a:p>
            <a:r>
              <a:rPr lang="fr-FR"/>
              <a:t>1 :	 intrinsèque</a:t>
            </a:r>
          </a:p>
          <a:p>
            <a:r>
              <a:rPr lang="fr-FR"/>
              <a:t>2 ou 4: 	 accepteur</a:t>
            </a:r>
          </a:p>
          <a:p>
            <a:r>
              <a:rPr lang="fr-FR"/>
              <a:t>½: 	donneur</a:t>
            </a:r>
          </a:p>
        </p:txBody>
      </p:sp>
      <p:sp>
        <p:nvSpPr>
          <p:cNvPr id="2" name="Rectangle 1"/>
          <p:cNvSpPr/>
          <p:nvPr/>
        </p:nvSpPr>
        <p:spPr>
          <a:xfrm>
            <a:off x="1763688" y="4581128"/>
            <a:ext cx="7237437" cy="2088232"/>
          </a:xfrm>
          <a:prstGeom prst="rect">
            <a:avLst/>
          </a:prstGeom>
          <a:solidFill>
            <a:schemeClr val="accent6">
              <a:lumMod val="40000"/>
              <a:lumOff val="60000"/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/>
              <a:t>Statistique des donneurs et des accepteurs</a:t>
            </a:r>
          </a:p>
        </p:txBody>
      </p:sp>
      <p:sp>
        <p:nvSpPr>
          <p:cNvPr id="138246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556792"/>
            <a:ext cx="8137525" cy="4679950"/>
          </a:xfrm>
        </p:spPr>
        <p:txBody>
          <a:bodyPr/>
          <a:lstStyle/>
          <a:p>
            <a:pPr eaLnBrk="1" hangingPunct="1"/>
            <a:r>
              <a:rPr lang="fr-FR" dirty="0"/>
              <a:t>États accepteurs:</a:t>
            </a:r>
          </a:p>
          <a:p>
            <a:pPr lvl="1" eaLnBrk="1" hangingPunct="1"/>
            <a:r>
              <a:rPr lang="fr-FR" dirty="0"/>
              <a:t>Densité d’électrons sur E</a:t>
            </a:r>
            <a:r>
              <a:rPr lang="fr-FR" baseline="-25000" dirty="0"/>
              <a:t>A</a:t>
            </a:r>
            <a:r>
              <a:rPr lang="fr-FR" dirty="0"/>
              <a:t> ?</a:t>
            </a:r>
          </a:p>
          <a:p>
            <a:pPr lvl="1" eaLnBrk="1" hangingPunct="1"/>
            <a:endParaRPr lang="fr-FR" dirty="0"/>
          </a:p>
          <a:p>
            <a:pPr lvl="1" eaLnBrk="1" hangingPunct="1"/>
            <a:endParaRPr lang="fr-FR" dirty="0"/>
          </a:p>
          <a:p>
            <a:pPr lvl="1" eaLnBrk="1" hangingPunct="1"/>
            <a:endParaRPr lang="fr-FR" dirty="0"/>
          </a:p>
          <a:p>
            <a:pPr lvl="1" eaLnBrk="1" hangingPunct="1"/>
            <a:endParaRPr lang="fr-FR" dirty="0"/>
          </a:p>
          <a:p>
            <a:pPr lvl="1" eaLnBrk="1" hangingPunct="1"/>
            <a:endParaRPr lang="fr-FR" dirty="0"/>
          </a:p>
          <a:p>
            <a:pPr lvl="1" eaLnBrk="1" hangingPunct="1"/>
            <a:r>
              <a:rPr lang="fr-FR" dirty="0"/>
              <a:t>Soit encore:</a:t>
            </a:r>
          </a:p>
        </p:txBody>
      </p:sp>
      <p:sp>
        <p:nvSpPr>
          <p:cNvPr id="13824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D135A8D-BE3D-4D16-BE57-5C5E66282403}" type="slidenum">
              <a:rPr lang="fr-FR" altLang="en-US"/>
              <a:pPr/>
              <a:t>204</a:t>
            </a:fld>
            <a:endParaRPr lang="fr-FR" altLang="en-US"/>
          </a:p>
        </p:txBody>
      </p:sp>
      <p:graphicFrame>
        <p:nvGraphicFramePr>
          <p:cNvPr id="13824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2646981"/>
              </p:ext>
            </p:extLst>
          </p:nvPr>
        </p:nvGraphicFramePr>
        <p:xfrm>
          <a:off x="1979712" y="2636912"/>
          <a:ext cx="4483100" cy="108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46" name="Equation" r:id="rId4" imgW="2412720" imgH="583920" progId="Equation.3">
                  <p:embed/>
                </p:oleObj>
              </mc:Choice>
              <mc:Fallback>
                <p:oleObj name="Equation" r:id="rId4" imgW="2412720" imgH="58392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2636912"/>
                        <a:ext cx="4483100" cy="1085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243" name="Object 5"/>
          <p:cNvGraphicFramePr>
            <a:graphicFrameLocks noChangeAspect="1"/>
          </p:cNvGraphicFramePr>
          <p:nvPr/>
        </p:nvGraphicFramePr>
        <p:xfrm>
          <a:off x="1547813" y="4724400"/>
          <a:ext cx="6197600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47" name="Equation" r:id="rId6" imgW="2857320" imgH="583920" progId="Equation.3">
                  <p:embed/>
                </p:oleObj>
              </mc:Choice>
              <mc:Fallback>
                <p:oleObj name="Equation" r:id="rId6" imgW="2857320" imgH="58392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4724400"/>
                        <a:ext cx="6197600" cy="127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/>
              <a:t>Ionisation complète et gel des porteurs</a:t>
            </a:r>
          </a:p>
        </p:txBody>
      </p:sp>
      <p:sp>
        <p:nvSpPr>
          <p:cNvPr id="1392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 dirty="0"/>
              <a:t>Équation de neutralité:</a:t>
            </a:r>
          </a:p>
          <a:p>
            <a:pPr lvl="1" eaLnBrk="1" hangingPunct="1"/>
            <a:r>
              <a:rPr lang="fr-FR" dirty="0"/>
              <a:t>Charges positives  =  charges négatives</a:t>
            </a:r>
          </a:p>
          <a:p>
            <a:pPr lvl="1" eaLnBrk="1" hangingPunct="1"/>
            <a:endParaRPr lang="fr-FR" dirty="0"/>
          </a:p>
          <a:p>
            <a:pPr lvl="1" eaLnBrk="1" hangingPunct="1"/>
            <a:endParaRPr lang="fr-FR" dirty="0"/>
          </a:p>
          <a:p>
            <a:pPr lvl="1" eaLnBrk="1" hangingPunct="1"/>
            <a:r>
              <a:rPr lang="fr-FR" dirty="0"/>
              <a:t>Simplifions le problème: N</a:t>
            </a:r>
            <a:r>
              <a:rPr lang="fr-FR" baseline="-25000" dirty="0"/>
              <a:t>A</a:t>
            </a:r>
            <a:r>
              <a:rPr lang="fr-FR" dirty="0"/>
              <a:t> = 0 ( type n)</a:t>
            </a:r>
          </a:p>
          <a:p>
            <a:pPr lvl="1" eaLnBrk="1" hangingPunct="1"/>
            <a:endParaRPr lang="fr-FR" dirty="0"/>
          </a:p>
          <a:p>
            <a:pPr lvl="1" eaLnBrk="1" hangingPunct="1"/>
            <a:endParaRPr lang="fr-FR" dirty="0"/>
          </a:p>
          <a:p>
            <a:pPr lvl="1" eaLnBrk="1" hangingPunct="1"/>
            <a:endParaRPr lang="fr-FR" dirty="0"/>
          </a:p>
        </p:txBody>
      </p:sp>
      <p:sp>
        <p:nvSpPr>
          <p:cNvPr id="13926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632C1AB-E18F-4F83-89AE-BE46972B452B}" type="slidenum">
              <a:rPr lang="fr-FR" altLang="en-US"/>
              <a:pPr/>
              <a:t>205</a:t>
            </a:fld>
            <a:endParaRPr lang="fr-FR" altLang="en-US"/>
          </a:p>
        </p:txBody>
      </p:sp>
      <p:graphicFrame>
        <p:nvGraphicFramePr>
          <p:cNvPr id="13926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4324150"/>
              </p:ext>
            </p:extLst>
          </p:nvPr>
        </p:nvGraphicFramePr>
        <p:xfrm>
          <a:off x="2987824" y="2492896"/>
          <a:ext cx="3025775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70" name="Equation" r:id="rId4" imgW="1320480" imgH="253800" progId="Equation.3">
                  <p:embed/>
                </p:oleObj>
              </mc:Choice>
              <mc:Fallback>
                <p:oleObj name="Equation" r:id="rId4" imgW="1320480" imgH="253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824" y="2492896"/>
                        <a:ext cx="3025775" cy="647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926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5616297"/>
              </p:ext>
            </p:extLst>
          </p:nvPr>
        </p:nvGraphicFramePr>
        <p:xfrm>
          <a:off x="3029896" y="3807272"/>
          <a:ext cx="2812200" cy="917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71" name="Equation" r:id="rId6" imgW="698400" imgH="228600" progId="Equation.3">
                  <p:embed/>
                </p:oleObj>
              </mc:Choice>
              <mc:Fallback>
                <p:oleObj name="Equation" r:id="rId6" imgW="698400" imgH="2286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9896" y="3807272"/>
                        <a:ext cx="2812200" cy="9178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9268" name="Object 7"/>
          <p:cNvGraphicFramePr>
            <a:graphicFrameLocks noChangeAspect="1"/>
          </p:cNvGraphicFramePr>
          <p:nvPr/>
        </p:nvGraphicFramePr>
        <p:xfrm>
          <a:off x="73025" y="5195888"/>
          <a:ext cx="8970963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72" name="Equation" r:id="rId8" imgW="4267080" imgH="596880" progId="Equation.3">
                  <p:embed/>
                </p:oleObj>
              </mc:Choice>
              <mc:Fallback>
                <p:oleObj name="Equation" r:id="rId8" imgW="4267080" imgH="59688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25" y="5195888"/>
                        <a:ext cx="8970963" cy="1257300"/>
                      </a:xfrm>
                      <a:prstGeom prst="rect">
                        <a:avLst/>
                      </a:prstGeom>
                      <a:solidFill>
                        <a:srgbClr val="CC99FF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dirty="0"/>
              <a:t>la densité de porteurs en </a:t>
            </a:r>
            <a:r>
              <a:rPr lang="fr-FR" dirty="0" err="1"/>
              <a:t>Fct</a:t>
            </a:r>
            <a:r>
              <a:rPr lang="fr-FR" dirty="0"/>
              <a:t> de T?</a:t>
            </a:r>
          </a:p>
        </p:txBody>
      </p:sp>
      <p:sp>
        <p:nvSpPr>
          <p:cNvPr id="31027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2875"/>
            <a:ext cx="8229600" cy="4411663"/>
          </a:xfrm>
        </p:spPr>
        <p:txBody>
          <a:bodyPr/>
          <a:lstStyle/>
          <a:p>
            <a:pPr eaLnBrk="1" hangingPunct="1"/>
            <a:r>
              <a:rPr lang="fr-FR" sz="2600"/>
              <a:t>BT</a:t>
            </a:r>
          </a:p>
          <a:p>
            <a:pPr eaLnBrk="1" hangingPunct="1"/>
            <a:endParaRPr lang="fr-FR" sz="2600"/>
          </a:p>
          <a:p>
            <a:pPr eaLnBrk="1" hangingPunct="1"/>
            <a:endParaRPr lang="fr-FR" sz="2600"/>
          </a:p>
          <a:p>
            <a:pPr eaLnBrk="1" hangingPunct="1"/>
            <a:endParaRPr lang="fr-FR" sz="2600"/>
          </a:p>
          <a:p>
            <a:pPr eaLnBrk="1" hangingPunct="1"/>
            <a:r>
              <a:rPr lang="fr-FR" sz="2600"/>
              <a:t>T « intermédiaire »</a:t>
            </a:r>
          </a:p>
          <a:p>
            <a:pPr eaLnBrk="1" hangingPunct="1"/>
            <a:endParaRPr lang="fr-FR" sz="2600"/>
          </a:p>
          <a:p>
            <a:pPr eaLnBrk="1" hangingPunct="1"/>
            <a:endParaRPr lang="fr-FR" sz="2600"/>
          </a:p>
          <a:p>
            <a:pPr eaLnBrk="1" hangingPunct="1"/>
            <a:endParaRPr lang="fr-FR" sz="2600"/>
          </a:p>
          <a:p>
            <a:pPr eaLnBrk="1" hangingPunct="1"/>
            <a:r>
              <a:rPr lang="fr-FR" sz="2600"/>
              <a:t>« Haute » Température</a:t>
            </a:r>
          </a:p>
          <a:p>
            <a:pPr eaLnBrk="1" hangingPunct="1"/>
            <a:endParaRPr lang="fr-FR" sz="2600"/>
          </a:p>
        </p:txBody>
      </p:sp>
      <p:sp>
        <p:nvSpPr>
          <p:cNvPr id="31027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4730515-C21E-4386-962A-CF65D467EDD4}" type="slidenum">
              <a:rPr lang="fr-FR" altLang="en-US"/>
              <a:pPr/>
              <a:t>206</a:t>
            </a:fld>
            <a:endParaRPr lang="fr-FR" altLang="en-US"/>
          </a:p>
        </p:txBody>
      </p:sp>
      <p:grpSp>
        <p:nvGrpSpPr>
          <p:cNvPr id="310277" name="Group 62"/>
          <p:cNvGrpSpPr>
            <a:grpSpLocks/>
          </p:cNvGrpSpPr>
          <p:nvPr/>
        </p:nvGrpSpPr>
        <p:grpSpPr bwMode="auto">
          <a:xfrm>
            <a:off x="2124075" y="981075"/>
            <a:ext cx="3384550" cy="2016125"/>
            <a:chOff x="1338" y="845"/>
            <a:chExt cx="2132" cy="1270"/>
          </a:xfrm>
        </p:grpSpPr>
        <p:grpSp>
          <p:nvGrpSpPr>
            <p:cNvPr id="310313" name="Group 18"/>
            <p:cNvGrpSpPr>
              <a:grpSpLocks/>
            </p:cNvGrpSpPr>
            <p:nvPr/>
          </p:nvGrpSpPr>
          <p:grpSpPr bwMode="auto">
            <a:xfrm rot="-2688399">
              <a:off x="1837" y="845"/>
              <a:ext cx="1256" cy="1256"/>
              <a:chOff x="1565" y="2160"/>
              <a:chExt cx="1256" cy="1256"/>
            </a:xfrm>
          </p:grpSpPr>
          <p:sp>
            <p:nvSpPr>
              <p:cNvPr id="310318" name="Oval 19"/>
              <p:cNvSpPr>
                <a:spLocks noChangeAspect="1" noChangeArrowheads="1"/>
              </p:cNvSpPr>
              <p:nvPr/>
            </p:nvSpPr>
            <p:spPr bwMode="auto">
              <a:xfrm>
                <a:off x="1565" y="2160"/>
                <a:ext cx="168" cy="168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>
                    <a:cs typeface="Arial" charset="0"/>
                  </a:rPr>
                  <a:t>×</a:t>
                </a:r>
              </a:p>
            </p:txBody>
          </p:sp>
          <p:sp>
            <p:nvSpPr>
              <p:cNvPr id="310319" name="Oval 20"/>
              <p:cNvSpPr>
                <a:spLocks noChangeAspect="1" noChangeArrowheads="1"/>
              </p:cNvSpPr>
              <p:nvPr/>
            </p:nvSpPr>
            <p:spPr bwMode="auto">
              <a:xfrm>
                <a:off x="1701" y="2296"/>
                <a:ext cx="168" cy="168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>
                    <a:cs typeface="Arial" charset="0"/>
                  </a:rPr>
                  <a:t>×</a:t>
                </a:r>
              </a:p>
            </p:txBody>
          </p:sp>
          <p:sp>
            <p:nvSpPr>
              <p:cNvPr id="310320" name="Oval 21"/>
              <p:cNvSpPr>
                <a:spLocks noChangeAspect="1" noChangeArrowheads="1"/>
              </p:cNvSpPr>
              <p:nvPr/>
            </p:nvSpPr>
            <p:spPr bwMode="auto">
              <a:xfrm>
                <a:off x="1837" y="2432"/>
                <a:ext cx="168" cy="168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>
                    <a:cs typeface="Arial" charset="0"/>
                  </a:rPr>
                  <a:t>×</a:t>
                </a:r>
              </a:p>
            </p:txBody>
          </p:sp>
          <p:sp>
            <p:nvSpPr>
              <p:cNvPr id="310321" name="Oval 22"/>
              <p:cNvSpPr>
                <a:spLocks noChangeAspect="1" noChangeArrowheads="1"/>
              </p:cNvSpPr>
              <p:nvPr/>
            </p:nvSpPr>
            <p:spPr bwMode="auto">
              <a:xfrm>
                <a:off x="1973" y="2568"/>
                <a:ext cx="168" cy="168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>
                    <a:cs typeface="Arial" charset="0"/>
                  </a:rPr>
                  <a:t>×</a:t>
                </a:r>
              </a:p>
            </p:txBody>
          </p:sp>
          <p:sp>
            <p:nvSpPr>
              <p:cNvPr id="310322" name="Oval 23"/>
              <p:cNvSpPr>
                <a:spLocks noChangeAspect="1" noChangeArrowheads="1"/>
              </p:cNvSpPr>
              <p:nvPr/>
            </p:nvSpPr>
            <p:spPr bwMode="auto">
              <a:xfrm>
                <a:off x="2109" y="2704"/>
                <a:ext cx="168" cy="168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>
                    <a:cs typeface="Arial" charset="0"/>
                  </a:rPr>
                  <a:t>×</a:t>
                </a:r>
              </a:p>
            </p:txBody>
          </p:sp>
          <p:sp>
            <p:nvSpPr>
              <p:cNvPr id="310323" name="Oval 24"/>
              <p:cNvSpPr>
                <a:spLocks noChangeAspect="1" noChangeArrowheads="1"/>
              </p:cNvSpPr>
              <p:nvPr/>
            </p:nvSpPr>
            <p:spPr bwMode="auto">
              <a:xfrm>
                <a:off x="2245" y="2840"/>
                <a:ext cx="168" cy="168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>
                    <a:cs typeface="Arial" charset="0"/>
                  </a:rPr>
                  <a:t>×</a:t>
                </a:r>
              </a:p>
            </p:txBody>
          </p:sp>
          <p:sp>
            <p:nvSpPr>
              <p:cNvPr id="310324" name="Oval 25"/>
              <p:cNvSpPr>
                <a:spLocks noChangeAspect="1" noChangeArrowheads="1"/>
              </p:cNvSpPr>
              <p:nvPr/>
            </p:nvSpPr>
            <p:spPr bwMode="auto">
              <a:xfrm>
                <a:off x="2381" y="2976"/>
                <a:ext cx="168" cy="168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>
                    <a:cs typeface="Arial" charset="0"/>
                  </a:rPr>
                  <a:t>×</a:t>
                </a:r>
              </a:p>
            </p:txBody>
          </p:sp>
          <p:sp>
            <p:nvSpPr>
              <p:cNvPr id="310325" name="Oval 26"/>
              <p:cNvSpPr>
                <a:spLocks noChangeAspect="1" noChangeArrowheads="1"/>
              </p:cNvSpPr>
              <p:nvPr/>
            </p:nvSpPr>
            <p:spPr bwMode="auto">
              <a:xfrm>
                <a:off x="2517" y="3112"/>
                <a:ext cx="168" cy="168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>
                    <a:cs typeface="Arial" charset="0"/>
                  </a:rPr>
                  <a:t>×</a:t>
                </a:r>
              </a:p>
            </p:txBody>
          </p:sp>
          <p:sp>
            <p:nvSpPr>
              <p:cNvPr id="310326" name="Oval 27"/>
              <p:cNvSpPr>
                <a:spLocks noChangeAspect="1" noChangeArrowheads="1"/>
              </p:cNvSpPr>
              <p:nvPr/>
            </p:nvSpPr>
            <p:spPr bwMode="auto">
              <a:xfrm>
                <a:off x="2653" y="3248"/>
                <a:ext cx="168" cy="168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>
                    <a:cs typeface="Arial" charset="0"/>
                  </a:rPr>
                  <a:t>×</a:t>
                </a:r>
              </a:p>
            </p:txBody>
          </p:sp>
        </p:grpSp>
        <p:sp>
          <p:nvSpPr>
            <p:cNvPr id="310314" name="Line 28"/>
            <p:cNvSpPr>
              <a:spLocks noChangeShapeType="1"/>
            </p:cNvSpPr>
            <p:nvPr/>
          </p:nvSpPr>
          <p:spPr bwMode="auto">
            <a:xfrm>
              <a:off x="1338" y="1299"/>
              <a:ext cx="21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0315" name="Line 29"/>
            <p:cNvSpPr>
              <a:spLocks noChangeShapeType="1"/>
            </p:cNvSpPr>
            <p:nvPr/>
          </p:nvSpPr>
          <p:spPr bwMode="auto">
            <a:xfrm>
              <a:off x="1338" y="2115"/>
              <a:ext cx="21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0316" name="Line 30"/>
            <p:cNvSpPr>
              <a:spLocks noChangeShapeType="1"/>
            </p:cNvSpPr>
            <p:nvPr/>
          </p:nvSpPr>
          <p:spPr bwMode="auto">
            <a:xfrm>
              <a:off x="1338" y="1351"/>
              <a:ext cx="2087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0317" name="Text Box 31"/>
            <p:cNvSpPr txBox="1">
              <a:spLocks noChangeArrowheads="1"/>
            </p:cNvSpPr>
            <p:nvPr/>
          </p:nvSpPr>
          <p:spPr bwMode="auto">
            <a:xfrm>
              <a:off x="1538" y="1253"/>
              <a:ext cx="174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rgbClr val="000099"/>
                  </a:solidFill>
                </a:rPr>
                <a:t>-    -    -   -    -   -    -    -    -</a:t>
              </a:r>
            </a:p>
          </p:txBody>
        </p:sp>
      </p:grpSp>
      <p:grpSp>
        <p:nvGrpSpPr>
          <p:cNvPr id="310278" name="Group 66"/>
          <p:cNvGrpSpPr>
            <a:grpSpLocks/>
          </p:cNvGrpSpPr>
          <p:nvPr/>
        </p:nvGrpSpPr>
        <p:grpSpPr bwMode="auto">
          <a:xfrm>
            <a:off x="4284663" y="2903538"/>
            <a:ext cx="3455987" cy="2038350"/>
            <a:chOff x="2699" y="1797"/>
            <a:chExt cx="2177" cy="1284"/>
          </a:xfrm>
        </p:grpSpPr>
        <p:grpSp>
          <p:nvGrpSpPr>
            <p:cNvPr id="310298" name="Group 63"/>
            <p:cNvGrpSpPr>
              <a:grpSpLocks/>
            </p:cNvGrpSpPr>
            <p:nvPr/>
          </p:nvGrpSpPr>
          <p:grpSpPr bwMode="auto">
            <a:xfrm>
              <a:off x="2699" y="1797"/>
              <a:ext cx="2177" cy="1284"/>
              <a:chOff x="2699" y="1888"/>
              <a:chExt cx="2177" cy="1284"/>
            </a:xfrm>
          </p:grpSpPr>
          <p:grpSp>
            <p:nvGrpSpPr>
              <p:cNvPr id="310300" name="Group 32"/>
              <p:cNvGrpSpPr>
                <a:grpSpLocks/>
              </p:cNvGrpSpPr>
              <p:nvPr/>
            </p:nvGrpSpPr>
            <p:grpSpPr bwMode="auto">
              <a:xfrm rot="-2688399">
                <a:off x="3198" y="1888"/>
                <a:ext cx="1256" cy="1256"/>
                <a:chOff x="1565" y="2160"/>
                <a:chExt cx="1256" cy="1256"/>
              </a:xfrm>
            </p:grpSpPr>
            <p:sp>
              <p:nvSpPr>
                <p:cNvPr id="310304" name="Oval 33"/>
                <p:cNvSpPr>
                  <a:spLocks noChangeAspect="1" noChangeArrowheads="1"/>
                </p:cNvSpPr>
                <p:nvPr/>
              </p:nvSpPr>
              <p:spPr bwMode="auto">
                <a:xfrm>
                  <a:off x="1565" y="2160"/>
                  <a:ext cx="168" cy="168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>
                      <a:cs typeface="Arial" charset="0"/>
                    </a:rPr>
                    <a:t>×</a:t>
                  </a:r>
                </a:p>
              </p:txBody>
            </p:sp>
            <p:sp>
              <p:nvSpPr>
                <p:cNvPr id="310305" name="Oval 34"/>
                <p:cNvSpPr>
                  <a:spLocks noChangeAspect="1" noChangeArrowheads="1"/>
                </p:cNvSpPr>
                <p:nvPr/>
              </p:nvSpPr>
              <p:spPr bwMode="auto">
                <a:xfrm>
                  <a:off x="1701" y="2296"/>
                  <a:ext cx="168" cy="168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>
                      <a:cs typeface="Arial" charset="0"/>
                    </a:rPr>
                    <a:t>×</a:t>
                  </a:r>
                </a:p>
              </p:txBody>
            </p:sp>
            <p:sp>
              <p:nvSpPr>
                <p:cNvPr id="310306" name="Oval 35"/>
                <p:cNvSpPr>
                  <a:spLocks noChangeAspect="1" noChangeArrowheads="1"/>
                </p:cNvSpPr>
                <p:nvPr/>
              </p:nvSpPr>
              <p:spPr bwMode="auto">
                <a:xfrm>
                  <a:off x="1837" y="2432"/>
                  <a:ext cx="168" cy="168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>
                      <a:cs typeface="Arial" charset="0"/>
                    </a:rPr>
                    <a:t>×</a:t>
                  </a:r>
                </a:p>
              </p:txBody>
            </p:sp>
            <p:sp>
              <p:nvSpPr>
                <p:cNvPr id="310307" name="Oval 36"/>
                <p:cNvSpPr>
                  <a:spLocks noChangeAspect="1" noChangeArrowheads="1"/>
                </p:cNvSpPr>
                <p:nvPr/>
              </p:nvSpPr>
              <p:spPr bwMode="auto">
                <a:xfrm>
                  <a:off x="1973" y="2568"/>
                  <a:ext cx="168" cy="168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>
                      <a:cs typeface="Arial" charset="0"/>
                    </a:rPr>
                    <a:t>×</a:t>
                  </a:r>
                </a:p>
              </p:txBody>
            </p:sp>
            <p:sp>
              <p:nvSpPr>
                <p:cNvPr id="310308" name="Oval 37"/>
                <p:cNvSpPr>
                  <a:spLocks noChangeAspect="1" noChangeArrowheads="1"/>
                </p:cNvSpPr>
                <p:nvPr/>
              </p:nvSpPr>
              <p:spPr bwMode="auto">
                <a:xfrm>
                  <a:off x="2109" y="2704"/>
                  <a:ext cx="168" cy="168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>
                      <a:cs typeface="Arial" charset="0"/>
                    </a:rPr>
                    <a:t>×</a:t>
                  </a:r>
                </a:p>
              </p:txBody>
            </p:sp>
            <p:sp>
              <p:nvSpPr>
                <p:cNvPr id="310309" name="Oval 38"/>
                <p:cNvSpPr>
                  <a:spLocks noChangeAspect="1" noChangeArrowheads="1"/>
                </p:cNvSpPr>
                <p:nvPr/>
              </p:nvSpPr>
              <p:spPr bwMode="auto">
                <a:xfrm>
                  <a:off x="2245" y="2840"/>
                  <a:ext cx="168" cy="168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>
                      <a:cs typeface="Arial" charset="0"/>
                    </a:rPr>
                    <a:t>×</a:t>
                  </a:r>
                </a:p>
              </p:txBody>
            </p:sp>
            <p:sp>
              <p:nvSpPr>
                <p:cNvPr id="310310" name="Oval 39"/>
                <p:cNvSpPr>
                  <a:spLocks noChangeAspect="1" noChangeArrowheads="1"/>
                </p:cNvSpPr>
                <p:nvPr/>
              </p:nvSpPr>
              <p:spPr bwMode="auto">
                <a:xfrm>
                  <a:off x="2381" y="2976"/>
                  <a:ext cx="168" cy="168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>
                      <a:cs typeface="Arial" charset="0"/>
                    </a:rPr>
                    <a:t>×</a:t>
                  </a:r>
                </a:p>
              </p:txBody>
            </p:sp>
            <p:sp>
              <p:nvSpPr>
                <p:cNvPr id="310311" name="Oval 40"/>
                <p:cNvSpPr>
                  <a:spLocks noChangeAspect="1" noChangeArrowheads="1"/>
                </p:cNvSpPr>
                <p:nvPr/>
              </p:nvSpPr>
              <p:spPr bwMode="auto">
                <a:xfrm>
                  <a:off x="2517" y="3112"/>
                  <a:ext cx="168" cy="168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>
                      <a:cs typeface="Arial" charset="0"/>
                    </a:rPr>
                    <a:t>×</a:t>
                  </a:r>
                </a:p>
              </p:txBody>
            </p:sp>
            <p:sp>
              <p:nvSpPr>
                <p:cNvPr id="310312" name="Oval 41"/>
                <p:cNvSpPr>
                  <a:spLocks noChangeAspect="1" noChangeArrowheads="1"/>
                </p:cNvSpPr>
                <p:nvPr/>
              </p:nvSpPr>
              <p:spPr bwMode="auto">
                <a:xfrm>
                  <a:off x="2653" y="3248"/>
                  <a:ext cx="168" cy="168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>
                      <a:cs typeface="Arial" charset="0"/>
                    </a:rPr>
                    <a:t>×</a:t>
                  </a:r>
                </a:p>
              </p:txBody>
            </p:sp>
          </p:grpSp>
          <p:sp>
            <p:nvSpPr>
              <p:cNvPr id="310301" name="Line 42"/>
              <p:cNvSpPr>
                <a:spLocks noChangeShapeType="1"/>
              </p:cNvSpPr>
              <p:nvPr/>
            </p:nvSpPr>
            <p:spPr bwMode="auto">
              <a:xfrm>
                <a:off x="2699" y="2356"/>
                <a:ext cx="213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0302" name="Line 43"/>
              <p:cNvSpPr>
                <a:spLocks noChangeShapeType="1"/>
              </p:cNvSpPr>
              <p:nvPr/>
            </p:nvSpPr>
            <p:spPr bwMode="auto">
              <a:xfrm>
                <a:off x="2699" y="3172"/>
                <a:ext cx="213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0303" name="Line 44"/>
              <p:cNvSpPr>
                <a:spLocks noChangeShapeType="1"/>
              </p:cNvSpPr>
              <p:nvPr/>
            </p:nvSpPr>
            <p:spPr bwMode="auto">
              <a:xfrm>
                <a:off x="2789" y="2659"/>
                <a:ext cx="2087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310299" name="Text Box 45"/>
            <p:cNvSpPr txBox="1">
              <a:spLocks noChangeArrowheads="1"/>
            </p:cNvSpPr>
            <p:nvPr/>
          </p:nvSpPr>
          <p:spPr bwMode="auto">
            <a:xfrm>
              <a:off x="2954" y="2069"/>
              <a:ext cx="174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rgbClr val="000099"/>
                  </a:solidFill>
                </a:rPr>
                <a:t>-    -    -   -    -   -    -    -    -</a:t>
              </a:r>
            </a:p>
          </p:txBody>
        </p:sp>
      </p:grpSp>
      <p:sp>
        <p:nvSpPr>
          <p:cNvPr id="310279" name="Text Box 59"/>
          <p:cNvSpPr txBox="1">
            <a:spLocks noChangeArrowheads="1"/>
          </p:cNvSpPr>
          <p:nvPr/>
        </p:nvSpPr>
        <p:spPr bwMode="auto">
          <a:xfrm>
            <a:off x="4921250" y="6545263"/>
            <a:ext cx="34671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+ + + + + + + + + + + + + + + + +</a:t>
            </a:r>
          </a:p>
        </p:txBody>
      </p:sp>
      <p:grpSp>
        <p:nvGrpSpPr>
          <p:cNvPr id="310280" name="Group 64"/>
          <p:cNvGrpSpPr>
            <a:grpSpLocks/>
          </p:cNvGrpSpPr>
          <p:nvPr/>
        </p:nvGrpSpPr>
        <p:grpSpPr bwMode="auto">
          <a:xfrm>
            <a:off x="4868863" y="4581525"/>
            <a:ext cx="3384550" cy="2038350"/>
            <a:chOff x="3067" y="2886"/>
            <a:chExt cx="2132" cy="1284"/>
          </a:xfrm>
        </p:grpSpPr>
        <p:grpSp>
          <p:nvGrpSpPr>
            <p:cNvPr id="310284" name="Group 46"/>
            <p:cNvGrpSpPr>
              <a:grpSpLocks/>
            </p:cNvGrpSpPr>
            <p:nvPr/>
          </p:nvGrpSpPr>
          <p:grpSpPr bwMode="auto">
            <a:xfrm rot="-2688399">
              <a:off x="3566" y="2886"/>
              <a:ext cx="1256" cy="1256"/>
              <a:chOff x="1565" y="2160"/>
              <a:chExt cx="1256" cy="1256"/>
            </a:xfrm>
          </p:grpSpPr>
          <p:sp>
            <p:nvSpPr>
              <p:cNvPr id="310289" name="Oval 47"/>
              <p:cNvSpPr>
                <a:spLocks noChangeAspect="1" noChangeArrowheads="1"/>
              </p:cNvSpPr>
              <p:nvPr/>
            </p:nvSpPr>
            <p:spPr bwMode="auto">
              <a:xfrm>
                <a:off x="1565" y="2160"/>
                <a:ext cx="168" cy="168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>
                    <a:cs typeface="Arial" charset="0"/>
                  </a:rPr>
                  <a:t>×</a:t>
                </a:r>
              </a:p>
            </p:txBody>
          </p:sp>
          <p:sp>
            <p:nvSpPr>
              <p:cNvPr id="310290" name="Oval 48"/>
              <p:cNvSpPr>
                <a:spLocks noChangeAspect="1" noChangeArrowheads="1"/>
              </p:cNvSpPr>
              <p:nvPr/>
            </p:nvSpPr>
            <p:spPr bwMode="auto">
              <a:xfrm>
                <a:off x="1701" y="2296"/>
                <a:ext cx="168" cy="168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>
                    <a:cs typeface="Arial" charset="0"/>
                  </a:rPr>
                  <a:t>×</a:t>
                </a:r>
              </a:p>
            </p:txBody>
          </p:sp>
          <p:sp>
            <p:nvSpPr>
              <p:cNvPr id="310291" name="Oval 49"/>
              <p:cNvSpPr>
                <a:spLocks noChangeAspect="1" noChangeArrowheads="1"/>
              </p:cNvSpPr>
              <p:nvPr/>
            </p:nvSpPr>
            <p:spPr bwMode="auto">
              <a:xfrm>
                <a:off x="1837" y="2432"/>
                <a:ext cx="168" cy="168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>
                    <a:cs typeface="Arial" charset="0"/>
                  </a:rPr>
                  <a:t>×</a:t>
                </a:r>
              </a:p>
            </p:txBody>
          </p:sp>
          <p:sp>
            <p:nvSpPr>
              <p:cNvPr id="310292" name="Oval 50"/>
              <p:cNvSpPr>
                <a:spLocks noChangeAspect="1" noChangeArrowheads="1"/>
              </p:cNvSpPr>
              <p:nvPr/>
            </p:nvSpPr>
            <p:spPr bwMode="auto">
              <a:xfrm>
                <a:off x="1973" y="2568"/>
                <a:ext cx="168" cy="168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>
                    <a:cs typeface="Arial" charset="0"/>
                  </a:rPr>
                  <a:t>×</a:t>
                </a:r>
              </a:p>
            </p:txBody>
          </p:sp>
          <p:sp>
            <p:nvSpPr>
              <p:cNvPr id="310293" name="Oval 51"/>
              <p:cNvSpPr>
                <a:spLocks noChangeAspect="1" noChangeArrowheads="1"/>
              </p:cNvSpPr>
              <p:nvPr/>
            </p:nvSpPr>
            <p:spPr bwMode="auto">
              <a:xfrm>
                <a:off x="2109" y="2704"/>
                <a:ext cx="168" cy="168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>
                    <a:cs typeface="Arial" charset="0"/>
                  </a:rPr>
                  <a:t>×</a:t>
                </a:r>
              </a:p>
            </p:txBody>
          </p:sp>
          <p:sp>
            <p:nvSpPr>
              <p:cNvPr id="310294" name="Oval 52"/>
              <p:cNvSpPr>
                <a:spLocks noChangeAspect="1" noChangeArrowheads="1"/>
              </p:cNvSpPr>
              <p:nvPr/>
            </p:nvSpPr>
            <p:spPr bwMode="auto">
              <a:xfrm>
                <a:off x="2245" y="2840"/>
                <a:ext cx="168" cy="168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>
                    <a:cs typeface="Arial" charset="0"/>
                  </a:rPr>
                  <a:t>×</a:t>
                </a:r>
              </a:p>
            </p:txBody>
          </p:sp>
          <p:sp>
            <p:nvSpPr>
              <p:cNvPr id="310295" name="Oval 53"/>
              <p:cNvSpPr>
                <a:spLocks noChangeAspect="1" noChangeArrowheads="1"/>
              </p:cNvSpPr>
              <p:nvPr/>
            </p:nvSpPr>
            <p:spPr bwMode="auto">
              <a:xfrm>
                <a:off x="2381" y="2976"/>
                <a:ext cx="168" cy="168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>
                    <a:cs typeface="Arial" charset="0"/>
                  </a:rPr>
                  <a:t>×</a:t>
                </a:r>
              </a:p>
            </p:txBody>
          </p:sp>
          <p:sp>
            <p:nvSpPr>
              <p:cNvPr id="310296" name="Oval 54"/>
              <p:cNvSpPr>
                <a:spLocks noChangeAspect="1" noChangeArrowheads="1"/>
              </p:cNvSpPr>
              <p:nvPr/>
            </p:nvSpPr>
            <p:spPr bwMode="auto">
              <a:xfrm>
                <a:off x="2517" y="3112"/>
                <a:ext cx="168" cy="168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>
                    <a:cs typeface="Arial" charset="0"/>
                  </a:rPr>
                  <a:t>×</a:t>
                </a:r>
              </a:p>
            </p:txBody>
          </p:sp>
          <p:sp>
            <p:nvSpPr>
              <p:cNvPr id="310297" name="Oval 55"/>
              <p:cNvSpPr>
                <a:spLocks noChangeAspect="1" noChangeArrowheads="1"/>
              </p:cNvSpPr>
              <p:nvPr/>
            </p:nvSpPr>
            <p:spPr bwMode="auto">
              <a:xfrm>
                <a:off x="2653" y="3248"/>
                <a:ext cx="168" cy="168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>
                    <a:cs typeface="Arial" charset="0"/>
                  </a:rPr>
                  <a:t>×</a:t>
                </a:r>
              </a:p>
            </p:txBody>
          </p:sp>
        </p:grpSp>
        <p:sp>
          <p:nvSpPr>
            <p:cNvPr id="310285" name="Line 56"/>
            <p:cNvSpPr>
              <a:spLocks noChangeShapeType="1"/>
            </p:cNvSpPr>
            <p:nvPr/>
          </p:nvSpPr>
          <p:spPr bwMode="auto">
            <a:xfrm>
              <a:off x="3067" y="3354"/>
              <a:ext cx="21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0286" name="Line 57"/>
            <p:cNvSpPr>
              <a:spLocks noChangeShapeType="1"/>
            </p:cNvSpPr>
            <p:nvPr/>
          </p:nvSpPr>
          <p:spPr bwMode="auto">
            <a:xfrm>
              <a:off x="3067" y="4170"/>
              <a:ext cx="21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0287" name="Line 58"/>
            <p:cNvSpPr>
              <a:spLocks noChangeShapeType="1"/>
            </p:cNvSpPr>
            <p:nvPr/>
          </p:nvSpPr>
          <p:spPr bwMode="auto">
            <a:xfrm>
              <a:off x="3112" y="3793"/>
              <a:ext cx="2087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0288" name="Line 60"/>
            <p:cNvSpPr>
              <a:spLocks noChangeShapeType="1"/>
            </p:cNvSpPr>
            <p:nvPr/>
          </p:nvSpPr>
          <p:spPr bwMode="auto">
            <a:xfrm>
              <a:off x="3067" y="3294"/>
              <a:ext cx="2132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10281" name="Text Box 65"/>
          <p:cNvSpPr txBox="1">
            <a:spLocks noChangeArrowheads="1"/>
          </p:cNvSpPr>
          <p:nvPr/>
        </p:nvSpPr>
        <p:spPr bwMode="auto">
          <a:xfrm>
            <a:off x="5292725" y="2276475"/>
            <a:ext cx="3511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i="1">
                <a:solidFill>
                  <a:schemeClr val="hlink"/>
                </a:solidFill>
              </a:rPr>
              <a:t>Freeze out</a:t>
            </a:r>
            <a:r>
              <a:rPr lang="fr-FR" i="1"/>
              <a:t> (« gel des porteurs »)</a:t>
            </a:r>
          </a:p>
        </p:txBody>
      </p:sp>
      <p:sp>
        <p:nvSpPr>
          <p:cNvPr id="310282" name="Text Box 67"/>
          <p:cNvSpPr txBox="1">
            <a:spLocks noChangeArrowheads="1"/>
          </p:cNvSpPr>
          <p:nvPr/>
        </p:nvSpPr>
        <p:spPr bwMode="auto">
          <a:xfrm>
            <a:off x="879475" y="3952875"/>
            <a:ext cx="283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i="1">
                <a:solidFill>
                  <a:schemeClr val="hlink"/>
                </a:solidFill>
              </a:rPr>
              <a:t>Épuisement des donneurs</a:t>
            </a:r>
          </a:p>
        </p:txBody>
      </p:sp>
      <p:sp>
        <p:nvSpPr>
          <p:cNvPr id="310283" name="Text Box 68"/>
          <p:cNvSpPr txBox="1">
            <a:spLocks noChangeArrowheads="1"/>
          </p:cNvSpPr>
          <p:nvPr/>
        </p:nvSpPr>
        <p:spPr bwMode="auto">
          <a:xfrm>
            <a:off x="2392363" y="5969000"/>
            <a:ext cx="1301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i="1">
                <a:solidFill>
                  <a:schemeClr val="hlink"/>
                </a:solidFill>
              </a:rPr>
              <a:t>intrinsèque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1122362"/>
          </a:xfrm>
        </p:spPr>
        <p:txBody>
          <a:bodyPr/>
          <a:lstStyle/>
          <a:p>
            <a:pPr eaLnBrk="1" hangingPunct="1">
              <a:defRPr/>
            </a:pPr>
            <a:r>
              <a:rPr lang="fr-FR" sz="2200" i="1">
                <a:effectLst>
                  <a:outerShdw blurRad="38100" dist="38100" dir="2700000" algn="tl">
                    <a:srgbClr val="C0C0C0"/>
                  </a:outerShdw>
                </a:effectLst>
              </a:rPr>
              <a:t>Variation de la conduction d’un semi-conducteur dopé en fonction de la température</a:t>
            </a:r>
          </a:p>
        </p:txBody>
      </p:sp>
      <p:pic>
        <p:nvPicPr>
          <p:cNvPr id="311300" name="Picture 3" descr="singh124p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63664" y="2248690"/>
            <a:ext cx="4053890" cy="3988622"/>
          </a:xfrm>
          <a:noFill/>
        </p:spPr>
      </p:pic>
      <p:sp>
        <p:nvSpPr>
          <p:cNvPr id="311298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759CC83-9AE6-4F24-A4B8-37CA1DE7BAD2}" type="slidenum">
              <a:rPr lang="fr-FR" altLang="en-US"/>
              <a:pPr/>
              <a:t>207</a:t>
            </a:fld>
            <a:endParaRPr lang="fr-FR" altLang="en-US"/>
          </a:p>
        </p:txBody>
      </p:sp>
      <p:sp>
        <p:nvSpPr>
          <p:cNvPr id="311301" name="AutoShape 4"/>
          <p:cNvSpPr>
            <a:spLocks noChangeArrowheads="1"/>
          </p:cNvSpPr>
          <p:nvPr/>
        </p:nvSpPr>
        <p:spPr bwMode="auto">
          <a:xfrm>
            <a:off x="1219200" y="2895600"/>
            <a:ext cx="152400" cy="914400"/>
          </a:xfrm>
          <a:prstGeom prst="upArrow">
            <a:avLst>
              <a:gd name="adj1" fmla="val 50000"/>
              <a:gd name="adj2" fmla="val 1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11302" name="Freeform 5"/>
          <p:cNvSpPr>
            <a:spLocks/>
          </p:cNvSpPr>
          <p:nvPr/>
        </p:nvSpPr>
        <p:spPr bwMode="auto">
          <a:xfrm>
            <a:off x="-104776" y="1809750"/>
            <a:ext cx="7560543" cy="1403226"/>
          </a:xfrm>
          <a:custGeom>
            <a:avLst/>
            <a:gdLst>
              <a:gd name="T0" fmla="*/ 720 w 4760"/>
              <a:gd name="T1" fmla="*/ 1000 h 1000"/>
              <a:gd name="T2" fmla="*/ 576 w 4760"/>
              <a:gd name="T3" fmla="*/ 280 h 1000"/>
              <a:gd name="T4" fmla="*/ 4176 w 4760"/>
              <a:gd name="T5" fmla="*/ 88 h 1000"/>
              <a:gd name="T6" fmla="*/ 4080 w 4760"/>
              <a:gd name="T7" fmla="*/ 808 h 1000"/>
              <a:gd name="T8" fmla="*/ 0 60000 65536"/>
              <a:gd name="T9" fmla="*/ 0 60000 65536"/>
              <a:gd name="T10" fmla="*/ 0 60000 65536"/>
              <a:gd name="T11" fmla="*/ 0 60000 65536"/>
              <a:gd name="T12" fmla="*/ 0 w 4760"/>
              <a:gd name="T13" fmla="*/ 0 h 1000"/>
              <a:gd name="T14" fmla="*/ 4760 w 4760"/>
              <a:gd name="T15" fmla="*/ 1000 h 1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760" h="1000">
                <a:moveTo>
                  <a:pt x="720" y="1000"/>
                </a:moveTo>
                <a:cubicBezTo>
                  <a:pt x="360" y="716"/>
                  <a:pt x="0" y="432"/>
                  <a:pt x="576" y="280"/>
                </a:cubicBezTo>
                <a:cubicBezTo>
                  <a:pt x="1152" y="128"/>
                  <a:pt x="3592" y="0"/>
                  <a:pt x="4176" y="88"/>
                </a:cubicBezTo>
                <a:cubicBezTo>
                  <a:pt x="4760" y="176"/>
                  <a:pt x="4096" y="688"/>
                  <a:pt x="4080" y="808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311303" name="Freeform 6"/>
          <p:cNvSpPr>
            <a:spLocks/>
          </p:cNvSpPr>
          <p:nvPr/>
        </p:nvSpPr>
        <p:spPr bwMode="auto">
          <a:xfrm>
            <a:off x="2833688" y="3086100"/>
            <a:ext cx="5029200" cy="2019300"/>
          </a:xfrm>
          <a:custGeom>
            <a:avLst/>
            <a:gdLst>
              <a:gd name="T0" fmla="*/ 0 w 2928"/>
              <a:gd name="T1" fmla="*/ 0 h 1032"/>
              <a:gd name="T2" fmla="*/ 864 w 2928"/>
              <a:gd name="T3" fmla="*/ 864 h 1032"/>
              <a:gd name="T4" fmla="*/ 2016 w 2928"/>
              <a:gd name="T5" fmla="*/ 1008 h 1032"/>
              <a:gd name="T6" fmla="*/ 2928 w 2928"/>
              <a:gd name="T7" fmla="*/ 912 h 1032"/>
              <a:gd name="T8" fmla="*/ 0 60000 65536"/>
              <a:gd name="T9" fmla="*/ 0 60000 65536"/>
              <a:gd name="T10" fmla="*/ 0 60000 65536"/>
              <a:gd name="T11" fmla="*/ 0 60000 65536"/>
              <a:gd name="T12" fmla="*/ 0 w 2928"/>
              <a:gd name="T13" fmla="*/ 0 h 1032"/>
              <a:gd name="T14" fmla="*/ 2928 w 2928"/>
              <a:gd name="T15" fmla="*/ 1032 h 10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928" h="1032">
                <a:moveTo>
                  <a:pt x="0" y="0"/>
                </a:moveTo>
                <a:cubicBezTo>
                  <a:pt x="264" y="348"/>
                  <a:pt x="528" y="696"/>
                  <a:pt x="864" y="864"/>
                </a:cubicBezTo>
                <a:cubicBezTo>
                  <a:pt x="1200" y="1032"/>
                  <a:pt x="1672" y="1000"/>
                  <a:pt x="2016" y="1008"/>
                </a:cubicBezTo>
                <a:cubicBezTo>
                  <a:pt x="2360" y="1016"/>
                  <a:pt x="2644" y="964"/>
                  <a:pt x="2928" y="912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24967" name="Text Box 7"/>
          <p:cNvSpPr txBox="1">
            <a:spLocks noChangeArrowheads="1"/>
          </p:cNvSpPr>
          <p:nvPr/>
        </p:nvSpPr>
        <p:spPr bwMode="auto">
          <a:xfrm>
            <a:off x="533400" y="4776788"/>
            <a:ext cx="341651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3 régimes:</a:t>
            </a:r>
          </a:p>
          <a:p>
            <a:pPr lvl="1">
              <a:buFontTx/>
              <a:buChar char="•"/>
              <a:defRPr/>
            </a:pPr>
            <a:r>
              <a:rPr lang="fr-FR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Extrinsèque</a:t>
            </a:r>
            <a:r>
              <a:rPr lang="fr-FR" sz="20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</a:p>
          <a:p>
            <a:pPr lvl="1">
              <a:buFontTx/>
              <a:buChar char="•"/>
              <a:defRPr/>
            </a:pPr>
            <a:r>
              <a:rPr lang="fr-FR" sz="20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Épuisement des donneurs</a:t>
            </a:r>
          </a:p>
          <a:p>
            <a:pPr lvl="1">
              <a:buFontTx/>
              <a:buChar char="•"/>
              <a:defRPr/>
            </a:pPr>
            <a:r>
              <a:rPr lang="fr-FR" sz="2000" i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Intrinsèque</a:t>
            </a:r>
          </a:p>
        </p:txBody>
      </p:sp>
      <p:sp>
        <p:nvSpPr>
          <p:cNvPr id="311305" name="Oval 8"/>
          <p:cNvSpPr>
            <a:spLocks noChangeArrowheads="1"/>
          </p:cNvSpPr>
          <p:nvPr/>
        </p:nvSpPr>
        <p:spPr bwMode="auto">
          <a:xfrm>
            <a:off x="6084168" y="4095750"/>
            <a:ext cx="1371600" cy="304800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11306" name="Freeform 9"/>
          <p:cNvSpPr>
            <a:spLocks/>
          </p:cNvSpPr>
          <p:nvPr/>
        </p:nvSpPr>
        <p:spPr bwMode="auto">
          <a:xfrm>
            <a:off x="4261644" y="2571750"/>
            <a:ext cx="1822524" cy="1676400"/>
          </a:xfrm>
          <a:custGeom>
            <a:avLst/>
            <a:gdLst>
              <a:gd name="T0" fmla="*/ 968 w 968"/>
              <a:gd name="T1" fmla="*/ 1024 h 1024"/>
              <a:gd name="T2" fmla="*/ 680 w 968"/>
              <a:gd name="T3" fmla="*/ 688 h 1024"/>
              <a:gd name="T4" fmla="*/ 632 w 968"/>
              <a:gd name="T5" fmla="*/ 304 h 1024"/>
              <a:gd name="T6" fmla="*/ 104 w 968"/>
              <a:gd name="T7" fmla="*/ 16 h 1024"/>
              <a:gd name="T8" fmla="*/ 8 w 968"/>
              <a:gd name="T9" fmla="*/ 400 h 10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8"/>
              <a:gd name="T16" fmla="*/ 0 h 1024"/>
              <a:gd name="T17" fmla="*/ 968 w 968"/>
              <a:gd name="T18" fmla="*/ 1024 h 10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8" h="1024">
                <a:moveTo>
                  <a:pt x="968" y="1024"/>
                </a:moveTo>
                <a:cubicBezTo>
                  <a:pt x="852" y="916"/>
                  <a:pt x="736" y="808"/>
                  <a:pt x="680" y="688"/>
                </a:cubicBezTo>
                <a:cubicBezTo>
                  <a:pt x="624" y="568"/>
                  <a:pt x="728" y="416"/>
                  <a:pt x="632" y="304"/>
                </a:cubicBezTo>
                <a:cubicBezTo>
                  <a:pt x="536" y="192"/>
                  <a:pt x="208" y="0"/>
                  <a:pt x="104" y="16"/>
                </a:cubicBezTo>
                <a:cubicBezTo>
                  <a:pt x="0" y="32"/>
                  <a:pt x="24" y="336"/>
                  <a:pt x="8" y="400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24970" name="Text Box 10"/>
          <p:cNvSpPr txBox="1">
            <a:spLocks noChangeArrowheads="1"/>
          </p:cNvSpPr>
          <p:nvPr/>
        </p:nvSpPr>
        <p:spPr bwMode="auto">
          <a:xfrm>
            <a:off x="3352800" y="3048000"/>
            <a:ext cx="18176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600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Tous les « donneurs</a:t>
            </a:r>
          </a:p>
          <a:p>
            <a:pPr algn="ctr">
              <a:defRPr/>
            </a:pPr>
            <a:r>
              <a:rPr lang="fr-FR" sz="1600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sont ionisés</a:t>
            </a:r>
          </a:p>
        </p:txBody>
      </p:sp>
      <p:pic>
        <p:nvPicPr>
          <p:cNvPr id="311308" name="Picture 11" descr="singh110bp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6800" y="1905000"/>
            <a:ext cx="2860675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Niveau de Fermi E</a:t>
            </a:r>
            <a:r>
              <a:rPr lang="fr-FR" baseline="-25000"/>
              <a:t>F</a:t>
            </a:r>
            <a:r>
              <a:rPr lang="fr-FR"/>
              <a:t>(T)</a:t>
            </a:r>
          </a:p>
        </p:txBody>
      </p:sp>
      <p:sp>
        <p:nvSpPr>
          <p:cNvPr id="140294" name="Rectangle 3"/>
          <p:cNvSpPr>
            <a:spLocks noGrp="1" noChangeArrowheads="1"/>
          </p:cNvSpPr>
          <p:nvPr>
            <p:ph idx="1"/>
          </p:nvPr>
        </p:nvSpPr>
        <p:spPr>
          <a:xfrm>
            <a:off x="0" y="1719263"/>
            <a:ext cx="8964613" cy="4411662"/>
          </a:xfrm>
        </p:spPr>
        <p:txBody>
          <a:bodyPr/>
          <a:lstStyle/>
          <a:p>
            <a:pPr lvl="1" eaLnBrk="1" hangingPunct="1"/>
            <a:r>
              <a:rPr lang="fr-FR" dirty="0"/>
              <a:t>« découpage » du </a:t>
            </a:r>
            <a:r>
              <a:rPr lang="fr-FR" dirty="0" err="1"/>
              <a:t>pb</a:t>
            </a:r>
            <a:r>
              <a:rPr lang="fr-FR" dirty="0"/>
              <a:t> en domaine de température:</a:t>
            </a:r>
          </a:p>
          <a:p>
            <a:pPr lvl="2" eaLnBrk="1" hangingPunct="1"/>
            <a:r>
              <a:rPr lang="fr-FR" u="sng" dirty="0"/>
              <a:t>TBT</a:t>
            </a:r>
            <a:r>
              <a:rPr lang="fr-FR" dirty="0"/>
              <a:t>: on néglige la densité de trous (p=ni²/</a:t>
            </a:r>
            <a:r>
              <a:rPr lang="fr-FR" dirty="0" err="1"/>
              <a:t>Nd</a:t>
            </a:r>
            <a:r>
              <a:rPr lang="fr-FR" dirty="0"/>
              <a:t>) , oui mais jusqu’à quelle température ?</a:t>
            </a:r>
          </a:p>
        </p:txBody>
      </p:sp>
      <p:sp>
        <p:nvSpPr>
          <p:cNvPr id="14029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7372A35-0BFD-440C-97CF-94A708E2CDFA}" type="slidenum">
              <a:rPr lang="fr-FR" altLang="en-US"/>
              <a:pPr/>
              <a:t>208</a:t>
            </a:fld>
            <a:endParaRPr lang="fr-FR" altLang="en-US"/>
          </a:p>
        </p:txBody>
      </p:sp>
      <p:graphicFrame>
        <p:nvGraphicFramePr>
          <p:cNvPr id="14029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4122857"/>
              </p:ext>
            </p:extLst>
          </p:nvPr>
        </p:nvGraphicFramePr>
        <p:xfrm>
          <a:off x="2006258" y="2708920"/>
          <a:ext cx="5599982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194" name="Equation" r:id="rId4" imgW="2819160" imgH="469800" progId="Equation.3">
                  <p:embed/>
                </p:oleObj>
              </mc:Choice>
              <mc:Fallback>
                <p:oleObj name="Equation" r:id="rId4" imgW="281916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6258" y="2708920"/>
                        <a:ext cx="5599982" cy="9361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29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0670377"/>
              </p:ext>
            </p:extLst>
          </p:nvPr>
        </p:nvGraphicFramePr>
        <p:xfrm>
          <a:off x="2124075" y="4652963"/>
          <a:ext cx="5658684" cy="1152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195" name="Equation" r:id="rId6" imgW="2933640" imgH="596880" progId="Equation.3">
                  <p:embed/>
                </p:oleObj>
              </mc:Choice>
              <mc:Fallback>
                <p:oleObj name="Equation" r:id="rId6" imgW="2933640" imgH="596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075" y="4652963"/>
                        <a:ext cx="5658684" cy="11523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0295" name="AutoShape 6"/>
          <p:cNvSpPr>
            <a:spLocks noChangeArrowheads="1"/>
          </p:cNvSpPr>
          <p:nvPr/>
        </p:nvSpPr>
        <p:spPr bwMode="auto">
          <a:xfrm>
            <a:off x="720725" y="4922838"/>
            <a:ext cx="755650" cy="234950"/>
          </a:xfrm>
          <a:prstGeom prst="rightArrow">
            <a:avLst>
              <a:gd name="adj1" fmla="val 50000"/>
              <a:gd name="adj2" fmla="val 8040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40296" name="Text Box 7"/>
          <p:cNvSpPr txBox="1">
            <a:spLocks noChangeArrowheads="1"/>
          </p:cNvSpPr>
          <p:nvPr/>
        </p:nvSpPr>
        <p:spPr bwMode="auto">
          <a:xfrm>
            <a:off x="251520" y="4024313"/>
            <a:ext cx="77594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/>
              <a:t>Ordre de grandeur : kT autour de </a:t>
            </a:r>
            <a:r>
              <a:rPr lang="fr-FR" dirty="0" err="1"/>
              <a:t>Eg</a:t>
            </a:r>
            <a:r>
              <a:rPr lang="fr-FR" dirty="0"/>
              <a:t>/10  (pour </a:t>
            </a:r>
            <a:r>
              <a:rPr lang="fr-FR" dirty="0" err="1"/>
              <a:t>Nd</a:t>
            </a:r>
            <a:r>
              <a:rPr lang="fr-FR" dirty="0"/>
              <a:t> de l’ordre de 10</a:t>
            </a:r>
            <a:r>
              <a:rPr lang="fr-FR" baseline="30000" dirty="0"/>
              <a:t>17</a:t>
            </a:r>
            <a:r>
              <a:rPr lang="fr-FR" dirty="0"/>
              <a:t> cm</a:t>
            </a:r>
            <a:r>
              <a:rPr lang="fr-FR" baseline="30000" dirty="0"/>
              <a:t>-3</a:t>
            </a:r>
            <a:r>
              <a:rPr lang="fr-FR" dirty="0"/>
              <a:t>)</a:t>
            </a:r>
            <a:endParaRPr lang="fr-FR" baseline="30000" dirty="0"/>
          </a:p>
        </p:txBody>
      </p:sp>
    </p:spTree>
    <p:extLst>
      <p:ext uri="{BB962C8B-B14F-4D97-AF65-F5344CB8AC3E}">
        <p14:creationId xmlns:p14="http://schemas.microsoft.com/office/powerpoint/2010/main" val="3608522120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Niveau de Fermi E</a:t>
            </a:r>
            <a:r>
              <a:rPr lang="fr-FR" baseline="-25000"/>
              <a:t>F</a:t>
            </a:r>
            <a:r>
              <a:rPr lang="fr-FR"/>
              <a:t>(T)</a:t>
            </a:r>
          </a:p>
        </p:txBody>
      </p:sp>
      <p:sp>
        <p:nvSpPr>
          <p:cNvPr id="141321" name="Rectangle 3"/>
          <p:cNvSpPr>
            <a:spLocks noGrp="1" noChangeArrowheads="1"/>
          </p:cNvSpPr>
          <p:nvPr>
            <p:ph idx="1"/>
          </p:nvPr>
        </p:nvSpPr>
        <p:spPr>
          <a:xfrm>
            <a:off x="0" y="1719263"/>
            <a:ext cx="8964613" cy="4411662"/>
          </a:xfrm>
        </p:spPr>
        <p:txBody>
          <a:bodyPr/>
          <a:lstStyle/>
          <a:p>
            <a:pPr lvl="2" eaLnBrk="1" hangingPunct="1"/>
            <a:endParaRPr lang="fr-FR" dirty="0"/>
          </a:p>
          <a:p>
            <a:pPr lvl="2" eaLnBrk="1" hangingPunct="1"/>
            <a:endParaRPr lang="fr-FR" dirty="0"/>
          </a:p>
          <a:p>
            <a:pPr lvl="2" eaLnBrk="1" hangingPunct="1"/>
            <a:endParaRPr lang="fr-FR" dirty="0"/>
          </a:p>
          <a:p>
            <a:pPr lvl="2" eaLnBrk="1" hangingPunct="1"/>
            <a:endParaRPr lang="fr-FR" dirty="0"/>
          </a:p>
          <a:p>
            <a:pPr lvl="3" eaLnBrk="1" hangingPunct="1"/>
            <a:r>
              <a:rPr lang="fr-FR" sz="2400" dirty="0">
                <a:latin typeface="Calibri" panose="020F0502020204030204" pitchFamily="34" charset="0"/>
              </a:rPr>
              <a:t>kT&lt;&lt;</a:t>
            </a:r>
            <a:r>
              <a:rPr lang="fr-FR" sz="2400" dirty="0" err="1">
                <a:latin typeface="Calibri" panose="020F0502020204030204" pitchFamily="34" charset="0"/>
              </a:rPr>
              <a:t>E</a:t>
            </a:r>
            <a:r>
              <a:rPr lang="fr-FR" sz="2400" baseline="-25000" dirty="0" err="1">
                <a:latin typeface="Calibri" panose="020F0502020204030204" pitchFamily="34" charset="0"/>
              </a:rPr>
              <a:t>c</a:t>
            </a:r>
            <a:r>
              <a:rPr lang="fr-FR" sz="2400" dirty="0">
                <a:latin typeface="Calibri" panose="020F0502020204030204" pitchFamily="34" charset="0"/>
              </a:rPr>
              <a:t>-E</a:t>
            </a:r>
            <a:r>
              <a:rPr lang="fr-FR" sz="2400" baseline="-25000" dirty="0">
                <a:latin typeface="Calibri" panose="020F0502020204030204" pitchFamily="34" charset="0"/>
              </a:rPr>
              <a:t>d</a:t>
            </a:r>
          </a:p>
          <a:p>
            <a:pPr lvl="3" eaLnBrk="1" hangingPunct="1"/>
            <a:endParaRPr lang="fr-FR" baseline="-25000" dirty="0">
              <a:latin typeface="Calibri" panose="020F0502020204030204" pitchFamily="34" charset="0"/>
            </a:endParaRPr>
          </a:p>
          <a:p>
            <a:pPr lvl="3" eaLnBrk="1" hangingPunct="1"/>
            <a:endParaRPr lang="fr-FR" baseline="-25000" dirty="0">
              <a:latin typeface="Calibri" panose="020F0502020204030204" pitchFamily="34" charset="0"/>
            </a:endParaRPr>
          </a:p>
          <a:p>
            <a:pPr lvl="3" eaLnBrk="1" hangingPunct="1"/>
            <a:endParaRPr lang="fr-FR" baseline="-25000" dirty="0">
              <a:latin typeface="Calibri" panose="020F0502020204030204" pitchFamily="34" charset="0"/>
            </a:endParaRPr>
          </a:p>
          <a:p>
            <a:pPr lvl="3" eaLnBrk="1" hangingPunct="1"/>
            <a:endParaRPr lang="fr-FR" baseline="-25000" dirty="0">
              <a:latin typeface="Calibri" panose="020F0502020204030204" pitchFamily="34" charset="0"/>
            </a:endParaRPr>
          </a:p>
          <a:p>
            <a:pPr lvl="3" eaLnBrk="1" hangingPunct="1"/>
            <a:endParaRPr lang="fr-FR" baseline="-25000" dirty="0">
              <a:latin typeface="Calibri" panose="020F0502020204030204" pitchFamily="34" charset="0"/>
            </a:endParaRPr>
          </a:p>
          <a:p>
            <a:pPr lvl="3" eaLnBrk="1" hangingPunct="1"/>
            <a:endParaRPr lang="fr-FR" sz="2400" baseline="-25000" dirty="0">
              <a:latin typeface="Calibri" panose="020F0502020204030204" pitchFamily="34" charset="0"/>
            </a:endParaRPr>
          </a:p>
          <a:p>
            <a:pPr lvl="3" eaLnBrk="1" hangingPunct="1"/>
            <a:r>
              <a:rPr lang="fr-FR" sz="2400" dirty="0" err="1">
                <a:latin typeface="Calibri" panose="020F0502020204030204" pitchFamily="34" charset="0"/>
              </a:rPr>
              <a:t>E</a:t>
            </a:r>
            <a:r>
              <a:rPr lang="fr-FR" sz="2400" baseline="-25000" dirty="0" err="1">
                <a:latin typeface="Calibri" panose="020F0502020204030204" pitchFamily="34" charset="0"/>
              </a:rPr>
              <a:t>c</a:t>
            </a:r>
            <a:r>
              <a:rPr lang="fr-FR" sz="2400" dirty="0">
                <a:latin typeface="Calibri" panose="020F0502020204030204" pitchFamily="34" charset="0"/>
              </a:rPr>
              <a:t>-E</a:t>
            </a:r>
            <a:r>
              <a:rPr lang="fr-FR" sz="2400" baseline="-25000" dirty="0">
                <a:latin typeface="Calibri" panose="020F0502020204030204" pitchFamily="34" charset="0"/>
              </a:rPr>
              <a:t>d</a:t>
            </a:r>
            <a:r>
              <a:rPr lang="fr-FR" sz="2400" dirty="0">
                <a:latin typeface="Calibri" panose="020F0502020204030204" pitchFamily="34" charset="0"/>
              </a:rPr>
              <a:t> &lt;kT&lt;</a:t>
            </a:r>
            <a:r>
              <a:rPr lang="fr-FR" sz="2400" dirty="0" err="1">
                <a:latin typeface="Calibri" panose="020F0502020204030204" pitchFamily="34" charset="0"/>
              </a:rPr>
              <a:t>Eg</a:t>
            </a:r>
            <a:endParaRPr lang="fr-FR" sz="2400" baseline="-25000" dirty="0">
              <a:latin typeface="Calibri" panose="020F0502020204030204" pitchFamily="34" charset="0"/>
            </a:endParaRPr>
          </a:p>
        </p:txBody>
      </p:sp>
      <p:sp>
        <p:nvSpPr>
          <p:cNvPr id="14131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1C2C8C0-92DC-4612-A7F6-DB311FD97061}" type="slidenum">
              <a:rPr lang="fr-FR" altLang="en-US"/>
              <a:pPr/>
              <a:t>209</a:t>
            </a:fld>
            <a:endParaRPr lang="fr-FR" altLang="en-US"/>
          </a:p>
        </p:txBody>
      </p:sp>
      <p:sp>
        <p:nvSpPr>
          <p:cNvPr id="141322" name="AutoShape 6"/>
          <p:cNvSpPr>
            <a:spLocks noChangeArrowheads="1"/>
          </p:cNvSpPr>
          <p:nvPr/>
        </p:nvSpPr>
        <p:spPr bwMode="auto">
          <a:xfrm>
            <a:off x="323850" y="2349500"/>
            <a:ext cx="755650" cy="234950"/>
          </a:xfrm>
          <a:prstGeom prst="rightArrow">
            <a:avLst>
              <a:gd name="adj1" fmla="val 50000"/>
              <a:gd name="adj2" fmla="val 8040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41314" name="Object 7"/>
          <p:cNvGraphicFramePr>
            <a:graphicFrameLocks noChangeAspect="1"/>
          </p:cNvGraphicFramePr>
          <p:nvPr/>
        </p:nvGraphicFramePr>
        <p:xfrm>
          <a:off x="1403350" y="1844675"/>
          <a:ext cx="7058025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18" name="Equation" r:id="rId4" imgW="3098520" imgH="558720" progId="Equation.3">
                  <p:embed/>
                </p:oleObj>
              </mc:Choice>
              <mc:Fallback>
                <p:oleObj name="Equation" r:id="rId4" imgW="3098520" imgH="558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1844675"/>
                        <a:ext cx="7058025" cy="127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315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0771183"/>
              </p:ext>
            </p:extLst>
          </p:nvPr>
        </p:nvGraphicFramePr>
        <p:xfrm>
          <a:off x="190500" y="3644900"/>
          <a:ext cx="3590925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19" name="Équation" r:id="rId6" imgW="1815840" imgH="431640" progId="Equation.3">
                  <p:embed/>
                </p:oleObj>
              </mc:Choice>
              <mc:Fallback>
                <p:oleObj name="Équation" r:id="rId6" imgW="18158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" y="3644900"/>
                        <a:ext cx="3590925" cy="806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316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9433628"/>
              </p:ext>
            </p:extLst>
          </p:nvPr>
        </p:nvGraphicFramePr>
        <p:xfrm>
          <a:off x="3936206" y="3645024"/>
          <a:ext cx="2713038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20" name="Equation" r:id="rId8" imgW="1371600" imgH="393480" progId="Equation.3">
                  <p:embed/>
                </p:oleObj>
              </mc:Choice>
              <mc:Fallback>
                <p:oleObj name="Equation" r:id="rId8" imgW="13716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6206" y="3645024"/>
                        <a:ext cx="2713038" cy="736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317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6339580"/>
              </p:ext>
            </p:extLst>
          </p:nvPr>
        </p:nvGraphicFramePr>
        <p:xfrm>
          <a:off x="6800850" y="3789363"/>
          <a:ext cx="2159000" cy="47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21" name="Equation" r:id="rId10" imgW="1091880" imgH="253800" progId="Equation.DSMT4">
                  <p:embed/>
                </p:oleObj>
              </mc:Choice>
              <mc:Fallback>
                <p:oleObj name="Equation" r:id="rId10" imgW="10918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0850" y="3789363"/>
                        <a:ext cx="2159000" cy="474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1323" name="AutoShape 12"/>
          <p:cNvSpPr>
            <a:spLocks noChangeArrowheads="1"/>
          </p:cNvSpPr>
          <p:nvPr/>
        </p:nvSpPr>
        <p:spPr bwMode="auto">
          <a:xfrm>
            <a:off x="229169" y="5805264"/>
            <a:ext cx="755650" cy="234950"/>
          </a:xfrm>
          <a:prstGeom prst="rightArrow">
            <a:avLst>
              <a:gd name="adj1" fmla="val 50000"/>
              <a:gd name="adj2" fmla="val 8040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41324" name="Text Box 13"/>
          <p:cNvSpPr txBox="1">
            <a:spLocks noChangeArrowheads="1"/>
          </p:cNvSpPr>
          <p:nvPr/>
        </p:nvSpPr>
        <p:spPr bwMode="auto">
          <a:xfrm>
            <a:off x="1130300" y="5673502"/>
            <a:ext cx="1936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/>
              <a:t>( DL de la racine)</a:t>
            </a:r>
          </a:p>
        </p:txBody>
      </p:sp>
      <p:graphicFrame>
        <p:nvGraphicFramePr>
          <p:cNvPr id="141318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3709866"/>
              </p:ext>
            </p:extLst>
          </p:nvPr>
        </p:nvGraphicFramePr>
        <p:xfrm>
          <a:off x="4284663" y="5519514"/>
          <a:ext cx="2511425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22" name="Equation" r:id="rId12" imgW="1269720" imgH="431640" progId="Equation.3">
                  <p:embed/>
                </p:oleObj>
              </mc:Choice>
              <mc:Fallback>
                <p:oleObj name="Equation" r:id="rId12" imgW="12697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663" y="5519514"/>
                        <a:ext cx="2511425" cy="806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1325" name="Oval 15"/>
          <p:cNvSpPr>
            <a:spLocks noChangeArrowheads="1"/>
          </p:cNvSpPr>
          <p:nvPr/>
        </p:nvSpPr>
        <p:spPr bwMode="auto">
          <a:xfrm>
            <a:off x="5003800" y="2133600"/>
            <a:ext cx="288925" cy="6477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41326" name="Oval 16"/>
          <p:cNvSpPr>
            <a:spLocks noChangeArrowheads="1"/>
          </p:cNvSpPr>
          <p:nvPr/>
        </p:nvSpPr>
        <p:spPr bwMode="auto">
          <a:xfrm>
            <a:off x="4284663" y="2060575"/>
            <a:ext cx="358775" cy="79057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89528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8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/>
              <a:t>Liaison ionique</a:t>
            </a:r>
          </a:p>
        </p:txBody>
      </p:sp>
      <p:sp>
        <p:nvSpPr>
          <p:cNvPr id="221187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2446338"/>
            <a:ext cx="8229600" cy="3575050"/>
          </a:xfrm>
        </p:spPr>
        <p:txBody>
          <a:bodyPr/>
          <a:lstStyle/>
          <a:p>
            <a:pPr eaLnBrk="1" hangingPunct="1"/>
            <a:r>
              <a:rPr lang="fr-FR" dirty="0"/>
              <a:t>L’électron libéré par le métal Alcalin (Na) est piégé par l’Halogène (Cl) </a:t>
            </a:r>
          </a:p>
          <a:p>
            <a:pPr eaLnBrk="1" hangingPunct="1"/>
            <a:r>
              <a:rPr lang="fr-FR" dirty="0"/>
              <a:t>Aucun électron libéré dans le réseau</a:t>
            </a:r>
          </a:p>
          <a:p>
            <a:pPr eaLnBrk="1" hangingPunct="1"/>
            <a:r>
              <a:rPr lang="fr-FR" dirty="0"/>
              <a:t>En général les cristaux ioniques sont </a:t>
            </a:r>
            <a:r>
              <a:rPr lang="fr-FR" dirty="0">
                <a:solidFill>
                  <a:srgbClr val="FF0000"/>
                </a:solidFill>
              </a:rPr>
              <a:t>isolants</a:t>
            </a:r>
          </a:p>
          <a:p>
            <a:pPr eaLnBrk="1" hangingPunct="1"/>
            <a:r>
              <a:rPr lang="fr-FR" dirty="0"/>
              <a:t>Liaison entre atomes très forte </a:t>
            </a:r>
            <a:r>
              <a:rPr lang="fr-FR" dirty="0">
                <a:sym typeface="Wingdings" pitchFamily="2" charset="2"/>
              </a:rPr>
              <a:t> cristaux très durs</a:t>
            </a:r>
            <a:endParaRPr lang="fr-FR" dirty="0"/>
          </a:p>
        </p:txBody>
      </p:sp>
      <p:sp>
        <p:nvSpPr>
          <p:cNvPr id="22118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EA007B5-6C21-471F-AC5E-6048BD78E5AA}" type="slidenum">
              <a:rPr lang="fr-FR" altLang="en-US"/>
              <a:pPr/>
              <a:t>21</a:t>
            </a:fld>
            <a:endParaRPr lang="fr-FR" altLang="en-US"/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40" name="Rectangle 29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7543800" cy="796925"/>
          </a:xfrm>
        </p:spPr>
        <p:txBody>
          <a:bodyPr/>
          <a:lstStyle/>
          <a:p>
            <a:pPr eaLnBrk="1" hangingPunct="1"/>
            <a:r>
              <a:rPr lang="fr-FR"/>
              <a:t>E</a:t>
            </a:r>
            <a:r>
              <a:rPr lang="fr-FR" baseline="-25000"/>
              <a:t>F</a:t>
            </a:r>
            <a:r>
              <a:rPr lang="fr-FR"/>
              <a:t> fonction de la Température</a:t>
            </a:r>
          </a:p>
        </p:txBody>
      </p:sp>
      <p:sp>
        <p:nvSpPr>
          <p:cNvPr id="14233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83B7260-532E-4828-BA30-EE604A83CE3A}" type="slidenum">
              <a:rPr lang="fr-FR" altLang="en-US"/>
              <a:pPr/>
              <a:t>210</a:t>
            </a:fld>
            <a:endParaRPr lang="fr-FR" altLang="en-US"/>
          </a:p>
        </p:txBody>
      </p:sp>
      <p:grpSp>
        <p:nvGrpSpPr>
          <p:cNvPr id="142341" name="Group 34"/>
          <p:cNvGrpSpPr>
            <a:grpSpLocks/>
          </p:cNvGrpSpPr>
          <p:nvPr/>
        </p:nvGrpSpPr>
        <p:grpSpPr bwMode="auto">
          <a:xfrm>
            <a:off x="107950" y="2008188"/>
            <a:ext cx="8351838" cy="4164012"/>
            <a:chOff x="68" y="1265"/>
            <a:chExt cx="5261" cy="2623"/>
          </a:xfrm>
        </p:grpSpPr>
        <p:sp>
          <p:nvSpPr>
            <p:cNvPr id="142342" name="Line 9"/>
            <p:cNvSpPr>
              <a:spLocks noChangeShapeType="1"/>
            </p:cNvSpPr>
            <p:nvPr/>
          </p:nvSpPr>
          <p:spPr bwMode="auto">
            <a:xfrm>
              <a:off x="703" y="1344"/>
              <a:ext cx="0" cy="23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2343" name="Line 10"/>
            <p:cNvSpPr>
              <a:spLocks noChangeShapeType="1"/>
            </p:cNvSpPr>
            <p:nvPr/>
          </p:nvSpPr>
          <p:spPr bwMode="auto">
            <a:xfrm>
              <a:off x="521" y="3566"/>
              <a:ext cx="48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2344" name="Line 11"/>
            <p:cNvSpPr>
              <a:spLocks noChangeShapeType="1"/>
            </p:cNvSpPr>
            <p:nvPr/>
          </p:nvSpPr>
          <p:spPr bwMode="auto">
            <a:xfrm>
              <a:off x="703" y="1525"/>
              <a:ext cx="41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Dot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2345" name="Line 12"/>
            <p:cNvSpPr>
              <a:spLocks noChangeShapeType="1"/>
            </p:cNvSpPr>
            <p:nvPr/>
          </p:nvSpPr>
          <p:spPr bwMode="auto">
            <a:xfrm>
              <a:off x="612" y="1933"/>
              <a:ext cx="1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2346" name="Line 13"/>
            <p:cNvSpPr>
              <a:spLocks noChangeShapeType="1"/>
            </p:cNvSpPr>
            <p:nvPr/>
          </p:nvSpPr>
          <p:spPr bwMode="auto">
            <a:xfrm flipV="1">
              <a:off x="703" y="1389"/>
              <a:ext cx="726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2347" name="Line 14"/>
            <p:cNvSpPr>
              <a:spLocks noChangeShapeType="1"/>
            </p:cNvSpPr>
            <p:nvPr/>
          </p:nvSpPr>
          <p:spPr bwMode="auto">
            <a:xfrm>
              <a:off x="703" y="1525"/>
              <a:ext cx="2948" cy="17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2348" name="Line 15"/>
            <p:cNvSpPr>
              <a:spLocks noChangeShapeType="1"/>
            </p:cNvSpPr>
            <p:nvPr/>
          </p:nvSpPr>
          <p:spPr bwMode="auto">
            <a:xfrm flipV="1">
              <a:off x="703" y="3067"/>
              <a:ext cx="4309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2349" name="Freeform 23"/>
            <p:cNvSpPr>
              <a:spLocks/>
            </p:cNvSpPr>
            <p:nvPr/>
          </p:nvSpPr>
          <p:spPr bwMode="auto">
            <a:xfrm>
              <a:off x="703" y="1631"/>
              <a:ext cx="2903" cy="1482"/>
            </a:xfrm>
            <a:custGeom>
              <a:avLst/>
              <a:gdLst>
                <a:gd name="T0" fmla="*/ 0 w 2903"/>
                <a:gd name="T1" fmla="*/ 121 h 1482"/>
                <a:gd name="T2" fmla="*/ 181 w 2903"/>
                <a:gd name="T3" fmla="*/ 30 h 1482"/>
                <a:gd name="T4" fmla="*/ 227 w 2903"/>
                <a:gd name="T5" fmla="*/ 30 h 1482"/>
                <a:gd name="T6" fmla="*/ 544 w 2903"/>
                <a:gd name="T7" fmla="*/ 211 h 1482"/>
                <a:gd name="T8" fmla="*/ 1179 w 2903"/>
                <a:gd name="T9" fmla="*/ 574 h 1482"/>
                <a:gd name="T10" fmla="*/ 2177 w 2903"/>
                <a:gd name="T11" fmla="*/ 1164 h 1482"/>
                <a:gd name="T12" fmla="*/ 2404 w 2903"/>
                <a:gd name="T13" fmla="*/ 1300 h 1482"/>
                <a:gd name="T14" fmla="*/ 2676 w 2903"/>
                <a:gd name="T15" fmla="*/ 1436 h 1482"/>
                <a:gd name="T16" fmla="*/ 2903 w 2903"/>
                <a:gd name="T17" fmla="*/ 1482 h 148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03"/>
                <a:gd name="T28" fmla="*/ 0 h 1482"/>
                <a:gd name="T29" fmla="*/ 2903 w 2903"/>
                <a:gd name="T30" fmla="*/ 1482 h 148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03" h="1482">
                  <a:moveTo>
                    <a:pt x="0" y="121"/>
                  </a:moveTo>
                  <a:cubicBezTo>
                    <a:pt x="71" y="83"/>
                    <a:pt x="143" y="45"/>
                    <a:pt x="181" y="30"/>
                  </a:cubicBezTo>
                  <a:cubicBezTo>
                    <a:pt x="219" y="15"/>
                    <a:pt x="167" y="0"/>
                    <a:pt x="227" y="30"/>
                  </a:cubicBezTo>
                  <a:cubicBezTo>
                    <a:pt x="287" y="60"/>
                    <a:pt x="385" y="120"/>
                    <a:pt x="544" y="211"/>
                  </a:cubicBezTo>
                  <a:cubicBezTo>
                    <a:pt x="703" y="302"/>
                    <a:pt x="907" y="415"/>
                    <a:pt x="1179" y="574"/>
                  </a:cubicBezTo>
                  <a:cubicBezTo>
                    <a:pt x="1451" y="733"/>
                    <a:pt x="1973" y="1043"/>
                    <a:pt x="2177" y="1164"/>
                  </a:cubicBezTo>
                  <a:cubicBezTo>
                    <a:pt x="2381" y="1285"/>
                    <a:pt x="2321" y="1255"/>
                    <a:pt x="2404" y="1300"/>
                  </a:cubicBezTo>
                  <a:cubicBezTo>
                    <a:pt x="2487" y="1345"/>
                    <a:pt x="2593" y="1406"/>
                    <a:pt x="2676" y="1436"/>
                  </a:cubicBezTo>
                  <a:cubicBezTo>
                    <a:pt x="2759" y="1466"/>
                    <a:pt x="2831" y="1474"/>
                    <a:pt x="2903" y="1482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2350" name="Line 24"/>
            <p:cNvSpPr>
              <a:spLocks noChangeShapeType="1"/>
            </p:cNvSpPr>
            <p:nvPr/>
          </p:nvSpPr>
          <p:spPr bwMode="auto">
            <a:xfrm flipV="1">
              <a:off x="3606" y="3067"/>
              <a:ext cx="1361" cy="4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2351" name="Text Box 25"/>
            <p:cNvSpPr txBox="1">
              <a:spLocks noChangeArrowheads="1"/>
            </p:cNvSpPr>
            <p:nvPr/>
          </p:nvSpPr>
          <p:spPr bwMode="auto">
            <a:xfrm>
              <a:off x="373" y="1357"/>
              <a:ext cx="2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i="1">
                  <a:latin typeface="Times New Roman" pitchFamily="18" charset="0"/>
                </a:rPr>
                <a:t>E</a:t>
              </a:r>
              <a:r>
                <a:rPr lang="fr-FR" i="1" baseline="-25000">
                  <a:latin typeface="Times New Roman" pitchFamily="18" charset="0"/>
                </a:rPr>
                <a:t>C</a:t>
              </a:r>
            </a:p>
          </p:txBody>
        </p:sp>
        <p:sp>
          <p:nvSpPr>
            <p:cNvPr id="142352" name="Text Box 26"/>
            <p:cNvSpPr txBox="1">
              <a:spLocks noChangeArrowheads="1"/>
            </p:cNvSpPr>
            <p:nvPr/>
          </p:nvSpPr>
          <p:spPr bwMode="auto">
            <a:xfrm>
              <a:off x="385" y="1798"/>
              <a:ext cx="27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i="1">
                  <a:latin typeface="Times New Roman" pitchFamily="18" charset="0"/>
                </a:rPr>
                <a:t>E</a:t>
              </a:r>
              <a:r>
                <a:rPr lang="fr-FR" i="1" baseline="-25000">
                  <a:latin typeface="Times New Roman" pitchFamily="18" charset="0"/>
                </a:rPr>
                <a:t>D</a:t>
              </a:r>
            </a:p>
          </p:txBody>
        </p:sp>
        <p:graphicFrame>
          <p:nvGraphicFramePr>
            <p:cNvPr id="142338" name="Object 28"/>
            <p:cNvGraphicFramePr>
              <a:graphicFrameLocks noChangeAspect="1"/>
            </p:cNvGraphicFramePr>
            <p:nvPr/>
          </p:nvGraphicFramePr>
          <p:xfrm>
            <a:off x="68" y="3067"/>
            <a:ext cx="544" cy="3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8242" name="Equation" r:id="rId4" imgW="571320" imgH="393480" progId="Equation.3">
                    <p:embed/>
                  </p:oleObj>
                </mc:Choice>
                <mc:Fallback>
                  <p:oleObj name="Equation" r:id="rId4" imgW="57132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" y="3067"/>
                          <a:ext cx="544" cy="37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2353" name="Text Box 31"/>
            <p:cNvSpPr txBox="1">
              <a:spLocks noChangeArrowheads="1"/>
            </p:cNvSpPr>
            <p:nvPr/>
          </p:nvSpPr>
          <p:spPr bwMode="auto">
            <a:xfrm>
              <a:off x="2608" y="3657"/>
              <a:ext cx="9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i="1">
                  <a:solidFill>
                    <a:schemeClr val="hlink"/>
                  </a:solidFill>
                </a:rPr>
                <a:t>Temperature</a:t>
              </a:r>
            </a:p>
          </p:txBody>
        </p:sp>
        <p:sp>
          <p:nvSpPr>
            <p:cNvPr id="142354" name="Text Box 32"/>
            <p:cNvSpPr txBox="1">
              <a:spLocks noChangeArrowheads="1"/>
            </p:cNvSpPr>
            <p:nvPr/>
          </p:nvSpPr>
          <p:spPr bwMode="auto">
            <a:xfrm>
              <a:off x="2641" y="1265"/>
              <a:ext cx="1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i="1">
                  <a:solidFill>
                    <a:schemeClr val="hlink"/>
                  </a:solidFill>
                </a:rPr>
                <a:t>Conduction Band</a:t>
              </a:r>
            </a:p>
          </p:txBody>
        </p:sp>
        <p:sp>
          <p:nvSpPr>
            <p:cNvPr id="142355" name="Text Box 33"/>
            <p:cNvSpPr txBox="1">
              <a:spLocks noChangeArrowheads="1"/>
            </p:cNvSpPr>
            <p:nvPr/>
          </p:nvSpPr>
          <p:spPr bwMode="auto">
            <a:xfrm>
              <a:off x="2018" y="1979"/>
              <a:ext cx="8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i="1">
                  <a:solidFill>
                    <a:schemeClr val="hlink"/>
                  </a:solidFill>
                </a:rPr>
                <a:t>Fermi Level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884010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5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Distribution à l’équilibre des porteurs</a:t>
            </a:r>
          </a:p>
        </p:txBody>
      </p:sp>
      <p:sp>
        <p:nvSpPr>
          <p:cNvPr id="143364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69E2867-3273-4E4D-AC54-7D80E6FAE56A}" type="slidenum">
              <a:rPr lang="fr-FR" altLang="en-US"/>
              <a:pPr/>
              <a:t>211</a:t>
            </a:fld>
            <a:endParaRPr lang="fr-FR" altLang="en-US"/>
          </a:p>
        </p:txBody>
      </p:sp>
      <p:grpSp>
        <p:nvGrpSpPr>
          <p:cNvPr id="143366" name="Group 14"/>
          <p:cNvGrpSpPr>
            <a:grpSpLocks/>
          </p:cNvGrpSpPr>
          <p:nvPr/>
        </p:nvGrpSpPr>
        <p:grpSpPr bwMode="auto">
          <a:xfrm>
            <a:off x="1195388" y="1712913"/>
            <a:ext cx="6623050" cy="4164012"/>
            <a:chOff x="753" y="1079"/>
            <a:chExt cx="4172" cy="2623"/>
          </a:xfrm>
        </p:grpSpPr>
        <p:grpSp>
          <p:nvGrpSpPr>
            <p:cNvPr id="143367" name="Group 13"/>
            <p:cNvGrpSpPr>
              <a:grpSpLocks/>
            </p:cNvGrpSpPr>
            <p:nvPr/>
          </p:nvGrpSpPr>
          <p:grpSpPr bwMode="auto">
            <a:xfrm>
              <a:off x="753" y="1079"/>
              <a:ext cx="4172" cy="2456"/>
              <a:chOff x="753" y="1079"/>
              <a:chExt cx="4172" cy="2456"/>
            </a:xfrm>
          </p:grpSpPr>
          <p:graphicFrame>
            <p:nvGraphicFramePr>
              <p:cNvPr id="143362" name="Object 8"/>
              <p:cNvGraphicFramePr>
                <a:graphicFrameLocks noChangeAspect="1"/>
              </p:cNvGraphicFramePr>
              <p:nvPr/>
            </p:nvGraphicFramePr>
            <p:xfrm>
              <a:off x="1809" y="3017"/>
              <a:ext cx="1706" cy="51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266" name="Equation" r:id="rId4" imgW="1587240" imgH="482400" progId="Equation.3">
                      <p:embed/>
                    </p:oleObj>
                  </mc:Choice>
                  <mc:Fallback>
                    <p:oleObj name="Equation" r:id="rId4" imgW="1587240" imgH="482400" progId="Equation.3">
                      <p:embed/>
                      <p:pic>
                        <p:nvPicPr>
                          <p:cNvPr id="0" name="Object 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809" y="3017"/>
                            <a:ext cx="1706" cy="51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3363" name="Object 5"/>
              <p:cNvGraphicFramePr>
                <a:graphicFrameLocks noChangeAspect="1"/>
              </p:cNvGraphicFramePr>
              <p:nvPr/>
            </p:nvGraphicFramePr>
            <p:xfrm>
              <a:off x="753" y="1079"/>
              <a:ext cx="4172" cy="186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267" name="Equation" r:id="rId6" imgW="3746160" imgH="1676160" progId="Equation.3">
                      <p:embed/>
                    </p:oleObj>
                  </mc:Choice>
                  <mc:Fallback>
                    <p:oleObj name="Equation" r:id="rId6" imgW="3746160" imgH="1676160" progId="Equation.3">
                      <p:embed/>
                      <p:pic>
                        <p:nvPicPr>
                          <p:cNvPr id="0" name="Object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53" y="1079"/>
                            <a:ext cx="4172" cy="186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43368" name="Rectangle 11"/>
            <p:cNvSpPr>
              <a:spLocks noChangeArrowheads="1"/>
            </p:cNvSpPr>
            <p:nvPr/>
          </p:nvSpPr>
          <p:spPr bwMode="auto">
            <a:xfrm>
              <a:off x="1338" y="2296"/>
              <a:ext cx="2585" cy="1406"/>
            </a:xfrm>
            <a:prstGeom prst="rect">
              <a:avLst/>
            </a:prstGeom>
            <a:gradFill rotWithShape="1">
              <a:gsLst>
                <a:gs pos="0">
                  <a:srgbClr val="CC99FF">
                    <a:alpha val="39998"/>
                  </a:srgbClr>
                </a:gs>
                <a:gs pos="100000">
                  <a:srgbClr val="E7CFFF">
                    <a:alpha val="37999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3" name="Rectangle 4"/>
          <p:cNvSpPr>
            <a:spLocks noGrp="1" noChangeArrowheads="1"/>
          </p:cNvSpPr>
          <p:nvPr>
            <p:ph type="title"/>
          </p:nvPr>
        </p:nvSpPr>
        <p:spPr>
          <a:xfrm>
            <a:off x="179388" y="122238"/>
            <a:ext cx="7632700" cy="1074737"/>
          </a:xfrm>
        </p:spPr>
        <p:txBody>
          <a:bodyPr/>
          <a:lstStyle/>
          <a:p>
            <a:pPr eaLnBrk="1" hangingPunct="1"/>
            <a:r>
              <a:rPr lang="fr-FR" sz="3200"/>
              <a:t>Niveau de Fermi dans un SC extrinsèque</a:t>
            </a:r>
          </a:p>
        </p:txBody>
      </p:sp>
      <p:sp>
        <p:nvSpPr>
          <p:cNvPr id="312322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AA1BD13-5E2E-4AAE-8367-A06C490749D9}" type="slidenum">
              <a:rPr lang="fr-FR" altLang="en-US"/>
              <a:pPr/>
              <a:t>212</a:t>
            </a:fld>
            <a:endParaRPr lang="fr-FR" altLang="en-US"/>
          </a:p>
        </p:txBody>
      </p:sp>
      <p:pic>
        <p:nvPicPr>
          <p:cNvPr id="31232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350" y="1412875"/>
            <a:ext cx="3352800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32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063" y="1268413"/>
            <a:ext cx="3473450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8" name="Rectangle 5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fr-FR"/>
              <a:t>Niveau de Fermi dans un SC extrinsèque</a:t>
            </a:r>
          </a:p>
        </p:txBody>
      </p:sp>
      <p:pic>
        <p:nvPicPr>
          <p:cNvPr id="31334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828800" y="2100072"/>
            <a:ext cx="5486400" cy="3877056"/>
          </a:xfrm>
          <a:noFill/>
        </p:spPr>
      </p:pic>
      <p:sp>
        <p:nvSpPr>
          <p:cNvPr id="31334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39906FF-3260-4C3C-82E3-9B41B56BA648}" type="slidenum">
              <a:rPr lang="fr-FR" altLang="en-US"/>
              <a:pPr/>
              <a:t>213</a:t>
            </a:fld>
            <a:endParaRPr lang="fr-FR" altLang="en-US"/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20" name="Rectangle 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/>
              <a:t>Concentration de h</a:t>
            </a:r>
            <a:r>
              <a:rPr lang="fr-FR" baseline="30000"/>
              <a:t>+</a:t>
            </a:r>
            <a:r>
              <a:rPr lang="fr-FR"/>
              <a:t> et d’e</a:t>
            </a:r>
            <a:r>
              <a:rPr lang="fr-FR" baseline="30000"/>
              <a:t>-</a:t>
            </a:r>
            <a:r>
              <a:rPr lang="fr-FR"/>
              <a:t> à l’équilibre</a:t>
            </a:r>
          </a:p>
        </p:txBody>
      </p:sp>
      <p:sp>
        <p:nvSpPr>
          <p:cNvPr id="316418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8CA07A9-5364-4B31-879F-4442C2F9B879}" type="slidenum">
              <a:rPr lang="fr-FR" altLang="en-US"/>
              <a:pPr/>
              <a:t>214</a:t>
            </a:fld>
            <a:endParaRPr lang="fr-FR" altLang="en-US"/>
          </a:p>
        </p:txBody>
      </p:sp>
      <p:pic>
        <p:nvPicPr>
          <p:cNvPr id="31641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313" y="1341438"/>
            <a:ext cx="4492625" cy="524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6362" name="Text Box 10"/>
          <p:cNvSpPr txBox="1">
            <a:spLocks noChangeArrowheads="1"/>
          </p:cNvSpPr>
          <p:nvPr/>
        </p:nvSpPr>
        <p:spPr bwMode="auto">
          <a:xfrm rot="17289078">
            <a:off x="-805656" y="3693319"/>
            <a:ext cx="41957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 il existe des donneurs et des accepteurs, un peu plus compliqué!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91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/>
              <a:t>Concentration de h</a:t>
            </a:r>
            <a:r>
              <a:rPr lang="fr-FR" baseline="30000"/>
              <a:t>+</a:t>
            </a:r>
            <a:r>
              <a:rPr lang="fr-FR"/>
              <a:t> et d’e</a:t>
            </a:r>
            <a:r>
              <a:rPr lang="fr-FR" baseline="30000"/>
              <a:t>-</a:t>
            </a:r>
            <a:r>
              <a:rPr lang="fr-FR"/>
              <a:t> à l’équilibre</a:t>
            </a:r>
          </a:p>
        </p:txBody>
      </p:sp>
      <p:sp>
        <p:nvSpPr>
          <p:cNvPr id="144392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484313"/>
            <a:ext cx="4038600" cy="4411662"/>
          </a:xfrm>
        </p:spPr>
        <p:txBody>
          <a:bodyPr/>
          <a:lstStyle/>
          <a:p>
            <a:pPr lvl="1" eaLnBrk="1" hangingPunct="1"/>
            <a:r>
              <a:rPr lang="fr-FR" sz="2200" i="1">
                <a:solidFill>
                  <a:schemeClr val="hlink"/>
                </a:solidFill>
              </a:rPr>
              <a:t>Neutralité électrique:</a:t>
            </a:r>
          </a:p>
          <a:p>
            <a:pPr lvl="1" eaLnBrk="1" hangingPunct="1"/>
            <a:endParaRPr lang="fr-FR" sz="2200" i="1">
              <a:solidFill>
                <a:schemeClr val="hlink"/>
              </a:solidFill>
            </a:endParaRPr>
          </a:p>
          <a:p>
            <a:pPr lvl="1" eaLnBrk="1" hangingPunct="1"/>
            <a:endParaRPr lang="fr-FR" sz="2200" i="1">
              <a:solidFill>
                <a:schemeClr val="hlink"/>
              </a:solidFill>
            </a:endParaRPr>
          </a:p>
          <a:p>
            <a:pPr lvl="1" eaLnBrk="1" hangingPunct="1"/>
            <a:r>
              <a:rPr lang="fr-FR" sz="2200" i="1">
                <a:solidFill>
                  <a:schemeClr val="hlink"/>
                </a:solidFill>
              </a:rPr>
              <a:t>Ionisation totale:</a:t>
            </a:r>
          </a:p>
          <a:p>
            <a:pPr lvl="1" eaLnBrk="1" hangingPunct="1"/>
            <a:endParaRPr lang="fr-FR" sz="2200" i="1">
              <a:solidFill>
                <a:schemeClr val="hlink"/>
              </a:solidFill>
            </a:endParaRPr>
          </a:p>
          <a:p>
            <a:pPr lvl="1" eaLnBrk="1" hangingPunct="1"/>
            <a:endParaRPr lang="fr-FR" sz="2200" i="1">
              <a:solidFill>
                <a:schemeClr val="hlink"/>
              </a:solidFill>
            </a:endParaRPr>
          </a:p>
          <a:p>
            <a:pPr lvl="1" eaLnBrk="1" hangingPunct="1"/>
            <a:r>
              <a:rPr lang="fr-FR" sz="2200" i="1">
                <a:solidFill>
                  <a:schemeClr val="hlink"/>
                </a:solidFill>
              </a:rPr>
              <a:t>Soit:</a:t>
            </a:r>
          </a:p>
          <a:p>
            <a:pPr lvl="1" eaLnBrk="1" hangingPunct="1"/>
            <a:endParaRPr lang="fr-FR" sz="2200" i="1">
              <a:solidFill>
                <a:schemeClr val="hlink"/>
              </a:solidFill>
            </a:endParaRPr>
          </a:p>
          <a:p>
            <a:pPr lvl="1" eaLnBrk="1" hangingPunct="1"/>
            <a:endParaRPr lang="fr-FR" sz="2200" i="1">
              <a:solidFill>
                <a:schemeClr val="hlink"/>
              </a:solidFill>
            </a:endParaRPr>
          </a:p>
          <a:p>
            <a:pPr lvl="1" eaLnBrk="1" hangingPunct="1"/>
            <a:r>
              <a:rPr lang="fr-FR" sz="2200" i="1">
                <a:solidFill>
                  <a:schemeClr val="hlink"/>
                </a:solidFill>
              </a:rPr>
              <a:t>On obtient:</a:t>
            </a:r>
          </a:p>
        </p:txBody>
      </p:sp>
      <p:graphicFrame>
        <p:nvGraphicFramePr>
          <p:cNvPr id="144386" name="Object 6"/>
          <p:cNvGraphicFramePr>
            <a:graphicFrameLocks noGrp="1" noChangeAspect="1"/>
          </p:cNvGraphicFramePr>
          <p:nvPr>
            <p:ph sz="half" idx="2"/>
          </p:nvPr>
        </p:nvGraphicFramePr>
        <p:xfrm>
          <a:off x="2700338" y="1989138"/>
          <a:ext cx="3159125" cy="65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290" name="Equation" r:id="rId4" imgW="1155600" imgH="241200" progId="Equation.3">
                  <p:embed/>
                </p:oleObj>
              </mc:Choice>
              <mc:Fallback>
                <p:oleObj name="Equation" r:id="rId4" imgW="1155600" imgH="2412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8" y="1989138"/>
                        <a:ext cx="3159125" cy="658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4390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C22E9BC-E457-4DB4-BC7E-58D678C75A63}" type="slidenum">
              <a:rPr lang="fr-FR" altLang="en-US"/>
              <a:pPr/>
              <a:t>215</a:t>
            </a:fld>
            <a:endParaRPr lang="fr-FR" altLang="en-US"/>
          </a:p>
        </p:txBody>
      </p:sp>
      <p:graphicFrame>
        <p:nvGraphicFramePr>
          <p:cNvPr id="144387" name="Object 12"/>
          <p:cNvGraphicFramePr>
            <a:graphicFrameLocks noChangeAspect="1"/>
          </p:cNvGraphicFramePr>
          <p:nvPr/>
        </p:nvGraphicFramePr>
        <p:xfrm>
          <a:off x="1331913" y="2924175"/>
          <a:ext cx="6180137" cy="1077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291" name="Equation" r:id="rId6" imgW="2260440" imgH="393480" progId="Equation.3">
                  <p:embed/>
                </p:oleObj>
              </mc:Choice>
              <mc:Fallback>
                <p:oleObj name="Equation" r:id="rId6" imgW="2260440" imgH="39348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2924175"/>
                        <a:ext cx="6180137" cy="1077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388" name="Object 15"/>
          <p:cNvGraphicFramePr>
            <a:graphicFrameLocks noChangeAspect="1"/>
          </p:cNvGraphicFramePr>
          <p:nvPr/>
        </p:nvGraphicFramePr>
        <p:xfrm>
          <a:off x="2124075" y="4292600"/>
          <a:ext cx="4408488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292" name="Equation" r:id="rId8" imgW="1612800" imgH="253800" progId="Equation.3">
                  <p:embed/>
                </p:oleObj>
              </mc:Choice>
              <mc:Fallback>
                <p:oleObj name="Equation" r:id="rId8" imgW="1612800" imgH="25380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075" y="4292600"/>
                        <a:ext cx="4408488" cy="695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389" name="Object 18"/>
          <p:cNvGraphicFramePr>
            <a:graphicFrameLocks noChangeAspect="1"/>
          </p:cNvGraphicFramePr>
          <p:nvPr/>
        </p:nvGraphicFramePr>
        <p:xfrm>
          <a:off x="1979613" y="5661025"/>
          <a:ext cx="5095875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293" name="Equation" r:id="rId10" imgW="2273040" imgH="457200" progId="Equation.3">
                  <p:embed/>
                </p:oleObj>
              </mc:Choice>
              <mc:Fallback>
                <p:oleObj name="Equation" r:id="rId10" imgW="2273040" imgH="45720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613" y="5661025"/>
                        <a:ext cx="5095875" cy="1025525"/>
                      </a:xfrm>
                      <a:prstGeom prst="rect">
                        <a:avLst/>
                      </a:prstGeom>
                      <a:solidFill>
                        <a:srgbClr val="CC99FF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332656"/>
            <a:ext cx="7543800" cy="863600"/>
          </a:xfrm>
        </p:spPr>
        <p:txBody>
          <a:bodyPr/>
          <a:lstStyle/>
          <a:p>
            <a:pPr algn="ctr" eaLnBrk="1" hangingPunct="1"/>
            <a:r>
              <a:rPr lang="fr-FR" dirty="0"/>
              <a:t>Différence </a:t>
            </a:r>
            <a:r>
              <a:rPr lang="fr-FR" i="1" dirty="0" err="1"/>
              <a:t>E</a:t>
            </a:r>
            <a:r>
              <a:rPr lang="fr-FR" i="1" baseline="-25000" dirty="0" err="1"/>
              <a:t>f</a:t>
            </a:r>
            <a:r>
              <a:rPr lang="fr-FR" i="1" dirty="0"/>
              <a:t> - </a:t>
            </a:r>
            <a:r>
              <a:rPr lang="fr-FR" i="1" dirty="0" err="1"/>
              <a:t>E</a:t>
            </a:r>
            <a:r>
              <a:rPr lang="fr-FR" i="1" baseline="-25000" dirty="0" err="1"/>
              <a:t>fi</a:t>
            </a:r>
            <a:endParaRPr lang="fr-FR" i="1" baseline="-25000" dirty="0"/>
          </a:p>
        </p:txBody>
      </p:sp>
      <p:sp>
        <p:nvSpPr>
          <p:cNvPr id="145415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1773238"/>
            <a:ext cx="7772400" cy="4114800"/>
          </a:xfrm>
        </p:spPr>
        <p:txBody>
          <a:bodyPr/>
          <a:lstStyle/>
          <a:p>
            <a:pPr eaLnBrk="1" hangingPunct="1"/>
            <a:r>
              <a:rPr lang="fr-FR"/>
              <a:t>Au lieu d’exprimer </a:t>
            </a:r>
            <a:r>
              <a:rPr lang="fr-FR" i="1"/>
              <a:t>E</a:t>
            </a:r>
            <a:r>
              <a:rPr lang="fr-FR" i="1" baseline="-25000"/>
              <a:t>f</a:t>
            </a:r>
            <a:r>
              <a:rPr lang="fr-FR"/>
              <a:t> en fonction de </a:t>
            </a:r>
            <a:r>
              <a:rPr lang="fr-FR" i="1"/>
              <a:t>N</a:t>
            </a:r>
            <a:r>
              <a:rPr lang="fr-FR" i="1" baseline="-25000"/>
              <a:t>c</a:t>
            </a:r>
            <a:r>
              <a:rPr lang="fr-FR"/>
              <a:t> et </a:t>
            </a:r>
            <a:r>
              <a:rPr lang="fr-FR" i="1"/>
              <a:t>N</a:t>
            </a:r>
            <a:r>
              <a:rPr lang="fr-FR" i="1" baseline="-25000"/>
              <a:t>v</a:t>
            </a:r>
            <a:r>
              <a:rPr lang="fr-FR"/>
              <a:t>, on peut écrire:</a:t>
            </a:r>
          </a:p>
          <a:p>
            <a:pPr eaLnBrk="1" hangingPunct="1">
              <a:buFont typeface="Wingdings" pitchFamily="2" charset="2"/>
              <a:buNone/>
            </a:pPr>
            <a:r>
              <a:rPr lang="fr-FR"/>
              <a:t>					</a:t>
            </a:r>
          </a:p>
          <a:p>
            <a:pPr eaLnBrk="1" hangingPunct="1">
              <a:buFont typeface="Wingdings" pitchFamily="2" charset="2"/>
              <a:buNone/>
            </a:pPr>
            <a:r>
              <a:rPr lang="fr-FR"/>
              <a:t>					type n</a:t>
            </a:r>
          </a:p>
          <a:p>
            <a:pPr eaLnBrk="1" hangingPunct="1">
              <a:buFont typeface="Wingdings" pitchFamily="2" charset="2"/>
              <a:buNone/>
            </a:pPr>
            <a:endParaRPr lang="fr-FR"/>
          </a:p>
          <a:p>
            <a:pPr eaLnBrk="1" hangingPunct="1">
              <a:buFont typeface="Wingdings" pitchFamily="2" charset="2"/>
              <a:buNone/>
            </a:pPr>
            <a:r>
              <a:rPr lang="fr-FR"/>
              <a:t>					type p</a:t>
            </a:r>
          </a:p>
        </p:txBody>
      </p:sp>
      <p:sp>
        <p:nvSpPr>
          <p:cNvPr id="1454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70966F0-1E5B-49B7-B284-884F8C9B5997}" type="slidenum">
              <a:rPr lang="fr-FR" altLang="en-US"/>
              <a:pPr/>
              <a:t>216</a:t>
            </a:fld>
            <a:endParaRPr lang="fr-FR" altLang="en-US"/>
          </a:p>
        </p:txBody>
      </p:sp>
      <p:graphicFrame>
        <p:nvGraphicFramePr>
          <p:cNvPr id="145410" name="Object 4"/>
          <p:cNvGraphicFramePr>
            <a:graphicFrameLocks noChangeAspect="1"/>
          </p:cNvGraphicFramePr>
          <p:nvPr/>
        </p:nvGraphicFramePr>
        <p:xfrm>
          <a:off x="755650" y="2852738"/>
          <a:ext cx="3505200" cy="127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14" name="Equation" r:id="rId4" imgW="1498320" imgH="545760" progId="Equation.3">
                  <p:embed/>
                </p:oleObj>
              </mc:Choice>
              <mc:Fallback>
                <p:oleObj name="Equation" r:id="rId4" imgW="1498320" imgH="54576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2852738"/>
                        <a:ext cx="3505200" cy="127635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5411" name="Object 5"/>
          <p:cNvGraphicFramePr>
            <a:graphicFrameLocks noChangeAspect="1"/>
          </p:cNvGraphicFramePr>
          <p:nvPr/>
        </p:nvGraphicFramePr>
        <p:xfrm>
          <a:off x="755650" y="4437063"/>
          <a:ext cx="3475038" cy="127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15" name="Equation" r:id="rId6" imgW="1485720" imgH="545760" progId="Equation.3">
                  <p:embed/>
                </p:oleObj>
              </mc:Choice>
              <mc:Fallback>
                <p:oleObj name="Equation" r:id="rId6" imgW="1485720" imgH="54576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4437063"/>
                        <a:ext cx="3475038" cy="127635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5416" name="Text Box 11"/>
          <p:cNvSpPr txBox="1">
            <a:spLocks noChangeArrowheads="1"/>
          </p:cNvSpPr>
          <p:nvPr/>
        </p:nvSpPr>
        <p:spPr bwMode="auto">
          <a:xfrm>
            <a:off x="5487988" y="568166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kumimoji="1" lang="fr-FR" sz="2400">
              <a:latin typeface="Times New Roman" pitchFamily="18" charset="0"/>
            </a:endParaRPr>
          </a:p>
        </p:txBody>
      </p:sp>
      <p:grpSp>
        <p:nvGrpSpPr>
          <p:cNvPr id="145417" name="Group 13"/>
          <p:cNvGrpSpPr>
            <a:grpSpLocks/>
          </p:cNvGrpSpPr>
          <p:nvPr/>
        </p:nvGrpSpPr>
        <p:grpSpPr bwMode="auto">
          <a:xfrm>
            <a:off x="6011863" y="3644900"/>
            <a:ext cx="2305050" cy="1152525"/>
            <a:chOff x="3787" y="1888"/>
            <a:chExt cx="1452" cy="726"/>
          </a:xfrm>
        </p:grpSpPr>
        <p:sp>
          <p:nvSpPr>
            <p:cNvPr id="145418" name="Line 6"/>
            <p:cNvSpPr>
              <a:spLocks noChangeShapeType="1"/>
            </p:cNvSpPr>
            <p:nvPr/>
          </p:nvSpPr>
          <p:spPr bwMode="auto">
            <a:xfrm>
              <a:off x="3787" y="1888"/>
              <a:ext cx="145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fr-FR"/>
            </a:p>
          </p:txBody>
        </p:sp>
        <p:sp>
          <p:nvSpPr>
            <p:cNvPr id="145419" name="Line 7"/>
            <p:cNvSpPr>
              <a:spLocks noChangeShapeType="1"/>
            </p:cNvSpPr>
            <p:nvPr/>
          </p:nvSpPr>
          <p:spPr bwMode="auto">
            <a:xfrm>
              <a:off x="3787" y="2614"/>
              <a:ext cx="145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fr-FR"/>
            </a:p>
          </p:txBody>
        </p:sp>
        <p:sp>
          <p:nvSpPr>
            <p:cNvPr id="145420" name="Line 8"/>
            <p:cNvSpPr>
              <a:spLocks noChangeShapeType="1"/>
            </p:cNvSpPr>
            <p:nvPr/>
          </p:nvSpPr>
          <p:spPr bwMode="auto">
            <a:xfrm>
              <a:off x="3787" y="2251"/>
              <a:ext cx="140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Dot"/>
              <a:miter lim="800000"/>
              <a:headEnd/>
              <a:tailEnd/>
            </a:ln>
          </p:spPr>
          <p:txBody>
            <a:bodyPr wrap="none"/>
            <a:lstStyle/>
            <a:p>
              <a:endParaRPr lang="fr-FR"/>
            </a:p>
          </p:txBody>
        </p:sp>
        <p:sp>
          <p:nvSpPr>
            <p:cNvPr id="145421" name="Line 9"/>
            <p:cNvSpPr>
              <a:spLocks noChangeShapeType="1"/>
            </p:cNvSpPr>
            <p:nvPr/>
          </p:nvSpPr>
          <p:spPr bwMode="auto">
            <a:xfrm>
              <a:off x="3787" y="2069"/>
              <a:ext cx="145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lgDash"/>
              <a:miter lim="800000"/>
              <a:headEnd/>
              <a:tailEnd/>
            </a:ln>
          </p:spPr>
          <p:txBody>
            <a:bodyPr wrap="none"/>
            <a:lstStyle/>
            <a:p>
              <a:endParaRPr lang="fr-FR"/>
            </a:p>
          </p:txBody>
        </p:sp>
        <p:sp>
          <p:nvSpPr>
            <p:cNvPr id="145422" name="Line 10"/>
            <p:cNvSpPr>
              <a:spLocks noChangeShapeType="1"/>
            </p:cNvSpPr>
            <p:nvPr/>
          </p:nvSpPr>
          <p:spPr bwMode="auto">
            <a:xfrm flipV="1">
              <a:off x="4422" y="2088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endParaRPr lang="fr-FR"/>
            </a:p>
          </p:txBody>
        </p:sp>
        <p:graphicFrame>
          <p:nvGraphicFramePr>
            <p:cNvPr id="145412" name="Object 12"/>
            <p:cNvGraphicFramePr>
              <a:graphicFrameLocks noChangeAspect="1"/>
            </p:cNvGraphicFramePr>
            <p:nvPr/>
          </p:nvGraphicFramePr>
          <p:xfrm>
            <a:off x="4473" y="2115"/>
            <a:ext cx="176" cy="1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1316" name="Equation" r:id="rId8" imgW="279360" imgH="228600" progId="Equation.3">
                    <p:embed/>
                  </p:oleObj>
                </mc:Choice>
                <mc:Fallback>
                  <p:oleObj name="Equation" r:id="rId8" imgW="279360" imgH="228600" progId="Equation.3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73" y="2115"/>
                          <a:ext cx="176" cy="14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7963"/>
            <a:ext cx="7543800" cy="777875"/>
          </a:xfrm>
        </p:spPr>
        <p:txBody>
          <a:bodyPr/>
          <a:lstStyle/>
          <a:p>
            <a:pPr algn="ctr" eaLnBrk="1" hangingPunct="1"/>
            <a:r>
              <a:rPr lang="fr-FR"/>
              <a:t>Différence </a:t>
            </a:r>
            <a:r>
              <a:rPr lang="fr-FR" i="1"/>
              <a:t>E</a:t>
            </a:r>
            <a:r>
              <a:rPr lang="fr-FR" i="1" baseline="-25000"/>
              <a:t>f</a:t>
            </a:r>
            <a:r>
              <a:rPr lang="fr-FR" i="1"/>
              <a:t> - E</a:t>
            </a:r>
            <a:r>
              <a:rPr lang="fr-FR" i="1" baseline="-25000"/>
              <a:t>fi</a:t>
            </a:r>
          </a:p>
        </p:txBody>
      </p:sp>
      <p:sp>
        <p:nvSpPr>
          <p:cNvPr id="4280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/>
              <a:t>On peut alors exprimer les densité d’électrons et de trous à </a:t>
            </a:r>
            <a:r>
              <a:rPr lang="fr-FR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l’équilibre</a:t>
            </a:r>
            <a:r>
              <a:rPr lang="fr-FR"/>
              <a:t> par:</a:t>
            </a:r>
          </a:p>
        </p:txBody>
      </p:sp>
      <p:sp>
        <p:nvSpPr>
          <p:cNvPr id="14643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F9E5F61-16DC-488A-8145-6E28DB0D0AC5}" type="slidenum">
              <a:rPr lang="fr-FR" altLang="en-US"/>
              <a:pPr/>
              <a:t>217</a:t>
            </a:fld>
            <a:endParaRPr lang="fr-FR" altLang="en-US"/>
          </a:p>
        </p:txBody>
      </p:sp>
      <p:graphicFrame>
        <p:nvGraphicFramePr>
          <p:cNvPr id="14643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975454"/>
              </p:ext>
            </p:extLst>
          </p:nvPr>
        </p:nvGraphicFramePr>
        <p:xfrm>
          <a:off x="838200" y="3276600"/>
          <a:ext cx="5761038" cy="1671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38" name="Equation" r:id="rId4" imgW="1879560" imgH="545760" progId="Equation.3">
                  <p:embed/>
                </p:oleObj>
              </mc:Choice>
              <mc:Fallback>
                <p:oleObj name="Equation" r:id="rId4" imgW="1879560" imgH="54576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3276600"/>
                        <a:ext cx="5761038" cy="16716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6439" name="Text Box 5"/>
          <p:cNvSpPr txBox="1">
            <a:spLocks noChangeArrowheads="1"/>
          </p:cNvSpPr>
          <p:nvPr/>
        </p:nvSpPr>
        <p:spPr bwMode="auto">
          <a:xfrm>
            <a:off x="533400" y="5029200"/>
            <a:ext cx="825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fr-FR" sz="2400">
                <a:latin typeface="Times New Roman" pitchFamily="18" charset="0"/>
              </a:rPr>
              <a:t>avec:</a:t>
            </a:r>
          </a:p>
        </p:txBody>
      </p:sp>
      <p:graphicFrame>
        <p:nvGraphicFramePr>
          <p:cNvPr id="14643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1077448"/>
              </p:ext>
            </p:extLst>
          </p:nvPr>
        </p:nvGraphicFramePr>
        <p:xfrm>
          <a:off x="1295400" y="5334000"/>
          <a:ext cx="3470275" cy="135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39" name="Equation" r:id="rId6" imgW="1333440" imgH="520560" progId="Equation.3">
                  <p:embed/>
                </p:oleObj>
              </mc:Choice>
              <mc:Fallback>
                <p:oleObj name="Equation" r:id="rId6" imgW="1333440" imgH="52056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5334000"/>
                        <a:ext cx="3470275" cy="13557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6440" name="Text Box 7"/>
          <p:cNvSpPr txBox="1">
            <a:spLocks noChangeArrowheads="1"/>
          </p:cNvSpPr>
          <p:nvPr/>
        </p:nvSpPr>
        <p:spPr bwMode="auto">
          <a:xfrm>
            <a:off x="5410200" y="5410200"/>
            <a:ext cx="1463675" cy="12509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fr-FR" sz="2600">
                <a:latin typeface="Times New Roman" pitchFamily="18" charset="0"/>
              </a:rPr>
              <a:t>type n</a:t>
            </a:r>
          </a:p>
          <a:p>
            <a:endParaRPr kumimoji="1" lang="fr-FR" sz="2400">
              <a:latin typeface="Times New Roman" pitchFamily="18" charset="0"/>
            </a:endParaRPr>
          </a:p>
          <a:p>
            <a:r>
              <a:rPr kumimoji="1" lang="fr-FR" sz="2600">
                <a:latin typeface="Times New Roman" pitchFamily="18" charset="0"/>
              </a:rPr>
              <a:t>type p</a:t>
            </a:r>
          </a:p>
        </p:txBody>
      </p:sp>
      <p:sp>
        <p:nvSpPr>
          <p:cNvPr id="428040" name="Text Box 8"/>
          <p:cNvSpPr txBox="1">
            <a:spLocks noChangeArrowheads="1"/>
          </p:cNvSpPr>
          <p:nvPr/>
        </p:nvSpPr>
        <p:spPr bwMode="auto">
          <a:xfrm>
            <a:off x="6951663" y="3581400"/>
            <a:ext cx="1858962" cy="8223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kumimoji="1" lang="fr-FR" sz="2400" i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Équations de </a:t>
            </a:r>
          </a:p>
          <a:p>
            <a:pPr algn="ctr">
              <a:defRPr/>
            </a:pPr>
            <a:r>
              <a:rPr kumimoji="1" lang="fr-FR" sz="2400" i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Boltzmann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3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fr-FR"/>
              <a:t>Chapitre 11</a:t>
            </a:r>
          </a:p>
        </p:txBody>
      </p:sp>
      <p:sp>
        <p:nvSpPr>
          <p:cNvPr id="317444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fr-FR"/>
              <a:t>Le semiconducteur hors équilibre</a:t>
            </a:r>
          </a:p>
        </p:txBody>
      </p:sp>
      <p:sp>
        <p:nvSpPr>
          <p:cNvPr id="317442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BBE8045-3717-4A11-BBD1-9AB79ED6A76A}" type="slidenum">
              <a:rPr lang="fr-FR" altLang="en-US"/>
              <a:pPr/>
              <a:t>218</a:t>
            </a:fld>
            <a:endParaRPr lang="fr-FR" altLang="en-US"/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7543800" cy="777875"/>
          </a:xfrm>
        </p:spPr>
        <p:txBody>
          <a:bodyPr/>
          <a:lstStyle/>
          <a:p>
            <a:pPr eaLnBrk="1" hangingPunct="1"/>
            <a:r>
              <a:rPr lang="fr-FR"/>
              <a:t>Plan:</a:t>
            </a:r>
          </a:p>
        </p:txBody>
      </p:sp>
      <p:sp>
        <p:nvSpPr>
          <p:cNvPr id="31846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/>
              <a:t>Recombinaison et génération</a:t>
            </a:r>
          </a:p>
          <a:p>
            <a:pPr eaLnBrk="1" hangingPunct="1"/>
            <a:r>
              <a:rPr lang="fr-FR"/>
              <a:t>Courants dans les SC</a:t>
            </a:r>
          </a:p>
          <a:p>
            <a:pPr eaLnBrk="1" hangingPunct="1"/>
            <a:r>
              <a:rPr lang="fr-FR"/>
              <a:t>Équation de densité de courants</a:t>
            </a:r>
          </a:p>
          <a:p>
            <a:pPr eaLnBrk="1" hangingPunct="1"/>
            <a:r>
              <a:rPr lang="fr-FR"/>
              <a:t>Équations de continuité</a:t>
            </a:r>
          </a:p>
          <a:p>
            <a:pPr eaLnBrk="1" hangingPunct="1"/>
            <a:r>
              <a:rPr lang="fr-FR"/>
              <a:t>Longueur de Debye</a:t>
            </a:r>
          </a:p>
          <a:p>
            <a:pPr eaLnBrk="1" hangingPunct="1"/>
            <a:r>
              <a:rPr lang="fr-FR"/>
              <a:t>Équation de Poisson</a:t>
            </a:r>
          </a:p>
          <a:p>
            <a:pPr eaLnBrk="1" hangingPunct="1"/>
            <a:r>
              <a:rPr lang="fr-FR"/>
              <a:t>Temps de relaxation diélectrique</a:t>
            </a:r>
          </a:p>
          <a:p>
            <a:pPr eaLnBrk="1" hangingPunct="1"/>
            <a:endParaRPr lang="fr-FR"/>
          </a:p>
          <a:p>
            <a:pPr eaLnBrk="1" hangingPunct="1"/>
            <a:endParaRPr lang="fr-FR"/>
          </a:p>
          <a:p>
            <a:pPr eaLnBrk="1" hangingPunct="1"/>
            <a:endParaRPr lang="fr-FR"/>
          </a:p>
          <a:p>
            <a:pPr lvl="1" eaLnBrk="1" hangingPunct="1">
              <a:buFont typeface="Wingdings" pitchFamily="2" charset="2"/>
              <a:buNone/>
            </a:pPr>
            <a:endParaRPr lang="fr-FR"/>
          </a:p>
        </p:txBody>
      </p:sp>
      <p:sp>
        <p:nvSpPr>
          <p:cNvPr id="31846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CBEDB06-AD66-48BB-A903-DDF9DAE75480}" type="slidenum">
              <a:rPr lang="fr-FR" altLang="en-US"/>
              <a:pPr/>
              <a:t>219</a:t>
            </a:fld>
            <a:endParaRPr lang="fr-FR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Liaison de type Van der Waals</a:t>
            </a:r>
          </a:p>
        </p:txBody>
      </p:sp>
      <p:sp>
        <p:nvSpPr>
          <p:cNvPr id="22221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 sz="2600"/>
              <a:t>Ceux sont les cristaux les plus simples</a:t>
            </a:r>
          </a:p>
          <a:p>
            <a:pPr eaLnBrk="1" hangingPunct="1"/>
            <a:r>
              <a:rPr lang="fr-FR" sz="2600"/>
              <a:t>La distribution électronique = atome libre</a:t>
            </a:r>
          </a:p>
          <a:p>
            <a:pPr eaLnBrk="1" hangingPunct="1"/>
            <a:r>
              <a:rPr lang="fr-FR" sz="2600"/>
              <a:t>Couches électroniques déjà saturées (col. VIII)</a:t>
            </a:r>
          </a:p>
          <a:p>
            <a:pPr eaLnBrk="1" hangingPunct="1"/>
            <a:r>
              <a:rPr lang="fr-FR" sz="2600"/>
              <a:t>Les atomes s’empilent de façon la plus dense possible</a:t>
            </a:r>
          </a:p>
          <a:p>
            <a:pPr eaLnBrk="1" hangingPunct="1"/>
            <a:r>
              <a:rPr lang="fr-FR" sz="2600"/>
              <a:t>Énergie de liaison très faible (qq % de l’énergie d’ionisation de l’atome)</a:t>
            </a:r>
            <a:r>
              <a:rPr lang="fr-FR" sz="2600">
                <a:sym typeface="Wingdings" pitchFamily="2" charset="2"/>
              </a:rPr>
              <a:t> cristaux fondent à basse température</a:t>
            </a:r>
            <a:endParaRPr lang="fr-FR" sz="2600"/>
          </a:p>
          <a:p>
            <a:pPr eaLnBrk="1" hangingPunct="1"/>
            <a:r>
              <a:rPr lang="fr-FR" sz="2600"/>
              <a:t>Responsable de la cohésion des molécules</a:t>
            </a:r>
          </a:p>
        </p:txBody>
      </p:sp>
      <p:sp>
        <p:nvSpPr>
          <p:cNvPr id="2222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F26220C-EC26-454B-BF20-96F3AC541FFC}" type="slidenum">
              <a:rPr lang="fr-FR" altLang="en-US"/>
              <a:pPr/>
              <a:t>22</a:t>
            </a:fld>
            <a:endParaRPr lang="fr-FR" altLang="en-US"/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fr-FR" sz="3000" dirty="0"/>
              <a:t>Phénomènes de Génération - Recombinaison</a:t>
            </a:r>
          </a:p>
        </p:txBody>
      </p:sp>
      <p:sp>
        <p:nvSpPr>
          <p:cNvPr id="147463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dirty="0"/>
              <a:t>Loi d’action de masse:</a:t>
            </a:r>
          </a:p>
          <a:p>
            <a:pPr lvl="1" eaLnBrk="1" hangingPunct="1"/>
            <a:r>
              <a:rPr lang="fr-FR" dirty="0"/>
              <a:t>À l’équilibre thermodynamique:</a:t>
            </a:r>
          </a:p>
          <a:p>
            <a:pPr lvl="1" eaLnBrk="1" hangingPunct="1"/>
            <a:r>
              <a:rPr lang="fr-FR" dirty="0"/>
              <a:t>Hors équilibre: apparition de phénomènes de Génération - Recombinaison en excès</a:t>
            </a:r>
          </a:p>
          <a:p>
            <a:pPr lvl="2" eaLnBrk="1" hangingPunct="1"/>
            <a:r>
              <a:rPr lang="fr-FR" dirty="0"/>
              <a:t> création ou recombinaison de porteurs :</a:t>
            </a:r>
          </a:p>
          <a:p>
            <a:pPr lvl="3" eaLnBrk="1" hangingPunct="1">
              <a:buFont typeface="Wingdings" pitchFamily="2" charset="2"/>
              <a:buNone/>
            </a:pPr>
            <a:r>
              <a:rPr lang="fr-FR" i="1" dirty="0"/>
              <a:t>Unité [g]=[r]=s</a:t>
            </a:r>
            <a:r>
              <a:rPr lang="fr-FR" i="1" baseline="30000" dirty="0"/>
              <a:t>-1</a:t>
            </a:r>
            <a:r>
              <a:rPr lang="fr-FR" i="1" dirty="0"/>
              <a:t>cm</a:t>
            </a:r>
            <a:r>
              <a:rPr lang="fr-FR" i="1" baseline="30000" dirty="0"/>
              <a:t>-3</a:t>
            </a:r>
          </a:p>
          <a:p>
            <a:pPr lvl="1" eaLnBrk="1" hangingPunct="1"/>
            <a:r>
              <a:rPr lang="fr-FR" dirty="0"/>
              <a:t>Taux net de recombinaison:</a:t>
            </a:r>
          </a:p>
          <a:p>
            <a:pPr lvl="1" eaLnBrk="1" hangingPunct="1"/>
            <a:endParaRPr lang="fr-FR" dirty="0"/>
          </a:p>
        </p:txBody>
      </p:sp>
      <p:sp>
        <p:nvSpPr>
          <p:cNvPr id="14746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33ACA13-38B5-4903-8489-B669A56EA32E}" type="slidenum">
              <a:rPr lang="fr-FR" altLang="en-US"/>
              <a:pPr/>
              <a:t>220</a:t>
            </a:fld>
            <a:endParaRPr lang="fr-FR" altLang="en-US"/>
          </a:p>
        </p:txBody>
      </p:sp>
      <p:graphicFrame>
        <p:nvGraphicFramePr>
          <p:cNvPr id="147458" name="Object 4"/>
          <p:cNvGraphicFramePr>
            <a:graphicFrameLocks noChangeAspect="1"/>
          </p:cNvGraphicFramePr>
          <p:nvPr/>
        </p:nvGraphicFramePr>
        <p:xfrm>
          <a:off x="990600" y="5084763"/>
          <a:ext cx="414020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62" name="Equation" r:id="rId4" imgW="1803240" imgH="241200" progId="Equation.3">
                  <p:embed/>
                </p:oleObj>
              </mc:Choice>
              <mc:Fallback>
                <p:oleObj name="Equation" r:id="rId4" imgW="1803240" imgH="241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5084763"/>
                        <a:ext cx="4140200" cy="55245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7464" name="Text Box 5"/>
          <p:cNvSpPr txBox="1">
            <a:spLocks noChangeArrowheads="1"/>
          </p:cNvSpPr>
          <p:nvPr/>
        </p:nvSpPr>
        <p:spPr bwMode="auto">
          <a:xfrm>
            <a:off x="5638800" y="5084763"/>
            <a:ext cx="81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fr-FR" sz="2400">
                <a:latin typeface="Times New Roman" pitchFamily="18" charset="0"/>
              </a:rPr>
              <a:t> avec</a:t>
            </a:r>
          </a:p>
        </p:txBody>
      </p:sp>
      <p:graphicFrame>
        <p:nvGraphicFramePr>
          <p:cNvPr id="147459" name="Object 6"/>
          <p:cNvGraphicFramePr>
            <a:graphicFrameLocks noChangeAspect="1"/>
          </p:cNvGraphicFramePr>
          <p:nvPr/>
        </p:nvGraphicFramePr>
        <p:xfrm>
          <a:off x="6858000" y="5160963"/>
          <a:ext cx="14478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63" name="Equation" r:id="rId6" imgW="685800" imgH="241200" progId="Equation.3">
                  <p:embed/>
                </p:oleObj>
              </mc:Choice>
              <mc:Fallback>
                <p:oleObj name="Equation" r:id="rId6" imgW="685800" imgH="2412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5160963"/>
                        <a:ext cx="1447800" cy="5080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7465" name="AutoShape 7"/>
          <p:cNvSpPr>
            <a:spLocks noChangeArrowheads="1"/>
          </p:cNvSpPr>
          <p:nvPr/>
        </p:nvSpPr>
        <p:spPr bwMode="auto">
          <a:xfrm rot="-2476479">
            <a:off x="3733800" y="5694363"/>
            <a:ext cx="549275" cy="123825"/>
          </a:xfrm>
          <a:custGeom>
            <a:avLst/>
            <a:gdLst>
              <a:gd name="T0" fmla="*/ 411956 w 21600"/>
              <a:gd name="T1" fmla="*/ 0 h 21600"/>
              <a:gd name="T2" fmla="*/ 0 w 21600"/>
              <a:gd name="T3" fmla="*/ 61912 h 21600"/>
              <a:gd name="T4" fmla="*/ 411956 w 21600"/>
              <a:gd name="T5" fmla="*/ 123825 h 21600"/>
              <a:gd name="T6" fmla="*/ 549275 w 21600"/>
              <a:gd name="T7" fmla="*/ 6191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47466" name="AutoShape 8"/>
          <p:cNvSpPr>
            <a:spLocks noChangeArrowheads="1"/>
          </p:cNvSpPr>
          <p:nvPr/>
        </p:nvSpPr>
        <p:spPr bwMode="auto">
          <a:xfrm rot="-7758571">
            <a:off x="4816475" y="5678488"/>
            <a:ext cx="549275" cy="123825"/>
          </a:xfrm>
          <a:custGeom>
            <a:avLst/>
            <a:gdLst>
              <a:gd name="T0" fmla="*/ 411956 w 21600"/>
              <a:gd name="T1" fmla="*/ 0 h 21600"/>
              <a:gd name="T2" fmla="*/ 0 w 21600"/>
              <a:gd name="T3" fmla="*/ 61912 h 21600"/>
              <a:gd name="T4" fmla="*/ 411956 w 21600"/>
              <a:gd name="T5" fmla="*/ 123825 h 21600"/>
              <a:gd name="T6" fmla="*/ 549275 w 21600"/>
              <a:gd name="T7" fmla="*/ 6191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47467" name="Text Box 9"/>
          <p:cNvSpPr txBox="1">
            <a:spLocks noChangeArrowheads="1"/>
          </p:cNvSpPr>
          <p:nvPr/>
        </p:nvSpPr>
        <p:spPr bwMode="auto">
          <a:xfrm>
            <a:off x="2590800" y="5770563"/>
            <a:ext cx="1079500" cy="4572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fr-FR" sz="2400">
                <a:latin typeface="Times New Roman" pitchFamily="18" charset="0"/>
              </a:rPr>
              <a:t>externe</a:t>
            </a:r>
          </a:p>
        </p:txBody>
      </p:sp>
      <p:sp>
        <p:nvSpPr>
          <p:cNvPr id="147468" name="Text Box 10"/>
          <p:cNvSpPr txBox="1">
            <a:spLocks noChangeArrowheads="1"/>
          </p:cNvSpPr>
          <p:nvPr/>
        </p:nvSpPr>
        <p:spPr bwMode="auto">
          <a:xfrm>
            <a:off x="5410200" y="5770563"/>
            <a:ext cx="1028700" cy="4572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fr-FR" sz="2400">
                <a:latin typeface="Times New Roman" pitchFamily="18" charset="0"/>
              </a:rPr>
              <a:t>interne</a:t>
            </a:r>
          </a:p>
        </p:txBody>
      </p:sp>
      <p:graphicFrame>
        <p:nvGraphicFramePr>
          <p:cNvPr id="147460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7151048"/>
              </p:ext>
            </p:extLst>
          </p:nvPr>
        </p:nvGraphicFramePr>
        <p:xfrm>
          <a:off x="4671652" y="1916832"/>
          <a:ext cx="12827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64" name="Equation" r:id="rId8" imgW="545760" imgH="253800" progId="Equation.3">
                  <p:embed/>
                </p:oleObj>
              </mc:Choice>
              <mc:Fallback>
                <p:oleObj name="Equation" r:id="rId8" imgW="545760" imgH="2538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1652" y="1916832"/>
                        <a:ext cx="1282700" cy="5969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fr-FR" sz="3000" dirty="0"/>
              <a:t>Phénomènes de Génération - Recombinaison</a:t>
            </a:r>
          </a:p>
        </p:txBody>
      </p:sp>
      <p:sp>
        <p:nvSpPr>
          <p:cNvPr id="319490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3A67D06-7538-4FF5-9CA1-B68BD829943E}" type="slidenum">
              <a:rPr lang="fr-FR" altLang="en-US"/>
              <a:pPr/>
              <a:t>221</a:t>
            </a:fld>
            <a:endParaRPr lang="fr-FR" altLang="en-US"/>
          </a:p>
        </p:txBody>
      </p:sp>
      <p:pic>
        <p:nvPicPr>
          <p:cNvPr id="9" name="Picture 4" descr="fig 6.01                                                       00009500Macintosh HD                   B95C7B7B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74283"/>
            <a:ext cx="4107060" cy="167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fig 6.02.jpg                                                   00009500Macintosh HD                   B95C7B7B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14" y="3923056"/>
            <a:ext cx="3848816" cy="195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ig 6.03                                                       00009500Macintosh HD                   B95C7B7B: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432" y="4051436"/>
            <a:ext cx="3395016" cy="182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004049" y="2204864"/>
            <a:ext cx="3816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À l’équilibre le taux de génération </a:t>
            </a:r>
            <a:r>
              <a:rPr lang="fr-FR" i="1" dirty="0"/>
              <a:t>g</a:t>
            </a:r>
            <a:r>
              <a:rPr lang="fr-FR" dirty="0"/>
              <a:t> est égal au taux de recombinaison </a:t>
            </a:r>
            <a:r>
              <a:rPr lang="fr-FR" i="1" dirty="0"/>
              <a:t>r</a:t>
            </a:r>
            <a:endParaRPr lang="fr-FR" dirty="0"/>
          </a:p>
          <a:p>
            <a:r>
              <a:rPr lang="fr-FR" dirty="0"/>
              <a:t>Si T=0K, </a:t>
            </a:r>
            <a:r>
              <a:rPr lang="fr-FR" i="1" dirty="0"/>
              <a:t>g</a:t>
            </a:r>
            <a:r>
              <a:rPr lang="fr-FR" dirty="0"/>
              <a:t> = </a:t>
            </a:r>
            <a:r>
              <a:rPr lang="fr-FR" i="1" dirty="0"/>
              <a:t>r</a:t>
            </a:r>
            <a:r>
              <a:rPr lang="fr-FR" dirty="0"/>
              <a:t> = 0.</a:t>
            </a:r>
            <a:endParaRPr lang="en-US" dirty="0"/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706755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2600"/>
              <a:t>Recombinaison: 2 « chemins » possibles             (1)   </a:t>
            </a:r>
            <a:endParaRPr lang="fr-FR"/>
          </a:p>
        </p:txBody>
      </p:sp>
      <p:sp>
        <p:nvSpPr>
          <p:cNvPr id="14848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05000"/>
            <a:ext cx="7772400" cy="4114800"/>
          </a:xfrm>
        </p:spPr>
        <p:txBody>
          <a:bodyPr>
            <a:normAutofit lnSpcReduction="10000"/>
          </a:bodyPr>
          <a:lstStyle/>
          <a:p>
            <a:pPr lvl="1" eaLnBrk="1" hangingPunct="1">
              <a:lnSpc>
                <a:spcPct val="90000"/>
              </a:lnSpc>
            </a:pPr>
            <a:r>
              <a:rPr lang="fr-FR" sz="2200" dirty="0"/>
              <a:t>Recombinaison directe électron-trou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2100" dirty="0"/>
              <a:t>Processus fonction du nombre d’électron et de trous</a:t>
            </a:r>
          </a:p>
          <a:p>
            <a:pPr lvl="2" eaLnBrk="1" hangingPunct="1">
              <a:lnSpc>
                <a:spcPct val="90000"/>
              </a:lnSpc>
            </a:pPr>
            <a:endParaRPr lang="fr-FR" sz="2100" dirty="0"/>
          </a:p>
          <a:p>
            <a:pPr lvl="2" eaLnBrk="1" hangingPunct="1">
              <a:lnSpc>
                <a:spcPct val="90000"/>
              </a:lnSpc>
            </a:pPr>
            <a:endParaRPr lang="fr-FR" sz="2100" dirty="0"/>
          </a:p>
          <a:p>
            <a:pPr lvl="2" eaLnBrk="1" hangingPunct="1">
              <a:lnSpc>
                <a:spcPct val="90000"/>
              </a:lnSpc>
            </a:pPr>
            <a:endParaRPr lang="fr-FR" sz="2100" dirty="0"/>
          </a:p>
          <a:p>
            <a:pPr lvl="2" eaLnBrk="1" hangingPunct="1">
              <a:lnSpc>
                <a:spcPct val="90000"/>
              </a:lnSpc>
            </a:pPr>
            <a:r>
              <a:rPr lang="fr-FR" sz="2100" dirty="0"/>
              <a:t>Exemple: </a:t>
            </a:r>
            <a:r>
              <a:rPr lang="fr-FR" sz="2100" u="sng" dirty="0">
                <a:solidFill>
                  <a:srgbClr val="FF0000"/>
                </a:solidFill>
              </a:rPr>
              <a:t>type n</a:t>
            </a:r>
            <a:r>
              <a:rPr lang="fr-FR" sz="2100" dirty="0"/>
              <a:t> +excitation lumineuse en faible injection ( </a:t>
            </a:r>
            <a:r>
              <a:rPr lang="fr-FR" sz="2100" dirty="0" err="1"/>
              <a:t>ie</a:t>
            </a:r>
            <a:r>
              <a:rPr lang="fr-FR" sz="2100" dirty="0"/>
              <a:t>                             )</a:t>
            </a:r>
          </a:p>
          <a:p>
            <a:pPr lvl="2" eaLnBrk="1" hangingPunct="1">
              <a:lnSpc>
                <a:spcPct val="90000"/>
              </a:lnSpc>
            </a:pPr>
            <a:endParaRPr lang="fr-FR" sz="2100" dirty="0"/>
          </a:p>
          <a:p>
            <a:pPr lvl="2" eaLnBrk="1" hangingPunct="1">
              <a:lnSpc>
                <a:spcPct val="90000"/>
              </a:lnSpc>
            </a:pPr>
            <a:endParaRPr lang="fr-FR" sz="2100" dirty="0"/>
          </a:p>
          <a:p>
            <a:pPr lvl="2" eaLnBrk="1" hangingPunct="1">
              <a:lnSpc>
                <a:spcPct val="90000"/>
              </a:lnSpc>
            </a:pPr>
            <a:endParaRPr lang="fr-FR" sz="2100" i="1" dirty="0">
              <a:solidFill>
                <a:srgbClr val="FF0000"/>
              </a:solidFill>
            </a:endParaRPr>
          </a:p>
          <a:p>
            <a:pPr lvl="2" eaLnBrk="1" hangingPunct="1">
              <a:lnSpc>
                <a:spcPct val="90000"/>
              </a:lnSpc>
            </a:pPr>
            <a:r>
              <a:rPr lang="fr-FR" sz="2100" i="1" dirty="0">
                <a:solidFill>
                  <a:srgbClr val="FF0000"/>
                </a:solidFill>
              </a:rPr>
              <a:t>En régime de faible injection le nombre de porteurs majoritaires n’est pas affecté.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fr-FR" sz="2200" dirty="0"/>
          </a:p>
        </p:txBody>
      </p:sp>
      <p:sp>
        <p:nvSpPr>
          <p:cNvPr id="14848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BA842AA-203B-446B-BA26-CAA4D0FBF530}" type="slidenum">
              <a:rPr lang="fr-FR" altLang="en-US"/>
              <a:pPr/>
              <a:t>222</a:t>
            </a:fld>
            <a:endParaRPr lang="fr-FR" altLang="en-US"/>
          </a:p>
        </p:txBody>
      </p:sp>
      <p:graphicFrame>
        <p:nvGraphicFramePr>
          <p:cNvPr id="14848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3829509"/>
              </p:ext>
            </p:extLst>
          </p:nvPr>
        </p:nvGraphicFramePr>
        <p:xfrm>
          <a:off x="3276600" y="2743200"/>
          <a:ext cx="876300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86" name="Equation" r:id="rId4" imgW="571320" imgH="507960" progId="Equation.3">
                  <p:embed/>
                </p:oleObj>
              </mc:Choice>
              <mc:Fallback>
                <p:oleObj name="Equation" r:id="rId4" imgW="571320" imgH="50796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2743200"/>
                        <a:ext cx="876300" cy="7778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848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9987588"/>
              </p:ext>
            </p:extLst>
          </p:nvPr>
        </p:nvGraphicFramePr>
        <p:xfrm>
          <a:off x="5257800" y="2819400"/>
          <a:ext cx="7493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87" name="Equation" r:id="rId6" imgW="558720" imgH="495000" progId="Equation.3">
                  <p:embed/>
                </p:oleObj>
              </mc:Choice>
              <mc:Fallback>
                <p:oleObj name="Equation" r:id="rId6" imgW="558720" imgH="4950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2819400"/>
                        <a:ext cx="749300" cy="6667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8490" name="Group 6"/>
          <p:cNvGrpSpPr>
            <a:grpSpLocks/>
          </p:cNvGrpSpPr>
          <p:nvPr/>
        </p:nvGrpSpPr>
        <p:grpSpPr bwMode="auto">
          <a:xfrm>
            <a:off x="2267744" y="4293096"/>
            <a:ext cx="5043488" cy="555625"/>
            <a:chOff x="1104" y="3072"/>
            <a:chExt cx="3177" cy="350"/>
          </a:xfrm>
        </p:grpSpPr>
        <p:graphicFrame>
          <p:nvGraphicFramePr>
            <p:cNvPr id="148485" name="Object 7"/>
            <p:cNvGraphicFramePr>
              <a:graphicFrameLocks noChangeAspect="1"/>
            </p:cNvGraphicFramePr>
            <p:nvPr/>
          </p:nvGraphicFramePr>
          <p:xfrm>
            <a:off x="1104" y="3072"/>
            <a:ext cx="1272" cy="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388" name="Equation" r:id="rId8" imgW="876240" imgH="241200" progId="Equation.3">
                    <p:embed/>
                  </p:oleObj>
                </mc:Choice>
                <mc:Fallback>
                  <p:oleObj name="Equation" r:id="rId8" imgW="876240" imgH="241200" progId="Equation.3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4" y="3072"/>
                          <a:ext cx="1272" cy="350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8486" name="Object 8"/>
            <p:cNvGraphicFramePr>
              <a:graphicFrameLocks noChangeAspect="1"/>
            </p:cNvGraphicFramePr>
            <p:nvPr/>
          </p:nvGraphicFramePr>
          <p:xfrm>
            <a:off x="2640" y="3072"/>
            <a:ext cx="1641" cy="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389" name="Equation" r:id="rId10" imgW="1130040" imgH="241200" progId="Equation.3">
                    <p:embed/>
                  </p:oleObj>
                </mc:Choice>
                <mc:Fallback>
                  <p:oleObj name="Equation" r:id="rId10" imgW="1130040" imgH="241200" progId="Equation.3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40" y="3072"/>
                          <a:ext cx="1641" cy="350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48484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9297175"/>
              </p:ext>
            </p:extLst>
          </p:nvPr>
        </p:nvGraphicFramePr>
        <p:xfrm>
          <a:off x="2051720" y="3789040"/>
          <a:ext cx="1368425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90" name="Équation" r:id="rId12" imgW="901440" imgH="228600" progId="Equation.3">
                  <p:embed/>
                </p:oleObj>
              </mc:Choice>
              <mc:Fallback>
                <p:oleObj name="Équation" r:id="rId12" imgW="901440" imgH="2286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720" y="3789040"/>
                        <a:ext cx="1368425" cy="346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13" name="Rectangle 10"/>
          <p:cNvSpPr>
            <a:spLocks noGrp="1" noChangeArrowheads="1"/>
          </p:cNvSpPr>
          <p:nvPr>
            <p:ph type="title"/>
          </p:nvPr>
        </p:nvSpPr>
        <p:spPr>
          <a:xfrm>
            <a:off x="395288" y="620713"/>
            <a:ext cx="7543800" cy="935037"/>
          </a:xfrm>
        </p:spPr>
        <p:txBody>
          <a:bodyPr/>
          <a:lstStyle/>
          <a:p>
            <a:pPr eaLnBrk="1" hangingPunct="1"/>
            <a:r>
              <a:rPr lang="fr-FR" sz="2600"/>
              <a:t>Recombinaison: 2 « chemins » possibles             (2)</a:t>
            </a:r>
          </a:p>
        </p:txBody>
      </p:sp>
      <p:sp>
        <p:nvSpPr>
          <p:cNvPr id="149510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752600"/>
            <a:ext cx="7772400" cy="4114800"/>
          </a:xfrm>
        </p:spPr>
        <p:txBody>
          <a:bodyPr/>
          <a:lstStyle/>
          <a:p>
            <a:pPr lvl="1" eaLnBrk="1" hangingPunct="1"/>
            <a:r>
              <a:rPr lang="fr-FR" dirty="0"/>
              <a:t>Recombinaison par centres de recombinaison:</a:t>
            </a:r>
          </a:p>
          <a:p>
            <a:pPr lvl="2" eaLnBrk="1" hangingPunct="1"/>
            <a:r>
              <a:rPr lang="fr-FR" dirty="0"/>
              <a:t>En général ces centres se trouvent en milieu de bande interdite</a:t>
            </a:r>
          </a:p>
          <a:p>
            <a:pPr lvl="2" eaLnBrk="1" hangingPunct="1"/>
            <a:r>
              <a:rPr lang="fr-FR" dirty="0"/>
              <a:t>Le taux de recombinaison s’écrit:</a:t>
            </a:r>
          </a:p>
          <a:p>
            <a:pPr lvl="2" eaLnBrk="1" hangingPunct="1"/>
            <a:endParaRPr lang="fr-FR" dirty="0"/>
          </a:p>
          <a:p>
            <a:pPr lvl="2" eaLnBrk="1" hangingPunct="1"/>
            <a:endParaRPr lang="fr-FR" dirty="0"/>
          </a:p>
          <a:p>
            <a:pPr lvl="2" eaLnBrk="1" hangingPunct="1"/>
            <a:endParaRPr lang="fr-FR" dirty="0"/>
          </a:p>
          <a:p>
            <a:pPr lvl="2" eaLnBrk="1" hangingPunct="1">
              <a:buFont typeface="Wingdings" pitchFamily="2" charset="2"/>
              <a:buNone/>
            </a:pPr>
            <a:r>
              <a:rPr lang="fr-FR" dirty="0"/>
              <a:t>	où        est caractéristique du centre recombinant</a:t>
            </a:r>
          </a:p>
          <a:p>
            <a:pPr lvl="1" eaLnBrk="1" hangingPunct="1"/>
            <a:r>
              <a:rPr lang="fr-FR" dirty="0"/>
              <a:t>Si les 2 processus s’appliquent:</a:t>
            </a:r>
          </a:p>
          <a:p>
            <a:pPr lvl="1" eaLnBrk="1" hangingPunct="1"/>
            <a:endParaRPr lang="fr-FR" dirty="0"/>
          </a:p>
        </p:txBody>
      </p:sp>
      <p:sp>
        <p:nvSpPr>
          <p:cNvPr id="14950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1CF206E-F5D9-41EF-A9BC-A7D62B6930F2}" type="slidenum">
              <a:rPr lang="fr-FR" altLang="en-US"/>
              <a:pPr/>
              <a:t>223</a:t>
            </a:fld>
            <a:endParaRPr lang="fr-FR" altLang="en-US"/>
          </a:p>
        </p:txBody>
      </p:sp>
      <p:graphicFrame>
        <p:nvGraphicFramePr>
          <p:cNvPr id="14950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442497"/>
              </p:ext>
            </p:extLst>
          </p:nvPr>
        </p:nvGraphicFramePr>
        <p:xfrm>
          <a:off x="2411413" y="2865636"/>
          <a:ext cx="2209800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10" name="Equation" r:id="rId4" imgW="1295280" imgH="507960" progId="Equation.3">
                  <p:embed/>
                </p:oleObj>
              </mc:Choice>
              <mc:Fallback>
                <p:oleObj name="Equation" r:id="rId4" imgW="1295280" imgH="50796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2865636"/>
                        <a:ext cx="2209800" cy="866775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50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3078174"/>
              </p:ext>
            </p:extLst>
          </p:nvPr>
        </p:nvGraphicFramePr>
        <p:xfrm>
          <a:off x="2267744" y="3717032"/>
          <a:ext cx="41275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11" name="Equation" r:id="rId6" imgW="190440" imgH="241200" progId="Equation.3">
                  <p:embed/>
                </p:oleObj>
              </mc:Choice>
              <mc:Fallback>
                <p:oleObj name="Equation" r:id="rId6" imgW="190440" imgH="241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3717032"/>
                        <a:ext cx="412750" cy="520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50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4510090"/>
              </p:ext>
            </p:extLst>
          </p:nvPr>
        </p:nvGraphicFramePr>
        <p:xfrm>
          <a:off x="3781425" y="4725144"/>
          <a:ext cx="2071688" cy="106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12" name="Equation" r:id="rId8" imgW="990360" imgH="507960" progId="Equation.3">
                  <p:embed/>
                </p:oleObj>
              </mc:Choice>
              <mc:Fallback>
                <p:oleObj name="Equation" r:id="rId8" imgW="990360" imgH="50796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1425" y="4725144"/>
                        <a:ext cx="2071688" cy="10604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3159" name="Text Box 7"/>
          <p:cNvSpPr txBox="1">
            <a:spLocks noChangeArrowheads="1"/>
          </p:cNvSpPr>
          <p:nvPr/>
        </p:nvSpPr>
        <p:spPr bwMode="auto">
          <a:xfrm>
            <a:off x="6036686" y="2852936"/>
            <a:ext cx="1983940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kumimoji="1" lang="fr-FR" sz="2400" dirty="0">
                <a:solidFill>
                  <a:srgbClr val="FF0000"/>
                </a:solidFill>
                <a:latin typeface="Calibri" pitchFamily="34" charset="0"/>
              </a:rPr>
              <a:t>Équation de </a:t>
            </a:r>
          </a:p>
          <a:p>
            <a:pPr algn="ctr">
              <a:defRPr/>
            </a:pPr>
            <a:r>
              <a:rPr kumimoji="1" lang="fr-FR" sz="2400" dirty="0" err="1">
                <a:solidFill>
                  <a:srgbClr val="FF0000"/>
                </a:solidFill>
                <a:latin typeface="Calibri" pitchFamily="34" charset="0"/>
              </a:rPr>
              <a:t>Shockley</a:t>
            </a:r>
            <a:r>
              <a:rPr kumimoji="1" lang="fr-FR" sz="2400" dirty="0">
                <a:solidFill>
                  <a:srgbClr val="FF0000"/>
                </a:solidFill>
                <a:latin typeface="Calibri" pitchFamily="34" charset="0"/>
              </a:rPr>
              <a:t>-Read</a:t>
            </a:r>
          </a:p>
        </p:txBody>
      </p:sp>
      <p:sp>
        <p:nvSpPr>
          <p:cNvPr id="149512" name="AutoShape 8"/>
          <p:cNvSpPr>
            <a:spLocks noChangeArrowheads="1"/>
          </p:cNvSpPr>
          <p:nvPr/>
        </p:nvSpPr>
        <p:spPr bwMode="auto">
          <a:xfrm flipH="1">
            <a:off x="4876800" y="3030736"/>
            <a:ext cx="976313" cy="485775"/>
          </a:xfrm>
          <a:custGeom>
            <a:avLst/>
            <a:gdLst>
              <a:gd name="T0" fmla="*/ 817572 w 21600"/>
              <a:gd name="T1" fmla="*/ 0 h 21600"/>
              <a:gd name="T2" fmla="*/ 0 w 21600"/>
              <a:gd name="T3" fmla="*/ 242888 h 21600"/>
              <a:gd name="T4" fmla="*/ 817572 w 21600"/>
              <a:gd name="T5" fmla="*/ 485775 h 21600"/>
              <a:gd name="T6" fmla="*/ 976313 w 21600"/>
              <a:gd name="T7" fmla="*/ 24288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6071 h 21600"/>
              <a:gd name="T14" fmla="*/ 20062 w 21600"/>
              <a:gd name="T15" fmla="*/ 1552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8088" y="0"/>
                </a:moveTo>
                <a:lnTo>
                  <a:pt x="18088" y="6071"/>
                </a:lnTo>
                <a:lnTo>
                  <a:pt x="3375" y="6071"/>
                </a:lnTo>
                <a:lnTo>
                  <a:pt x="3375" y="15529"/>
                </a:lnTo>
                <a:lnTo>
                  <a:pt x="18088" y="15529"/>
                </a:lnTo>
                <a:lnTo>
                  <a:pt x="18088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6071"/>
                </a:moveTo>
                <a:lnTo>
                  <a:pt x="1350" y="15529"/>
                </a:lnTo>
                <a:lnTo>
                  <a:pt x="2700" y="15529"/>
                </a:lnTo>
                <a:lnTo>
                  <a:pt x="2700" y="6071"/>
                </a:lnTo>
                <a:close/>
              </a:path>
              <a:path w="21600" h="21600">
                <a:moveTo>
                  <a:pt x="0" y="6071"/>
                </a:moveTo>
                <a:lnTo>
                  <a:pt x="0" y="15529"/>
                </a:lnTo>
                <a:lnTo>
                  <a:pt x="675" y="15529"/>
                </a:lnTo>
                <a:lnTo>
                  <a:pt x="675" y="6071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2600"/>
              <a:t>Recombinaison: 2 « chemins » possibles             (3)</a:t>
            </a:r>
          </a:p>
        </p:txBody>
      </p:sp>
      <p:sp>
        <p:nvSpPr>
          <p:cNvPr id="15053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 dirty="0"/>
              <a:t>Si semi-conducteur peu dopé: on applique SR</a:t>
            </a:r>
          </a:p>
          <a:p>
            <a:pPr eaLnBrk="1" hangingPunct="1"/>
            <a:r>
              <a:rPr lang="fr-FR" dirty="0"/>
              <a:t>Si semi-conducteur dopé n:</a:t>
            </a:r>
          </a:p>
          <a:p>
            <a:pPr eaLnBrk="1" hangingPunct="1"/>
            <a:endParaRPr lang="fr-FR" dirty="0"/>
          </a:p>
          <a:p>
            <a:pPr eaLnBrk="1" hangingPunct="1"/>
            <a:endParaRPr lang="fr-FR" dirty="0"/>
          </a:p>
          <a:p>
            <a:pPr eaLnBrk="1" hangingPunct="1"/>
            <a:endParaRPr lang="fr-FR" dirty="0"/>
          </a:p>
          <a:p>
            <a:pPr eaLnBrk="1" hangingPunct="1"/>
            <a:r>
              <a:rPr lang="fr-FR" dirty="0"/>
              <a:t>Si région « vide » de porteurs (ex: ZCE) </a:t>
            </a:r>
          </a:p>
        </p:txBody>
      </p:sp>
      <p:sp>
        <p:nvSpPr>
          <p:cNvPr id="15053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57DC9A9-66E3-4A0A-B8D8-B5AFDF7CE733}" type="slidenum">
              <a:rPr lang="fr-FR" altLang="en-US"/>
              <a:pPr/>
              <a:t>224</a:t>
            </a:fld>
            <a:endParaRPr lang="fr-FR" altLang="en-US"/>
          </a:p>
        </p:txBody>
      </p:sp>
      <p:graphicFrame>
        <p:nvGraphicFramePr>
          <p:cNvPr id="15053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7901733"/>
              </p:ext>
            </p:extLst>
          </p:nvPr>
        </p:nvGraphicFramePr>
        <p:xfrm>
          <a:off x="1768237" y="2484438"/>
          <a:ext cx="1189037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34" name="Equation" r:id="rId4" imgW="520560" imgH="444240" progId="Equation.3">
                  <p:embed/>
                </p:oleObj>
              </mc:Choice>
              <mc:Fallback>
                <p:oleObj name="Equation" r:id="rId4" imgW="520560" imgH="4442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8237" y="2484438"/>
                        <a:ext cx="1189037" cy="1016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0535" name="Text Box 5"/>
          <p:cNvSpPr txBox="1">
            <a:spLocks noChangeArrowheads="1"/>
          </p:cNvSpPr>
          <p:nvPr/>
        </p:nvSpPr>
        <p:spPr bwMode="auto">
          <a:xfrm>
            <a:off x="3347864" y="2636912"/>
            <a:ext cx="8540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fr-FR" sz="2400" dirty="0">
                <a:latin typeface="Calibri" pitchFamily="34" charset="0"/>
              </a:rPr>
              <a:t>Avec</a:t>
            </a:r>
            <a:r>
              <a:rPr kumimoji="1" lang="fr-FR" sz="2400" dirty="0">
                <a:latin typeface="Times New Roman" pitchFamily="18" charset="0"/>
              </a:rPr>
              <a:t> </a:t>
            </a:r>
          </a:p>
        </p:txBody>
      </p:sp>
      <p:graphicFrame>
        <p:nvGraphicFramePr>
          <p:cNvPr id="15053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3529697"/>
              </p:ext>
            </p:extLst>
          </p:nvPr>
        </p:nvGraphicFramePr>
        <p:xfrm>
          <a:off x="4355976" y="2512566"/>
          <a:ext cx="1804987" cy="106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35" name="Equation" r:id="rId6" imgW="863280" imgH="507960" progId="Equation.3">
                  <p:embed/>
                </p:oleObj>
              </mc:Choice>
              <mc:Fallback>
                <p:oleObj name="Equation" r:id="rId6" imgW="863280" imgH="50796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5976" y="2512566"/>
                        <a:ext cx="1804987" cy="10604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053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7338129"/>
              </p:ext>
            </p:extLst>
          </p:nvPr>
        </p:nvGraphicFramePr>
        <p:xfrm>
          <a:off x="3491142" y="4767048"/>
          <a:ext cx="2200275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36" name="Equation" r:id="rId8" imgW="952200" imgH="495000" progId="Equation.3">
                  <p:embed/>
                </p:oleObj>
              </mc:Choice>
              <mc:Fallback>
                <p:oleObj name="Equation" r:id="rId8" imgW="952200" imgH="4950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1142" y="4767048"/>
                        <a:ext cx="2200275" cy="1146175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4184" name="Text Box 8"/>
          <p:cNvSpPr txBox="1">
            <a:spLocks noChangeArrowheads="1"/>
          </p:cNvSpPr>
          <p:nvPr/>
        </p:nvSpPr>
        <p:spPr bwMode="auto">
          <a:xfrm>
            <a:off x="5935654" y="4928974"/>
            <a:ext cx="3192926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kumimoji="1" lang="fr-FR" sz="2400" dirty="0">
                <a:solidFill>
                  <a:srgbClr val="FF0000"/>
                </a:solidFill>
                <a:latin typeface="Calibri" pitchFamily="34" charset="0"/>
              </a:rPr>
              <a:t>Taux net de génération. </a:t>
            </a:r>
          </a:p>
          <a:p>
            <a:pPr algn="ctr">
              <a:defRPr/>
            </a:pPr>
            <a:r>
              <a:rPr kumimoji="1" lang="fr-FR" sz="2400" dirty="0">
                <a:solidFill>
                  <a:srgbClr val="FF0000"/>
                </a:solidFill>
                <a:latin typeface="Calibri" pitchFamily="34" charset="0"/>
              </a:rPr>
              <a:t>Création de porteurs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8593830"/>
              </p:ext>
            </p:extLst>
          </p:nvPr>
        </p:nvGraphicFramePr>
        <p:xfrm>
          <a:off x="466806" y="4807182"/>
          <a:ext cx="2717476" cy="10659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37" name="Equation" r:id="rId10" imgW="1295400" imgH="508000" progId="Equation.3">
                  <p:embed/>
                </p:oleObj>
              </mc:Choice>
              <mc:Fallback>
                <p:oleObj name="Equation" r:id="rId10" imgW="1295400" imgH="5080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806" y="4807182"/>
                        <a:ext cx="2717476" cy="1065908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1690942" y="4725144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rgbClr val="FF0000"/>
                </a:solidFill>
              </a:rPr>
              <a:t>x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257908" y="5229200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rgbClr val="FF0000"/>
                </a:solidFill>
              </a:rPr>
              <a:t>x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789350" y="5226194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rgbClr val="FF0000"/>
                </a:solidFill>
              </a:rPr>
              <a:t>x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5275"/>
            <a:ext cx="7543800" cy="776288"/>
          </a:xfrm>
          <a:noFill/>
        </p:spPr>
        <p:txBody>
          <a:bodyPr/>
          <a:lstStyle/>
          <a:p>
            <a:pPr algn="ctr" eaLnBrk="1" hangingPunct="1"/>
            <a:r>
              <a:rPr lang="fr-FR"/>
              <a:t>Excitation lumineuse</a:t>
            </a:r>
          </a:p>
        </p:txBody>
      </p:sp>
      <p:sp>
        <p:nvSpPr>
          <p:cNvPr id="320514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5B3D337-944E-47DD-883E-68CE76E50DD2}" type="slidenum">
              <a:rPr lang="fr-FR" altLang="en-US"/>
              <a:pPr/>
              <a:t>225</a:t>
            </a:fld>
            <a:endParaRPr lang="fr-FR" altLang="en-US"/>
          </a:p>
        </p:txBody>
      </p:sp>
      <p:pic>
        <p:nvPicPr>
          <p:cNvPr id="320516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0113" y="1484313"/>
            <a:ext cx="7993062" cy="518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5204" name="Text Box 4"/>
          <p:cNvSpPr txBox="1">
            <a:spLocks noChangeArrowheads="1"/>
          </p:cNvSpPr>
          <p:nvPr/>
        </p:nvSpPr>
        <p:spPr bwMode="auto">
          <a:xfrm rot="-5400000">
            <a:off x="-431800" y="3463925"/>
            <a:ext cx="2006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kumimoji="1" lang="fr-FR" sz="36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Type P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39763"/>
            <a:ext cx="7543800" cy="777875"/>
          </a:xfrm>
          <a:noFill/>
        </p:spPr>
        <p:txBody>
          <a:bodyPr>
            <a:normAutofit fontScale="90000"/>
          </a:bodyPr>
          <a:lstStyle/>
          <a:p>
            <a:pPr algn="ctr" eaLnBrk="1" hangingPunct="1"/>
            <a:r>
              <a:rPr lang="fr-FR"/>
              <a:t>Recombinaison radiative et non radiative </a:t>
            </a:r>
          </a:p>
        </p:txBody>
      </p:sp>
      <p:sp>
        <p:nvSpPr>
          <p:cNvPr id="321538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DDFBFA3-35D4-4E62-BED5-93EC71A90CD7}" type="slidenum">
              <a:rPr lang="fr-FR" altLang="en-US"/>
              <a:pPr/>
              <a:t>226</a:t>
            </a:fld>
            <a:endParaRPr lang="fr-FR" altLang="en-US"/>
          </a:p>
        </p:txBody>
      </p:sp>
      <p:pic>
        <p:nvPicPr>
          <p:cNvPr id="321540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027"/>
          <a:stretch>
            <a:fillRect/>
          </a:stretch>
        </p:blipFill>
        <p:spPr bwMode="auto">
          <a:xfrm>
            <a:off x="323850" y="1844675"/>
            <a:ext cx="8569325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3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7543800" cy="604837"/>
          </a:xfrm>
          <a:noFill/>
        </p:spPr>
        <p:txBody>
          <a:bodyPr/>
          <a:lstStyle/>
          <a:p>
            <a:pPr algn="ctr" eaLnBrk="1" hangingPunct="1"/>
            <a:r>
              <a:rPr lang="fr-FR" sz="3000"/>
              <a:t>Recombinaisons de surface</a:t>
            </a:r>
          </a:p>
        </p:txBody>
      </p:sp>
      <p:sp>
        <p:nvSpPr>
          <p:cNvPr id="322562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EBDF13D-A27D-4471-8C7B-7F578C49FCA0}" type="slidenum">
              <a:rPr lang="fr-FR" altLang="en-US"/>
              <a:pPr/>
              <a:t>227</a:t>
            </a:fld>
            <a:endParaRPr lang="fr-FR" altLang="en-US"/>
          </a:p>
        </p:txBody>
      </p:sp>
      <p:pic>
        <p:nvPicPr>
          <p:cNvPr id="322564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137" r="12157"/>
          <a:stretch>
            <a:fillRect/>
          </a:stretch>
        </p:blipFill>
        <p:spPr bwMode="auto">
          <a:xfrm>
            <a:off x="1547813" y="836613"/>
            <a:ext cx="5832475" cy="572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7963"/>
            <a:ext cx="7543800" cy="777875"/>
          </a:xfrm>
        </p:spPr>
        <p:txBody>
          <a:bodyPr/>
          <a:lstStyle/>
          <a:p>
            <a:pPr eaLnBrk="1" hangingPunct="1"/>
            <a:r>
              <a:rPr lang="fr-FR" sz="3000"/>
              <a:t>Courants dans les SC</a:t>
            </a:r>
          </a:p>
        </p:txBody>
      </p:sp>
      <p:sp>
        <p:nvSpPr>
          <p:cNvPr id="15155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/>
              <a:t>Courant de conduction: présence de champ électrique</a:t>
            </a:r>
          </a:p>
          <a:p>
            <a:pPr lvl="1" eaLnBrk="1" hangingPunct="1"/>
            <a:r>
              <a:rPr lang="fr-FR"/>
              <a:t>Si E=0, vitesse des électrons=vitesse thermique (10</a:t>
            </a:r>
            <a:r>
              <a:rPr lang="fr-FR" baseline="30000"/>
              <a:t>7</a:t>
            </a:r>
            <a:r>
              <a:rPr lang="fr-FR"/>
              <a:t> cm/s) mais  =&gt; vitesse </a:t>
            </a:r>
            <a:r>
              <a:rPr lang="fr-FR" b="1" i="1">
                <a:solidFill>
                  <a:srgbClr val="FF0000"/>
                </a:solidFill>
              </a:rPr>
              <a:t>moyenne</a:t>
            </a:r>
            <a:r>
              <a:rPr lang="fr-FR"/>
              <a:t> nulle car chocs (« scattering ») avec le réseau  + impuretés.</a:t>
            </a:r>
          </a:p>
          <a:p>
            <a:pPr lvl="1" eaLnBrk="1" hangingPunct="1"/>
            <a:r>
              <a:rPr lang="fr-FR"/>
              <a:t>Libre parcours moyen (« mean free path »):</a:t>
            </a:r>
          </a:p>
          <a:p>
            <a:pPr lvl="1" eaLnBrk="1" hangingPunct="1"/>
            <a:endParaRPr lang="fr-FR"/>
          </a:p>
          <a:p>
            <a:pPr lvl="1" eaLnBrk="1" hangingPunct="1">
              <a:buFont typeface="Wingdings" pitchFamily="2" charset="2"/>
              <a:buNone/>
            </a:pPr>
            <a:endParaRPr lang="fr-FR"/>
          </a:p>
        </p:txBody>
      </p:sp>
      <p:sp>
        <p:nvSpPr>
          <p:cNvPr id="15155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3B677BE-D166-489B-9B1E-6177272BA9D5}" type="slidenum">
              <a:rPr lang="fr-FR" altLang="en-US"/>
              <a:pPr/>
              <a:t>228</a:t>
            </a:fld>
            <a:endParaRPr lang="fr-FR" altLang="en-US"/>
          </a:p>
        </p:txBody>
      </p:sp>
      <p:graphicFrame>
        <p:nvGraphicFramePr>
          <p:cNvPr id="15155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8544917"/>
              </p:ext>
            </p:extLst>
          </p:nvPr>
        </p:nvGraphicFramePr>
        <p:xfrm>
          <a:off x="1888604" y="4216325"/>
          <a:ext cx="2552700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58" name="Equation" r:id="rId4" imgW="1180800" imgH="291960" progId="Equation.3">
                  <p:embed/>
                </p:oleObj>
              </mc:Choice>
              <mc:Fallback>
                <p:oleObj name="Equation" r:id="rId4" imgW="1180800" imgH="29196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8604" y="4216325"/>
                        <a:ext cx="2552700" cy="631825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155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3363677"/>
              </p:ext>
            </p:extLst>
          </p:nvPr>
        </p:nvGraphicFramePr>
        <p:xfrm>
          <a:off x="5508104" y="4221088"/>
          <a:ext cx="19050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59" name="Equation" r:id="rId6" imgW="698400" imgH="228600" progId="Equation.3">
                  <p:embed/>
                </p:oleObj>
              </mc:Choice>
              <mc:Fallback>
                <p:oleObj name="Equation" r:id="rId6" imgW="698400" imgH="2286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104" y="4221088"/>
                        <a:ext cx="1905000" cy="6223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3500"/>
              <a:t>Vitesse de dérive (« drift velocity »)</a:t>
            </a:r>
          </a:p>
        </p:txBody>
      </p:sp>
      <p:sp>
        <p:nvSpPr>
          <p:cNvPr id="323586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F78A398-374F-406B-AA29-E42CB64A9CB7}" type="slidenum">
              <a:rPr lang="fr-FR" altLang="en-US"/>
              <a:pPr/>
              <a:t>229</a:t>
            </a:fld>
            <a:endParaRPr lang="fr-FR" altLang="en-US"/>
          </a:p>
        </p:txBody>
      </p:sp>
      <p:pic>
        <p:nvPicPr>
          <p:cNvPr id="32358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2997200"/>
            <a:ext cx="335280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358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063" y="2997200"/>
            <a:ext cx="3349625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dirty="0"/>
              <a:t>Géométrie des cristaux</a:t>
            </a:r>
          </a:p>
        </p:txBody>
      </p:sp>
      <p:sp>
        <p:nvSpPr>
          <p:cNvPr id="223236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719263"/>
            <a:ext cx="8642350" cy="4411662"/>
          </a:xfrm>
        </p:spPr>
        <p:txBody>
          <a:bodyPr/>
          <a:lstStyle/>
          <a:p>
            <a:pPr eaLnBrk="1" hangingPunct="1"/>
            <a:r>
              <a:rPr lang="fr-FR" sz="2600" dirty="0"/>
              <a:t>Un cristal est constitué par la répétition périodique d’un </a:t>
            </a:r>
            <a:r>
              <a:rPr lang="fr-FR" sz="2600" dirty="0">
                <a:solidFill>
                  <a:srgbClr val="FF0000"/>
                </a:solidFill>
              </a:rPr>
              <a:t>motif </a:t>
            </a:r>
            <a:r>
              <a:rPr lang="fr-FR" sz="2600" dirty="0"/>
              <a:t>cristallin: c’est la </a:t>
            </a:r>
            <a:r>
              <a:rPr lang="fr-FR" sz="2600" b="1" u="sng" dirty="0">
                <a:solidFill>
                  <a:srgbClr val="FF0000"/>
                </a:solidFill>
              </a:rPr>
              <a:t>base</a:t>
            </a:r>
            <a:r>
              <a:rPr lang="fr-FR" sz="2600" dirty="0"/>
              <a:t> du réseau.</a:t>
            </a:r>
          </a:p>
          <a:p>
            <a:pPr lvl="1" eaLnBrk="1" hangingPunct="1"/>
            <a:r>
              <a:rPr lang="fr-FR" sz="2200" dirty="0"/>
              <a:t>pour le </a:t>
            </a:r>
            <a:r>
              <a:rPr lang="fr-FR" sz="2200" dirty="0" err="1"/>
              <a:t>Silicium,Ge</a:t>
            </a:r>
            <a:r>
              <a:rPr lang="fr-FR" sz="2200" dirty="0"/>
              <a:t>		base : 1 seul atome</a:t>
            </a:r>
          </a:p>
          <a:p>
            <a:pPr lvl="1" eaLnBrk="1" hangingPunct="1"/>
            <a:r>
              <a:rPr lang="fr-FR" sz="2200" dirty="0"/>
              <a:t>Pour le </a:t>
            </a:r>
            <a:r>
              <a:rPr lang="fr-FR" sz="2200" dirty="0" err="1"/>
              <a:t>GaAs</a:t>
            </a:r>
            <a:r>
              <a:rPr lang="fr-FR" sz="2200" dirty="0"/>
              <a:t>			base : 2 atomes</a:t>
            </a:r>
          </a:p>
          <a:p>
            <a:pPr lvl="1" eaLnBrk="1" hangingPunct="1"/>
            <a:r>
              <a:rPr lang="fr-FR" sz="2200" dirty="0"/>
              <a:t>Pour un crist. moléculaire 	base : Protéine 10</a:t>
            </a:r>
            <a:r>
              <a:rPr lang="fr-FR" sz="2200" baseline="30000" dirty="0"/>
              <a:t>4</a:t>
            </a:r>
            <a:r>
              <a:rPr lang="fr-FR" sz="2200" dirty="0"/>
              <a:t>-10</a:t>
            </a:r>
            <a:r>
              <a:rPr lang="fr-FR" sz="2200" baseline="30000" dirty="0"/>
              <a:t>5</a:t>
            </a:r>
            <a:r>
              <a:rPr lang="fr-FR" sz="2200" dirty="0"/>
              <a:t> at.</a:t>
            </a:r>
          </a:p>
          <a:p>
            <a:pPr lvl="1" eaLnBrk="1" hangingPunct="1"/>
            <a:endParaRPr lang="fr-FR" sz="2200" dirty="0"/>
          </a:p>
          <a:p>
            <a:pPr eaLnBrk="1" hangingPunct="1"/>
            <a:r>
              <a:rPr lang="fr-FR" sz="2600" dirty="0"/>
              <a:t>On décrit la structure périodique par un réseau: </a:t>
            </a:r>
            <a:r>
              <a:rPr lang="fr-FR" sz="2600" dirty="0">
                <a:solidFill>
                  <a:srgbClr val="FF0000"/>
                </a:solidFill>
              </a:rPr>
              <a:t>le réseau cristallin</a:t>
            </a:r>
          </a:p>
          <a:p>
            <a:pPr eaLnBrk="1" hangingPunct="1"/>
            <a:r>
              <a:rPr lang="fr-FR" sz="2600" dirty="0"/>
              <a:t>À 2 Dim: Réticule (net) </a:t>
            </a:r>
            <a:r>
              <a:rPr lang="fr-FR" sz="2600" dirty="0">
                <a:sym typeface="Wingdings" pitchFamily="2" charset="2"/>
              </a:rPr>
              <a:t> réseau plan</a:t>
            </a:r>
          </a:p>
          <a:p>
            <a:pPr eaLnBrk="1" hangingPunct="1"/>
            <a:r>
              <a:rPr lang="fr-FR" sz="2600" dirty="0"/>
              <a:t>À 3 Dim: Réseau (</a:t>
            </a:r>
            <a:r>
              <a:rPr lang="fr-FR" sz="2600" dirty="0" err="1"/>
              <a:t>Lattice</a:t>
            </a:r>
            <a:r>
              <a:rPr lang="fr-FR" sz="2600" dirty="0"/>
              <a:t> ) </a:t>
            </a:r>
            <a:r>
              <a:rPr lang="fr-FR" sz="2600" dirty="0">
                <a:sym typeface="Wingdings" pitchFamily="2" charset="2"/>
              </a:rPr>
              <a:t> réseau 3D</a:t>
            </a:r>
            <a:endParaRPr lang="fr-FR" sz="2600" dirty="0"/>
          </a:p>
          <a:p>
            <a:pPr lvl="1" eaLnBrk="1" hangingPunct="1"/>
            <a:endParaRPr lang="fr-FR" sz="2200" dirty="0"/>
          </a:p>
        </p:txBody>
      </p:sp>
      <p:sp>
        <p:nvSpPr>
          <p:cNvPr id="22323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D15EFEC-A686-4979-8505-4944CC80370B}" type="slidenum">
              <a:rPr lang="fr-FR" altLang="en-US"/>
              <a:pPr/>
              <a:t>23</a:t>
            </a:fld>
            <a:endParaRPr lang="fr-FR" altLang="en-US"/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8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7963"/>
            <a:ext cx="7543800" cy="777875"/>
          </a:xfrm>
        </p:spPr>
        <p:txBody>
          <a:bodyPr/>
          <a:lstStyle/>
          <a:p>
            <a:pPr eaLnBrk="1" hangingPunct="1"/>
            <a:r>
              <a:rPr lang="fr-FR" sz="3000" dirty="0"/>
              <a:t>Courants dans les SC</a:t>
            </a:r>
          </a:p>
        </p:txBody>
      </p:sp>
      <p:sp>
        <p:nvSpPr>
          <p:cNvPr id="152584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676400"/>
            <a:ext cx="7772400" cy="4876800"/>
          </a:xfrm>
        </p:spPr>
        <p:txBody>
          <a:bodyPr/>
          <a:lstStyle/>
          <a:p>
            <a:pPr eaLnBrk="1" hangingPunct="1"/>
            <a:r>
              <a:rPr lang="fr-FR" dirty="0"/>
              <a:t>Courant de conduction: présence de champ électrique</a:t>
            </a:r>
          </a:p>
          <a:p>
            <a:pPr lvl="1" eaLnBrk="1" hangingPunct="1"/>
            <a:r>
              <a:rPr lang="fr-FR" dirty="0"/>
              <a:t>Entre deux chocs, les électrons sont accélérés uniformément suivant</a:t>
            </a:r>
          </a:p>
          <a:p>
            <a:pPr lvl="1" eaLnBrk="1" hangingPunct="1"/>
            <a:r>
              <a:rPr lang="fr-FR" dirty="0"/>
              <a:t>Accélération:</a:t>
            </a:r>
          </a:p>
          <a:p>
            <a:pPr lvl="1" eaLnBrk="1" hangingPunct="1"/>
            <a:endParaRPr lang="fr-FR" dirty="0"/>
          </a:p>
          <a:p>
            <a:pPr lvl="1" eaLnBrk="1" hangingPunct="1"/>
            <a:endParaRPr lang="fr-FR" dirty="0"/>
          </a:p>
          <a:p>
            <a:pPr lvl="1" eaLnBrk="1" hangingPunct="1"/>
            <a:r>
              <a:rPr lang="fr-FR" dirty="0"/>
              <a:t>Vitesse:</a:t>
            </a:r>
          </a:p>
          <a:p>
            <a:pPr lvl="1" eaLnBrk="1" hangingPunct="1"/>
            <a:endParaRPr lang="fr-FR" dirty="0"/>
          </a:p>
          <a:p>
            <a:pPr lvl="1" eaLnBrk="1" hangingPunct="1"/>
            <a:endParaRPr lang="fr-FR" dirty="0"/>
          </a:p>
          <a:p>
            <a:pPr lvl="1" eaLnBrk="1" hangingPunct="1"/>
            <a:r>
              <a:rPr lang="fr-FR" dirty="0"/>
              <a:t>Mobilité:</a:t>
            </a:r>
          </a:p>
        </p:txBody>
      </p:sp>
      <p:sp>
        <p:nvSpPr>
          <p:cNvPr id="15258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222542F-D5FE-49DD-A7D7-275BA8D9F645}" type="slidenum">
              <a:rPr lang="fr-FR" altLang="en-US"/>
              <a:pPr/>
              <a:t>230</a:t>
            </a:fld>
            <a:endParaRPr lang="fr-FR" altLang="en-US"/>
          </a:p>
        </p:txBody>
      </p:sp>
      <p:graphicFrame>
        <p:nvGraphicFramePr>
          <p:cNvPr id="15257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1782206"/>
              </p:ext>
            </p:extLst>
          </p:nvPr>
        </p:nvGraphicFramePr>
        <p:xfrm>
          <a:off x="3795713" y="2708920"/>
          <a:ext cx="1949450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482" name="Equation" r:id="rId4" imgW="901440" imgH="253800" progId="Equation.3">
                  <p:embed/>
                </p:oleObj>
              </mc:Choice>
              <mc:Fallback>
                <p:oleObj name="Equation" r:id="rId4" imgW="901440" imgH="253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5713" y="2708920"/>
                        <a:ext cx="1949450" cy="549275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258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2908755"/>
              </p:ext>
            </p:extLst>
          </p:nvPr>
        </p:nvGraphicFramePr>
        <p:xfrm>
          <a:off x="2932112" y="3861048"/>
          <a:ext cx="3240088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483" name="Equation" r:id="rId6" imgW="1498320" imgH="253800" progId="Equation.3">
                  <p:embed/>
                </p:oleObj>
              </mc:Choice>
              <mc:Fallback>
                <p:oleObj name="Equation" r:id="rId6" imgW="1498320" imgH="2538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2112" y="3861048"/>
                        <a:ext cx="3240088" cy="549275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258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1723503"/>
              </p:ext>
            </p:extLst>
          </p:nvPr>
        </p:nvGraphicFramePr>
        <p:xfrm>
          <a:off x="3275856" y="4941168"/>
          <a:ext cx="19177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484" name="Equation" r:id="rId8" imgW="850680" imgH="291960" progId="Equation.3">
                  <p:embed/>
                </p:oleObj>
              </mc:Choice>
              <mc:Fallback>
                <p:oleObj name="Equation" r:id="rId8" imgW="850680" imgH="29196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5856" y="4941168"/>
                        <a:ext cx="1917700" cy="6604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2585" name="Text Box 8"/>
          <p:cNvSpPr txBox="1">
            <a:spLocks noChangeArrowheads="1"/>
          </p:cNvSpPr>
          <p:nvPr/>
        </p:nvSpPr>
        <p:spPr bwMode="auto">
          <a:xfrm>
            <a:off x="5796136" y="4944070"/>
            <a:ext cx="2811411" cy="923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fr-FR" dirty="0">
                <a:latin typeface="Calibri" pitchFamily="34" charset="0"/>
              </a:rPr>
              <a:t>Si : 1500 cm</a:t>
            </a:r>
            <a:r>
              <a:rPr kumimoji="1" lang="fr-FR" baseline="30000" dirty="0">
                <a:latin typeface="Calibri" pitchFamily="34" charset="0"/>
              </a:rPr>
              <a:t>2</a:t>
            </a:r>
            <a:r>
              <a:rPr kumimoji="1" lang="fr-FR" dirty="0">
                <a:latin typeface="Calibri" pitchFamily="34" charset="0"/>
              </a:rPr>
              <a:t>/Vs</a:t>
            </a:r>
          </a:p>
          <a:p>
            <a:r>
              <a:rPr kumimoji="1" lang="fr-FR" dirty="0" err="1">
                <a:latin typeface="Calibri" pitchFamily="34" charset="0"/>
              </a:rPr>
              <a:t>GaAs</a:t>
            </a:r>
            <a:r>
              <a:rPr kumimoji="1" lang="fr-FR" dirty="0">
                <a:latin typeface="Calibri" pitchFamily="34" charset="0"/>
              </a:rPr>
              <a:t>: 8500 cm</a:t>
            </a:r>
            <a:r>
              <a:rPr kumimoji="1" lang="fr-FR" baseline="30000" dirty="0">
                <a:latin typeface="Calibri" pitchFamily="34" charset="0"/>
              </a:rPr>
              <a:t>2</a:t>
            </a:r>
            <a:r>
              <a:rPr kumimoji="1" lang="fr-FR" dirty="0">
                <a:latin typeface="Calibri" pitchFamily="34" charset="0"/>
              </a:rPr>
              <a:t>/Vs</a:t>
            </a:r>
          </a:p>
          <a:p>
            <a:r>
              <a:rPr kumimoji="1" lang="fr-FR" dirty="0">
                <a:latin typeface="Calibri" pitchFamily="34" charset="0"/>
              </a:rPr>
              <a:t>In</a:t>
            </a:r>
            <a:r>
              <a:rPr kumimoji="1" lang="fr-FR" baseline="-25000" dirty="0">
                <a:latin typeface="Calibri" pitchFamily="34" charset="0"/>
              </a:rPr>
              <a:t>0.53</a:t>
            </a:r>
            <a:r>
              <a:rPr kumimoji="1" lang="fr-FR" dirty="0">
                <a:latin typeface="Calibri" pitchFamily="34" charset="0"/>
              </a:rPr>
              <a:t>Ga</a:t>
            </a:r>
            <a:r>
              <a:rPr kumimoji="1" lang="fr-FR" baseline="-25000" dirty="0">
                <a:latin typeface="Calibri" pitchFamily="34" charset="0"/>
              </a:rPr>
              <a:t>0.47</a:t>
            </a:r>
            <a:r>
              <a:rPr kumimoji="1" lang="fr-FR" dirty="0">
                <a:latin typeface="Calibri" pitchFamily="34" charset="0"/>
              </a:rPr>
              <a:t>As:11000 cm</a:t>
            </a:r>
            <a:r>
              <a:rPr kumimoji="1" lang="fr-FR" baseline="30000" dirty="0">
                <a:latin typeface="Calibri" pitchFamily="34" charset="0"/>
              </a:rPr>
              <a:t>2</a:t>
            </a:r>
            <a:r>
              <a:rPr kumimoji="1" lang="fr-FR" dirty="0">
                <a:latin typeface="Calibri" pitchFamily="34" charset="0"/>
              </a:rPr>
              <a:t>/Vs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7963"/>
            <a:ext cx="7543800" cy="777875"/>
          </a:xfrm>
        </p:spPr>
        <p:txBody>
          <a:bodyPr/>
          <a:lstStyle/>
          <a:p>
            <a:pPr eaLnBrk="1" hangingPunct="1"/>
            <a:r>
              <a:rPr lang="fr-FR" sz="3000"/>
              <a:t>Courants dans les SC</a:t>
            </a:r>
          </a:p>
        </p:txBody>
      </p:sp>
      <p:sp>
        <p:nvSpPr>
          <p:cNvPr id="153607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676400"/>
            <a:ext cx="7772400" cy="4876800"/>
          </a:xfrm>
        </p:spPr>
        <p:txBody>
          <a:bodyPr/>
          <a:lstStyle/>
          <a:p>
            <a:pPr eaLnBrk="1" hangingPunct="1"/>
            <a:r>
              <a:rPr lang="fr-FR" dirty="0"/>
              <a:t>La densité de courant de conduction s’écrit:</a:t>
            </a:r>
          </a:p>
          <a:p>
            <a:pPr eaLnBrk="1" hangingPunct="1"/>
            <a:endParaRPr lang="fr-FR" dirty="0"/>
          </a:p>
          <a:p>
            <a:pPr lvl="1" eaLnBrk="1" hangingPunct="1"/>
            <a:r>
              <a:rPr lang="fr-FR" dirty="0"/>
              <a:t>Pour les électrons:</a:t>
            </a:r>
          </a:p>
          <a:p>
            <a:pPr lvl="1" eaLnBrk="1" hangingPunct="1"/>
            <a:endParaRPr lang="fr-FR" dirty="0"/>
          </a:p>
          <a:p>
            <a:pPr lvl="1" eaLnBrk="1" hangingPunct="1"/>
            <a:endParaRPr lang="fr-FR" dirty="0"/>
          </a:p>
          <a:p>
            <a:pPr lvl="1" eaLnBrk="1" hangingPunct="1"/>
            <a:r>
              <a:rPr lang="fr-FR" dirty="0"/>
              <a:t>Pour les trous:</a:t>
            </a:r>
          </a:p>
          <a:p>
            <a:pPr lvl="1" eaLnBrk="1" hangingPunct="1"/>
            <a:endParaRPr lang="fr-FR" dirty="0"/>
          </a:p>
          <a:p>
            <a:pPr lvl="1" eaLnBrk="1" hangingPunct="1"/>
            <a:endParaRPr lang="fr-FR" dirty="0"/>
          </a:p>
          <a:p>
            <a:pPr lvl="1" eaLnBrk="1" hangingPunct="1"/>
            <a:r>
              <a:rPr lang="fr-FR" dirty="0"/>
              <a:t>Pour l’ensemble:</a:t>
            </a:r>
          </a:p>
          <a:p>
            <a:pPr lvl="1" eaLnBrk="1" hangingPunct="1"/>
            <a:endParaRPr lang="fr-FR" dirty="0"/>
          </a:p>
        </p:txBody>
      </p:sp>
      <p:sp>
        <p:nvSpPr>
          <p:cNvPr id="15360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FE98757-7891-4814-A588-6739E4D43542}" type="slidenum">
              <a:rPr lang="fr-FR" altLang="en-US"/>
              <a:pPr/>
              <a:t>231</a:t>
            </a:fld>
            <a:endParaRPr lang="fr-FR" altLang="en-US"/>
          </a:p>
        </p:txBody>
      </p:sp>
      <p:graphicFrame>
        <p:nvGraphicFramePr>
          <p:cNvPr id="15360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6125175"/>
              </p:ext>
            </p:extLst>
          </p:nvPr>
        </p:nvGraphicFramePr>
        <p:xfrm>
          <a:off x="3779912" y="2564904"/>
          <a:ext cx="2895600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06" name="Equation" r:id="rId4" imgW="1498320" imgH="291960" progId="Equation.3">
                  <p:embed/>
                </p:oleObj>
              </mc:Choice>
              <mc:Fallback>
                <p:oleObj name="Equation" r:id="rId4" imgW="1498320" imgH="29196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912" y="2564904"/>
                        <a:ext cx="2895600" cy="5651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0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7285899"/>
              </p:ext>
            </p:extLst>
          </p:nvPr>
        </p:nvGraphicFramePr>
        <p:xfrm>
          <a:off x="3419872" y="3573016"/>
          <a:ext cx="3068637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07" name="Equation" r:id="rId6" imgW="1587240" imgH="317160" progId="Equation.3">
                  <p:embed/>
                </p:oleObj>
              </mc:Choice>
              <mc:Fallback>
                <p:oleObj name="Equation" r:id="rId6" imgW="1587240" imgH="31716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872" y="3573016"/>
                        <a:ext cx="3068637" cy="6127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0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3533482"/>
              </p:ext>
            </p:extLst>
          </p:nvPr>
        </p:nvGraphicFramePr>
        <p:xfrm>
          <a:off x="3635896" y="4653136"/>
          <a:ext cx="4613275" cy="61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08" name="Equation" r:id="rId8" imgW="2387520" imgH="317160" progId="Equation.3">
                  <p:embed/>
                </p:oleObj>
              </mc:Choice>
              <mc:Fallback>
                <p:oleObj name="Equation" r:id="rId8" imgW="2387520" imgH="31716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896" y="4653136"/>
                        <a:ext cx="4613275" cy="6143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7963"/>
            <a:ext cx="7543800" cy="777875"/>
          </a:xfrm>
        </p:spPr>
        <p:txBody>
          <a:bodyPr/>
          <a:lstStyle/>
          <a:p>
            <a:pPr eaLnBrk="1" hangingPunct="1"/>
            <a:r>
              <a:rPr lang="fr-FR" sz="3000"/>
              <a:t>Courants dans les SC</a:t>
            </a:r>
          </a:p>
        </p:txBody>
      </p:sp>
      <p:sp>
        <p:nvSpPr>
          <p:cNvPr id="324612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676400"/>
            <a:ext cx="7772400" cy="4876800"/>
          </a:xfrm>
        </p:spPr>
        <p:txBody>
          <a:bodyPr/>
          <a:lstStyle/>
          <a:p>
            <a:pPr eaLnBrk="1" hangingPunct="1"/>
            <a:r>
              <a:rPr lang="fr-FR"/>
              <a:t>Importance de la mobilité sur les composants</a:t>
            </a:r>
          </a:p>
          <a:p>
            <a:pPr lvl="1" eaLnBrk="1" hangingPunct="1"/>
            <a:r>
              <a:rPr lang="fr-FR"/>
              <a:t>Mobilité la plus élevée possible</a:t>
            </a:r>
          </a:p>
          <a:p>
            <a:pPr lvl="1" eaLnBrk="1" hangingPunct="1"/>
            <a:r>
              <a:rPr lang="fr-FR"/>
              <a:t>=&gt; vitesse plus grande pour un même </a:t>
            </a:r>
            <a:r>
              <a:rPr lang="fr-FR" i="1"/>
              <a:t>E</a:t>
            </a:r>
          </a:p>
          <a:p>
            <a:pPr lvl="1" eaLnBrk="1" hangingPunct="1"/>
            <a:r>
              <a:rPr lang="fr-FR"/>
              <a:t>Facteurs limitants:</a:t>
            </a:r>
          </a:p>
          <a:p>
            <a:pPr lvl="2" eaLnBrk="1" hangingPunct="1"/>
            <a:r>
              <a:rPr lang="fr-FR"/>
              <a:t>Dopage</a:t>
            </a:r>
          </a:p>
          <a:p>
            <a:pPr lvl="2" eaLnBrk="1" hangingPunct="1"/>
            <a:r>
              <a:rPr lang="fr-FR"/>
              <a:t>Défauts (cristallins, structuraux, …)</a:t>
            </a:r>
          </a:p>
          <a:p>
            <a:pPr lvl="2" eaLnBrk="1" hangingPunct="1"/>
            <a:r>
              <a:rPr lang="fr-FR"/>
              <a:t>Température</a:t>
            </a:r>
          </a:p>
          <a:p>
            <a:pPr lvl="2" eaLnBrk="1" hangingPunct="1"/>
            <a:r>
              <a:rPr lang="fr-FR"/>
              <a:t>Champ électrique de saturation + géométrie</a:t>
            </a:r>
          </a:p>
          <a:p>
            <a:pPr lvl="1" eaLnBrk="1" hangingPunct="1"/>
            <a:endParaRPr lang="fr-FR"/>
          </a:p>
          <a:p>
            <a:pPr lvl="2" eaLnBrk="1" hangingPunct="1"/>
            <a:endParaRPr lang="fr-FR"/>
          </a:p>
          <a:p>
            <a:pPr lvl="1" eaLnBrk="1" hangingPunct="1"/>
            <a:endParaRPr lang="fr-FR"/>
          </a:p>
        </p:txBody>
      </p:sp>
      <p:sp>
        <p:nvSpPr>
          <p:cNvPr id="3246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FCE383D-037B-46EF-9A5A-4AF569823328}" type="slidenum">
              <a:rPr lang="fr-FR" altLang="en-US"/>
              <a:pPr/>
              <a:t>232</a:t>
            </a:fld>
            <a:endParaRPr lang="fr-FR" altLang="en-US"/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0282AEB-65F5-4A92-BDD5-C905DCB9716D}" type="slidenum">
              <a:rPr lang="fr-FR" altLang="en-US"/>
              <a:pPr/>
              <a:t>233</a:t>
            </a:fld>
            <a:endParaRPr lang="fr-FR" altLang="en-US"/>
          </a:p>
        </p:txBody>
      </p:sp>
      <p:pic>
        <p:nvPicPr>
          <p:cNvPr id="32563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838200"/>
            <a:ext cx="4340225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563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8363" y="838200"/>
            <a:ext cx="4348162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5637" name="Text Box 4"/>
          <p:cNvSpPr txBox="1">
            <a:spLocks noChangeArrowheads="1"/>
          </p:cNvSpPr>
          <p:nvPr/>
        </p:nvSpPr>
        <p:spPr bwMode="auto">
          <a:xfrm>
            <a:off x="1476375" y="188913"/>
            <a:ext cx="606425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fr-FR" sz="2400">
                <a:latin typeface="Times New Roman" pitchFamily="18" charset="0"/>
              </a:rPr>
              <a:t>Variation mobilité en fonction de la température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9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3284538"/>
            <a:ext cx="273685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fr-FR" sz="2200"/>
              <a:t>Variation de la mobilité en fonction de la concentration en dopants</a:t>
            </a:r>
          </a:p>
        </p:txBody>
      </p:sp>
      <p:sp>
        <p:nvSpPr>
          <p:cNvPr id="326658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A7EA344-ACE4-46FE-85B5-4F5F1169B907}" type="slidenum">
              <a:rPr lang="fr-FR" altLang="en-US"/>
              <a:pPr/>
              <a:t>234</a:t>
            </a:fld>
            <a:endParaRPr lang="fr-FR" altLang="en-US"/>
          </a:p>
        </p:txBody>
      </p:sp>
      <p:pic>
        <p:nvPicPr>
          <p:cNvPr id="32666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33763" y="107950"/>
            <a:ext cx="5241925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7963"/>
            <a:ext cx="7543800" cy="777875"/>
          </a:xfrm>
        </p:spPr>
        <p:txBody>
          <a:bodyPr/>
          <a:lstStyle/>
          <a:p>
            <a:pPr eaLnBrk="1" hangingPunct="1"/>
            <a:r>
              <a:rPr lang="fr-FR" sz="3000"/>
              <a:t>Courants dans les SC</a:t>
            </a:r>
          </a:p>
        </p:txBody>
      </p:sp>
      <p:sp>
        <p:nvSpPr>
          <p:cNvPr id="327684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676400"/>
            <a:ext cx="7772400" cy="4876800"/>
          </a:xfrm>
        </p:spPr>
        <p:txBody>
          <a:bodyPr/>
          <a:lstStyle/>
          <a:p>
            <a:pPr eaLnBrk="1" hangingPunct="1"/>
            <a:r>
              <a:rPr lang="fr-FR" sz="2600" dirty="0"/>
              <a:t>Vitesse de saturation des électrons</a:t>
            </a:r>
          </a:p>
          <a:p>
            <a:pPr eaLnBrk="1" hangingPunct="1"/>
            <a:endParaRPr lang="fr-FR" sz="2600" dirty="0"/>
          </a:p>
          <a:p>
            <a:pPr lvl="1" eaLnBrk="1" hangingPunct="1"/>
            <a:r>
              <a:rPr lang="fr-FR" sz="2200" dirty="0"/>
              <a:t>La relation linéaire vitesse – champ valide uniquement pour:</a:t>
            </a:r>
          </a:p>
          <a:p>
            <a:pPr lvl="2" eaLnBrk="1" hangingPunct="1"/>
            <a:r>
              <a:rPr lang="fr-FR" sz="2100" dirty="0"/>
              <a:t>Champ électrique pas trop élevé</a:t>
            </a:r>
          </a:p>
          <a:p>
            <a:pPr lvl="2" eaLnBrk="1" hangingPunct="1"/>
            <a:r>
              <a:rPr lang="fr-FR" sz="2100" dirty="0"/>
              <a:t>Porteurs en équilibre thermique avec le réseau</a:t>
            </a:r>
          </a:p>
          <a:p>
            <a:pPr lvl="1" eaLnBrk="1" hangingPunct="1"/>
            <a:r>
              <a:rPr lang="fr-FR" sz="2200" dirty="0"/>
              <a:t>Sinon:</a:t>
            </a:r>
          </a:p>
          <a:p>
            <a:pPr lvl="2" eaLnBrk="1" hangingPunct="1"/>
            <a:r>
              <a:rPr lang="fr-FR" sz="2100" dirty="0"/>
              <a:t>Au-delà d’un champ critique, saturation de la vitesse</a:t>
            </a:r>
          </a:p>
          <a:p>
            <a:pPr lvl="2" eaLnBrk="1" hangingPunct="1"/>
            <a:r>
              <a:rPr lang="fr-FR" sz="2100" dirty="0"/>
              <a:t>Apparition d’un autre phénomène: « </a:t>
            </a:r>
            <a:r>
              <a:rPr lang="fr-FR" sz="2100" dirty="0" err="1"/>
              <a:t>velocity</a:t>
            </a:r>
            <a:r>
              <a:rPr lang="fr-FR" sz="2100" dirty="0"/>
              <a:t> </a:t>
            </a:r>
            <a:r>
              <a:rPr lang="fr-FR" sz="2100" dirty="0" err="1"/>
              <a:t>overshoot</a:t>
            </a:r>
            <a:r>
              <a:rPr lang="fr-FR" sz="2100" dirty="0"/>
              <a:t> » pour des </a:t>
            </a:r>
            <a:r>
              <a:rPr lang="fr-FR" sz="2100" dirty="0" err="1"/>
              <a:t>semiconducteurs</a:t>
            </a:r>
            <a:r>
              <a:rPr lang="fr-FR" sz="2100" dirty="0"/>
              <a:t> </a:t>
            </a:r>
            <a:r>
              <a:rPr lang="fr-FR" sz="2100" dirty="0" err="1"/>
              <a:t>multivallée</a:t>
            </a:r>
            <a:r>
              <a:rPr lang="fr-FR" sz="2100" dirty="0"/>
              <a:t>.</a:t>
            </a:r>
          </a:p>
          <a:p>
            <a:pPr lvl="2" eaLnBrk="1" hangingPunct="1"/>
            <a:r>
              <a:rPr lang="fr-FR" sz="2100" dirty="0"/>
              <a:t>Régime </a:t>
            </a:r>
            <a:r>
              <a:rPr lang="fr-FR" sz="2100" dirty="0" err="1"/>
              <a:t>balistique:pour</a:t>
            </a:r>
            <a:r>
              <a:rPr lang="fr-FR" sz="2100" dirty="0"/>
              <a:t> des dispositifs de dimensions inférieures au libre parcours moyen (0.01µm)</a:t>
            </a:r>
          </a:p>
          <a:p>
            <a:pPr lvl="1" eaLnBrk="1" hangingPunct="1"/>
            <a:endParaRPr lang="fr-FR" sz="2200" dirty="0"/>
          </a:p>
          <a:p>
            <a:pPr lvl="1" eaLnBrk="1" hangingPunct="1"/>
            <a:endParaRPr lang="fr-FR" sz="2200" dirty="0"/>
          </a:p>
        </p:txBody>
      </p:sp>
      <p:sp>
        <p:nvSpPr>
          <p:cNvPr id="32768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3680891-7778-4DE3-8649-351B6BDC66D3}" type="slidenum">
              <a:rPr lang="fr-FR" altLang="en-US"/>
              <a:pPr/>
              <a:t>235</a:t>
            </a:fld>
            <a:endParaRPr lang="fr-FR" altLang="en-US"/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54038"/>
            <a:ext cx="7543800" cy="863600"/>
          </a:xfrm>
          <a:noFill/>
        </p:spPr>
        <p:txBody>
          <a:bodyPr/>
          <a:lstStyle/>
          <a:p>
            <a:pPr algn="ctr" eaLnBrk="1" hangingPunct="1"/>
            <a:r>
              <a:rPr lang="fr-FR"/>
              <a:t>Vitesse de saturation</a:t>
            </a:r>
          </a:p>
        </p:txBody>
      </p:sp>
      <p:sp>
        <p:nvSpPr>
          <p:cNvPr id="32870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2982913"/>
            <a:ext cx="3657600" cy="1631950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fr-FR" sz="2600"/>
              <a:t>Différents comportement en fonction du SC</a:t>
            </a:r>
          </a:p>
        </p:txBody>
      </p:sp>
      <p:pic>
        <p:nvPicPr>
          <p:cNvPr id="328709" name="Picture 4" descr="ng184p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4514850" y="1916113"/>
            <a:ext cx="4114800" cy="4089400"/>
          </a:xfrm>
          <a:solidFill>
            <a:schemeClr val="bg1"/>
          </a:solidFill>
        </p:spPr>
      </p:pic>
      <p:sp>
        <p:nvSpPr>
          <p:cNvPr id="328706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AC72C01-21A4-4303-AD6F-62DE13A6F0EB}" type="slidenum">
              <a:rPr lang="fr-FR" altLang="en-US"/>
              <a:pPr/>
              <a:t>236</a:t>
            </a:fld>
            <a:endParaRPr lang="fr-FR" altLang="en-US"/>
          </a:p>
        </p:txBody>
      </p:sp>
      <p:sp>
        <p:nvSpPr>
          <p:cNvPr id="328710" name="Line 5"/>
          <p:cNvSpPr>
            <a:spLocks noChangeShapeType="1"/>
          </p:cNvSpPr>
          <p:nvPr/>
        </p:nvSpPr>
        <p:spPr bwMode="auto">
          <a:xfrm flipH="1">
            <a:off x="5081588" y="4006850"/>
            <a:ext cx="1371600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/>
          <a:lstStyle/>
          <a:p>
            <a:endParaRPr lang="fr-FR"/>
          </a:p>
        </p:txBody>
      </p:sp>
      <p:sp>
        <p:nvSpPr>
          <p:cNvPr id="328711" name="Oval 6"/>
          <p:cNvSpPr>
            <a:spLocks noChangeArrowheads="1"/>
          </p:cNvSpPr>
          <p:nvPr/>
        </p:nvSpPr>
        <p:spPr bwMode="auto">
          <a:xfrm>
            <a:off x="5257800" y="2659063"/>
            <a:ext cx="762000" cy="1447800"/>
          </a:xfrm>
          <a:prstGeom prst="ellipse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28712" name="Freeform 7"/>
          <p:cNvSpPr>
            <a:spLocks/>
          </p:cNvSpPr>
          <p:nvPr/>
        </p:nvSpPr>
        <p:spPr bwMode="auto">
          <a:xfrm>
            <a:off x="2838450" y="3668713"/>
            <a:ext cx="2438400" cy="2044700"/>
          </a:xfrm>
          <a:custGeom>
            <a:avLst/>
            <a:gdLst>
              <a:gd name="T0" fmla="*/ 1536 w 1536"/>
              <a:gd name="T1" fmla="*/ 0 h 1288"/>
              <a:gd name="T2" fmla="*/ 1392 w 1536"/>
              <a:gd name="T3" fmla="*/ 960 h 1288"/>
              <a:gd name="T4" fmla="*/ 672 w 1536"/>
              <a:gd name="T5" fmla="*/ 1248 h 1288"/>
              <a:gd name="T6" fmla="*/ 0 w 1536"/>
              <a:gd name="T7" fmla="*/ 1200 h 1288"/>
              <a:gd name="T8" fmla="*/ 0 60000 65536"/>
              <a:gd name="T9" fmla="*/ 0 60000 65536"/>
              <a:gd name="T10" fmla="*/ 0 60000 65536"/>
              <a:gd name="T11" fmla="*/ 0 60000 65536"/>
              <a:gd name="T12" fmla="*/ 0 w 1536"/>
              <a:gd name="T13" fmla="*/ 0 h 1288"/>
              <a:gd name="T14" fmla="*/ 1536 w 1536"/>
              <a:gd name="T15" fmla="*/ 1288 h 1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36" h="1288">
                <a:moveTo>
                  <a:pt x="1536" y="0"/>
                </a:moveTo>
                <a:cubicBezTo>
                  <a:pt x="1536" y="376"/>
                  <a:pt x="1536" y="752"/>
                  <a:pt x="1392" y="960"/>
                </a:cubicBezTo>
                <a:cubicBezTo>
                  <a:pt x="1248" y="1168"/>
                  <a:pt x="904" y="1208"/>
                  <a:pt x="672" y="1248"/>
                </a:cubicBezTo>
                <a:cubicBezTo>
                  <a:pt x="440" y="1288"/>
                  <a:pt x="220" y="1244"/>
                  <a:pt x="0" y="1200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med" len="med"/>
            <a:tailEnd type="triangle" w="med" len="med"/>
          </a:ln>
        </p:spPr>
        <p:txBody>
          <a:bodyPr wrap="none"/>
          <a:lstStyle/>
          <a:p>
            <a:endParaRPr lang="fr-FR"/>
          </a:p>
        </p:txBody>
      </p:sp>
      <p:sp>
        <p:nvSpPr>
          <p:cNvPr id="446472" name="Text Box 8"/>
          <p:cNvSpPr txBox="1">
            <a:spLocks noChangeArrowheads="1"/>
          </p:cNvSpPr>
          <p:nvPr/>
        </p:nvSpPr>
        <p:spPr bwMode="auto">
          <a:xfrm>
            <a:off x="993775" y="5310188"/>
            <a:ext cx="2046288" cy="82232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kumimoji="1" lang="fr-FR" sz="2400">
                <a:latin typeface="Times New Roman" pitchFamily="18" charset="0"/>
              </a:rPr>
              <a:t>Survitesse</a:t>
            </a:r>
          </a:p>
          <a:p>
            <a:pPr algn="ctr">
              <a:defRPr/>
            </a:pPr>
            <a:r>
              <a:rPr kumimoji="1" lang="fr-FR" sz="2400">
                <a:latin typeface="Times New Roman" pitchFamily="18" charset="0"/>
              </a:rPr>
              <a:t>(« </a:t>
            </a:r>
            <a:r>
              <a:rPr kumimoji="1" lang="fr-FR" sz="2400" i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overshoot</a:t>
            </a:r>
            <a:r>
              <a:rPr kumimoji="1" lang="fr-FR" sz="2400">
                <a:latin typeface="Times New Roman" pitchFamily="18" charset="0"/>
              </a:rPr>
              <a:t> »)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53F91CD-CC02-4CB7-9521-5FF3BAA0FE80}" type="slidenum">
              <a:rPr lang="fr-FR" altLang="en-US"/>
              <a:pPr/>
              <a:t>237</a:t>
            </a:fld>
            <a:endParaRPr lang="fr-FR" altLang="en-US"/>
          </a:p>
        </p:txBody>
      </p:sp>
      <p:pic>
        <p:nvPicPr>
          <p:cNvPr id="32973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275" y="1989138"/>
            <a:ext cx="50419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973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1628775"/>
            <a:ext cx="2778125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9733" name="Text Box 4"/>
          <p:cNvSpPr txBox="1">
            <a:spLocks noChangeArrowheads="1"/>
          </p:cNvSpPr>
          <p:nvPr/>
        </p:nvSpPr>
        <p:spPr bwMode="auto">
          <a:xfrm>
            <a:off x="1116013" y="333375"/>
            <a:ext cx="6264275" cy="106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fr-FR" sz="3200"/>
              <a:t>Survitesse dans le cas de SC multi vallées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3000"/>
              <a:t>Courants dans les SC</a:t>
            </a:r>
            <a:endParaRPr lang="fr-FR"/>
          </a:p>
        </p:txBody>
      </p:sp>
      <p:sp>
        <p:nvSpPr>
          <p:cNvPr id="15462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/>
              <a:t>Courant de diffusion:</a:t>
            </a:r>
          </a:p>
          <a:p>
            <a:pPr lvl="1" eaLnBrk="1" hangingPunct="1"/>
            <a:r>
              <a:rPr lang="fr-FR"/>
              <a:t>Origine: gradient de concentration</a:t>
            </a:r>
          </a:p>
          <a:p>
            <a:pPr lvl="1" eaLnBrk="1" hangingPunct="1"/>
            <a:r>
              <a:rPr lang="fr-FR"/>
              <a:t>Diffusion depuis la région de forte concentration vers la région de moindre [].</a:t>
            </a:r>
          </a:p>
          <a:p>
            <a:pPr lvl="1" eaLnBrk="1" hangingPunct="1"/>
            <a:r>
              <a:rPr lang="fr-FR"/>
              <a:t>1° loi de Fick:</a:t>
            </a:r>
          </a:p>
        </p:txBody>
      </p:sp>
      <p:sp>
        <p:nvSpPr>
          <p:cNvPr id="15462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808EEAA-20A0-4E0E-A900-868CCB113EFF}" type="slidenum">
              <a:rPr lang="fr-FR" altLang="en-US"/>
              <a:pPr/>
              <a:t>238</a:t>
            </a:fld>
            <a:endParaRPr lang="fr-FR" altLang="en-US"/>
          </a:p>
        </p:txBody>
      </p:sp>
      <p:graphicFrame>
        <p:nvGraphicFramePr>
          <p:cNvPr id="15462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8744551"/>
              </p:ext>
            </p:extLst>
          </p:nvPr>
        </p:nvGraphicFramePr>
        <p:xfrm>
          <a:off x="2195736" y="3636963"/>
          <a:ext cx="1638300" cy="159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30" name="Equation" r:id="rId4" imgW="952200" imgH="927000" progId="Equation.3">
                  <p:embed/>
                </p:oleObj>
              </mc:Choice>
              <mc:Fallback>
                <p:oleObj name="Equation" r:id="rId4" imgW="952200" imgH="9270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3636963"/>
                        <a:ext cx="1638300" cy="159385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4630" name="Text Box 5"/>
          <p:cNvSpPr txBox="1">
            <a:spLocks noChangeArrowheads="1"/>
          </p:cNvSpPr>
          <p:nvPr/>
        </p:nvSpPr>
        <p:spPr bwMode="auto">
          <a:xfrm>
            <a:off x="4427984" y="3645024"/>
            <a:ext cx="37338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fr-FR" sz="2000" dirty="0">
                <a:latin typeface="Calibri" pitchFamily="34" charset="0"/>
              </a:rPr>
              <a:t>nb d’e</a:t>
            </a:r>
            <a:r>
              <a:rPr kumimoji="1" lang="fr-FR" sz="2000" baseline="30000" dirty="0">
                <a:latin typeface="Calibri" pitchFamily="34" charset="0"/>
              </a:rPr>
              <a:t>-</a:t>
            </a:r>
            <a:r>
              <a:rPr kumimoji="1" lang="fr-FR" sz="2000" dirty="0">
                <a:latin typeface="Calibri" pitchFamily="34" charset="0"/>
              </a:rPr>
              <a:t> qui diffusent par unité de </a:t>
            </a:r>
          </a:p>
          <a:p>
            <a:r>
              <a:rPr kumimoji="1" lang="fr-FR" sz="2000" dirty="0">
                <a:latin typeface="Calibri" pitchFamily="34" charset="0"/>
              </a:rPr>
              <a:t>temps et de volume (flux</a:t>
            </a:r>
            <a:r>
              <a:rPr kumimoji="1" lang="fr-FR" sz="2400" dirty="0">
                <a:latin typeface="Calibri" pitchFamily="34" charset="0"/>
              </a:rPr>
              <a:t>)</a:t>
            </a:r>
          </a:p>
        </p:txBody>
      </p:sp>
      <p:sp>
        <p:nvSpPr>
          <p:cNvPr id="154631" name="Text Box 6"/>
          <p:cNvSpPr txBox="1">
            <a:spLocks noChangeArrowheads="1"/>
          </p:cNvSpPr>
          <p:nvPr/>
        </p:nvSpPr>
        <p:spPr bwMode="auto">
          <a:xfrm>
            <a:off x="4442899" y="4586411"/>
            <a:ext cx="3809441" cy="76944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fr-FR" sz="2000" dirty="0">
                <a:latin typeface="Calibri" pitchFamily="34" charset="0"/>
              </a:rPr>
              <a:t>nb de h</a:t>
            </a:r>
            <a:r>
              <a:rPr kumimoji="1" lang="fr-FR" sz="2000" baseline="30000" dirty="0">
                <a:latin typeface="Calibri" pitchFamily="34" charset="0"/>
              </a:rPr>
              <a:t>+</a:t>
            </a:r>
            <a:r>
              <a:rPr kumimoji="1" lang="fr-FR" sz="2000" dirty="0">
                <a:latin typeface="Calibri" pitchFamily="34" charset="0"/>
              </a:rPr>
              <a:t> qui diffusent par unité de </a:t>
            </a:r>
          </a:p>
          <a:p>
            <a:r>
              <a:rPr kumimoji="1" lang="fr-FR" sz="2000" dirty="0">
                <a:latin typeface="Calibri" pitchFamily="34" charset="0"/>
              </a:rPr>
              <a:t>temps et de volume (flux</a:t>
            </a:r>
            <a:r>
              <a:rPr kumimoji="1" lang="fr-FR" sz="2400" dirty="0">
                <a:latin typeface="Calibri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3000"/>
              <a:t>Courants dans les SC</a:t>
            </a:r>
            <a:endParaRPr lang="fr-FR"/>
          </a:p>
        </p:txBody>
      </p:sp>
      <p:sp>
        <p:nvSpPr>
          <p:cNvPr id="15565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/>
              <a:t>Courant de diffusion: somme des deux contributions (électrons et  trous):</a:t>
            </a:r>
          </a:p>
          <a:p>
            <a:pPr eaLnBrk="1" hangingPunct="1"/>
            <a:endParaRPr lang="fr-FR"/>
          </a:p>
          <a:p>
            <a:pPr eaLnBrk="1" hangingPunct="1"/>
            <a:endParaRPr lang="fr-FR"/>
          </a:p>
          <a:p>
            <a:pPr eaLnBrk="1" hangingPunct="1"/>
            <a:endParaRPr lang="fr-FR"/>
          </a:p>
          <a:p>
            <a:pPr lvl="1" eaLnBrk="1" hangingPunct="1"/>
            <a:r>
              <a:rPr lang="fr-FR"/>
              <a:t>Constante ou coefficient de diffusion 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fr-FR"/>
              <a:t>[      ]=</a:t>
            </a:r>
            <a:r>
              <a:rPr lang="fr-FR" i="1"/>
              <a:t>cm</a:t>
            </a:r>
            <a:r>
              <a:rPr lang="fr-FR" i="1" baseline="30000"/>
              <a:t>2</a:t>
            </a:r>
            <a:r>
              <a:rPr lang="fr-FR" i="1"/>
              <a:t>/s.</a:t>
            </a:r>
          </a:p>
        </p:txBody>
      </p:sp>
      <p:sp>
        <p:nvSpPr>
          <p:cNvPr id="15565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250F276-C544-4C28-BDF7-9F02C18484D3}" type="slidenum">
              <a:rPr lang="fr-FR" altLang="en-US"/>
              <a:pPr/>
              <a:t>239</a:t>
            </a:fld>
            <a:endParaRPr lang="fr-FR" altLang="en-US"/>
          </a:p>
        </p:txBody>
      </p:sp>
      <p:graphicFrame>
        <p:nvGraphicFramePr>
          <p:cNvPr id="15565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3622802"/>
              </p:ext>
            </p:extLst>
          </p:nvPr>
        </p:nvGraphicFramePr>
        <p:xfrm>
          <a:off x="2339752" y="2564904"/>
          <a:ext cx="4876800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54" name="Equation" r:id="rId4" imgW="2641320" imgH="457200" progId="Equation.3">
                  <p:embed/>
                </p:oleObj>
              </mc:Choice>
              <mc:Fallback>
                <p:oleObj name="Equation" r:id="rId4" imgW="2641320" imgH="457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2564904"/>
                        <a:ext cx="4876800" cy="84455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565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8376356"/>
              </p:ext>
            </p:extLst>
          </p:nvPr>
        </p:nvGraphicFramePr>
        <p:xfrm>
          <a:off x="872160" y="4104504"/>
          <a:ext cx="596900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55" name="Equation" r:id="rId6" imgW="317160" imgH="266400" progId="Equation.3">
                  <p:embed/>
                </p:oleObj>
              </mc:Choice>
              <mc:Fallback>
                <p:oleObj name="Equation" r:id="rId6" imgW="317160" imgH="2664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2160" y="4104504"/>
                        <a:ext cx="596900" cy="50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B8C051-838A-46DA-80D5-CFAB2D49E208}" type="slidenum">
              <a:rPr lang="fr-FR" altLang="en-US" smtClean="0"/>
              <a:pPr>
                <a:defRPr/>
              </a:pPr>
              <a:t>24</a:t>
            </a:fld>
            <a:endParaRPr lang="fr-FR" altLang="en-US"/>
          </a:p>
        </p:txBody>
      </p:sp>
      <p:grpSp>
        <p:nvGrpSpPr>
          <p:cNvPr id="22" name="Groupe 21"/>
          <p:cNvGrpSpPr/>
          <p:nvPr/>
        </p:nvGrpSpPr>
        <p:grpSpPr>
          <a:xfrm>
            <a:off x="365339" y="2573288"/>
            <a:ext cx="2006304" cy="2079848"/>
            <a:chOff x="460680" y="1986576"/>
            <a:chExt cx="3047984" cy="3253272"/>
          </a:xfrm>
        </p:grpSpPr>
        <p:sp>
          <p:nvSpPr>
            <p:cNvPr id="6" name="Ellipse 5"/>
            <p:cNvSpPr/>
            <p:nvPr/>
          </p:nvSpPr>
          <p:spPr>
            <a:xfrm>
              <a:off x="460680" y="1988840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Ellipse 6"/>
            <p:cNvSpPr/>
            <p:nvPr/>
          </p:nvSpPr>
          <p:spPr>
            <a:xfrm>
              <a:off x="1396784" y="1997224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Ellipse 7"/>
            <p:cNvSpPr/>
            <p:nvPr/>
          </p:nvSpPr>
          <p:spPr>
            <a:xfrm>
              <a:off x="2332888" y="1986576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Ellipse 8"/>
            <p:cNvSpPr/>
            <p:nvPr/>
          </p:nvSpPr>
          <p:spPr>
            <a:xfrm>
              <a:off x="3268992" y="1994960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Ellipse 9"/>
            <p:cNvSpPr/>
            <p:nvPr/>
          </p:nvSpPr>
          <p:spPr>
            <a:xfrm>
              <a:off x="487736" y="2990832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Ellipse 10"/>
            <p:cNvSpPr/>
            <p:nvPr/>
          </p:nvSpPr>
          <p:spPr>
            <a:xfrm>
              <a:off x="1423840" y="2999216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Ellipse 11"/>
            <p:cNvSpPr/>
            <p:nvPr/>
          </p:nvSpPr>
          <p:spPr>
            <a:xfrm>
              <a:off x="2359944" y="2988568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Ellipse 12"/>
            <p:cNvSpPr/>
            <p:nvPr/>
          </p:nvSpPr>
          <p:spPr>
            <a:xfrm>
              <a:off x="3296048" y="2996952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Ellipse 13"/>
            <p:cNvSpPr/>
            <p:nvPr/>
          </p:nvSpPr>
          <p:spPr>
            <a:xfrm>
              <a:off x="529280" y="4085456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Ellipse 14"/>
            <p:cNvSpPr/>
            <p:nvPr/>
          </p:nvSpPr>
          <p:spPr>
            <a:xfrm>
              <a:off x="1465384" y="4093840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Ellipse 15"/>
            <p:cNvSpPr/>
            <p:nvPr/>
          </p:nvSpPr>
          <p:spPr>
            <a:xfrm>
              <a:off x="2401488" y="4083192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Ellipse 16"/>
            <p:cNvSpPr/>
            <p:nvPr/>
          </p:nvSpPr>
          <p:spPr>
            <a:xfrm>
              <a:off x="3337592" y="4091576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Ellipse 17"/>
            <p:cNvSpPr/>
            <p:nvPr/>
          </p:nvSpPr>
          <p:spPr>
            <a:xfrm>
              <a:off x="556336" y="5087448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llipse 18"/>
            <p:cNvSpPr/>
            <p:nvPr/>
          </p:nvSpPr>
          <p:spPr>
            <a:xfrm>
              <a:off x="1492440" y="5095832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Ellipse 19"/>
            <p:cNvSpPr/>
            <p:nvPr/>
          </p:nvSpPr>
          <p:spPr>
            <a:xfrm>
              <a:off x="2428544" y="5085184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Ellipse 20"/>
            <p:cNvSpPr/>
            <p:nvPr/>
          </p:nvSpPr>
          <p:spPr>
            <a:xfrm>
              <a:off x="3364648" y="5093568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e 26"/>
          <p:cNvGrpSpPr/>
          <p:nvPr/>
        </p:nvGrpSpPr>
        <p:grpSpPr>
          <a:xfrm>
            <a:off x="3779912" y="3429000"/>
            <a:ext cx="423664" cy="350209"/>
            <a:chOff x="4724400" y="2430719"/>
            <a:chExt cx="423664" cy="350209"/>
          </a:xfrm>
        </p:grpSpPr>
        <p:sp>
          <p:nvSpPr>
            <p:cNvPr id="23" name="Ellipse 22"/>
            <p:cNvSpPr/>
            <p:nvPr/>
          </p:nvSpPr>
          <p:spPr>
            <a:xfrm>
              <a:off x="4724400" y="2672166"/>
              <a:ext cx="135632" cy="1087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792216" y="2430719"/>
              <a:ext cx="144016" cy="144016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6" name="Triangle isocèle 25"/>
            <p:cNvSpPr/>
            <p:nvPr/>
          </p:nvSpPr>
          <p:spPr>
            <a:xfrm>
              <a:off x="5004048" y="2619323"/>
              <a:ext cx="144016" cy="161605"/>
            </a:xfrm>
            <a:prstGeom prst="triangle">
              <a:avLst/>
            </a:prstGeom>
            <a:solidFill>
              <a:srgbClr val="33CC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e 27"/>
          <p:cNvGrpSpPr/>
          <p:nvPr/>
        </p:nvGrpSpPr>
        <p:grpSpPr>
          <a:xfrm>
            <a:off x="5724128" y="2633617"/>
            <a:ext cx="2006304" cy="2079848"/>
            <a:chOff x="460680" y="1986576"/>
            <a:chExt cx="3047984" cy="3253272"/>
          </a:xfrm>
        </p:grpSpPr>
        <p:sp>
          <p:nvSpPr>
            <p:cNvPr id="29" name="Ellipse 28"/>
            <p:cNvSpPr/>
            <p:nvPr/>
          </p:nvSpPr>
          <p:spPr>
            <a:xfrm>
              <a:off x="460680" y="1988840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Ellipse 29"/>
            <p:cNvSpPr/>
            <p:nvPr/>
          </p:nvSpPr>
          <p:spPr>
            <a:xfrm>
              <a:off x="1396784" y="1997224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Ellipse 30"/>
            <p:cNvSpPr/>
            <p:nvPr/>
          </p:nvSpPr>
          <p:spPr>
            <a:xfrm>
              <a:off x="2332888" y="1986576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Ellipse 31"/>
            <p:cNvSpPr/>
            <p:nvPr/>
          </p:nvSpPr>
          <p:spPr>
            <a:xfrm>
              <a:off x="3268992" y="1994960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Ellipse 32"/>
            <p:cNvSpPr/>
            <p:nvPr/>
          </p:nvSpPr>
          <p:spPr>
            <a:xfrm>
              <a:off x="487736" y="2990832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Ellipse 33"/>
            <p:cNvSpPr/>
            <p:nvPr/>
          </p:nvSpPr>
          <p:spPr>
            <a:xfrm>
              <a:off x="1423840" y="2999216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Ellipse 34"/>
            <p:cNvSpPr/>
            <p:nvPr/>
          </p:nvSpPr>
          <p:spPr>
            <a:xfrm>
              <a:off x="2359944" y="2988568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Ellipse 35"/>
            <p:cNvSpPr/>
            <p:nvPr/>
          </p:nvSpPr>
          <p:spPr>
            <a:xfrm>
              <a:off x="3296048" y="2996952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Ellipse 36"/>
            <p:cNvSpPr/>
            <p:nvPr/>
          </p:nvSpPr>
          <p:spPr>
            <a:xfrm>
              <a:off x="529280" y="4085456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Ellipse 37"/>
            <p:cNvSpPr/>
            <p:nvPr/>
          </p:nvSpPr>
          <p:spPr>
            <a:xfrm>
              <a:off x="1465384" y="4093840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Ellipse 38"/>
            <p:cNvSpPr/>
            <p:nvPr/>
          </p:nvSpPr>
          <p:spPr>
            <a:xfrm>
              <a:off x="2401488" y="4083192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Ellipse 39"/>
            <p:cNvSpPr/>
            <p:nvPr/>
          </p:nvSpPr>
          <p:spPr>
            <a:xfrm>
              <a:off x="3337592" y="4091576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Ellipse 40"/>
            <p:cNvSpPr/>
            <p:nvPr/>
          </p:nvSpPr>
          <p:spPr>
            <a:xfrm>
              <a:off x="556336" y="5087448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Ellipse 41"/>
            <p:cNvSpPr/>
            <p:nvPr/>
          </p:nvSpPr>
          <p:spPr>
            <a:xfrm>
              <a:off x="1492440" y="5095832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Ellipse 42"/>
            <p:cNvSpPr/>
            <p:nvPr/>
          </p:nvSpPr>
          <p:spPr>
            <a:xfrm>
              <a:off x="2428544" y="5085184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Ellipse 43"/>
            <p:cNvSpPr/>
            <p:nvPr/>
          </p:nvSpPr>
          <p:spPr>
            <a:xfrm>
              <a:off x="3364648" y="5093568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e 44"/>
          <p:cNvGrpSpPr/>
          <p:nvPr/>
        </p:nvGrpSpPr>
        <p:grpSpPr>
          <a:xfrm>
            <a:off x="5710416" y="2382286"/>
            <a:ext cx="423664" cy="350209"/>
            <a:chOff x="4724400" y="2430719"/>
            <a:chExt cx="423664" cy="350209"/>
          </a:xfrm>
        </p:grpSpPr>
        <p:sp>
          <p:nvSpPr>
            <p:cNvPr id="46" name="Ellipse 45"/>
            <p:cNvSpPr/>
            <p:nvPr/>
          </p:nvSpPr>
          <p:spPr>
            <a:xfrm>
              <a:off x="4724400" y="2672166"/>
              <a:ext cx="135632" cy="1087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792216" y="2430719"/>
              <a:ext cx="144016" cy="144016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8" name="Triangle isocèle 47"/>
            <p:cNvSpPr/>
            <p:nvPr/>
          </p:nvSpPr>
          <p:spPr>
            <a:xfrm>
              <a:off x="5004048" y="2619323"/>
              <a:ext cx="144016" cy="161605"/>
            </a:xfrm>
            <a:prstGeom prst="triangle">
              <a:avLst/>
            </a:prstGeom>
            <a:solidFill>
              <a:srgbClr val="33CC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e 48"/>
          <p:cNvGrpSpPr/>
          <p:nvPr/>
        </p:nvGrpSpPr>
        <p:grpSpPr>
          <a:xfrm>
            <a:off x="6347024" y="2395785"/>
            <a:ext cx="423664" cy="350209"/>
            <a:chOff x="4724400" y="2430719"/>
            <a:chExt cx="423664" cy="350209"/>
          </a:xfrm>
        </p:grpSpPr>
        <p:sp>
          <p:nvSpPr>
            <p:cNvPr id="50" name="Ellipse 49"/>
            <p:cNvSpPr/>
            <p:nvPr/>
          </p:nvSpPr>
          <p:spPr>
            <a:xfrm>
              <a:off x="4724400" y="2672166"/>
              <a:ext cx="135632" cy="1087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792216" y="2430719"/>
              <a:ext cx="144016" cy="144016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52" name="Triangle isocèle 51"/>
            <p:cNvSpPr/>
            <p:nvPr/>
          </p:nvSpPr>
          <p:spPr>
            <a:xfrm>
              <a:off x="5004048" y="2619323"/>
              <a:ext cx="144016" cy="161605"/>
            </a:xfrm>
            <a:prstGeom prst="triangle">
              <a:avLst/>
            </a:prstGeom>
            <a:solidFill>
              <a:srgbClr val="33CC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Groupe 80"/>
          <p:cNvGrpSpPr/>
          <p:nvPr/>
        </p:nvGrpSpPr>
        <p:grpSpPr>
          <a:xfrm>
            <a:off x="7563526" y="2393919"/>
            <a:ext cx="423664" cy="350209"/>
            <a:chOff x="4724400" y="2430719"/>
            <a:chExt cx="423664" cy="350209"/>
          </a:xfrm>
        </p:grpSpPr>
        <p:sp>
          <p:nvSpPr>
            <p:cNvPr id="82" name="Ellipse 81"/>
            <p:cNvSpPr/>
            <p:nvPr/>
          </p:nvSpPr>
          <p:spPr>
            <a:xfrm>
              <a:off x="4724400" y="2672166"/>
              <a:ext cx="135632" cy="1087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792216" y="2430719"/>
              <a:ext cx="144016" cy="144016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84" name="Triangle isocèle 83"/>
            <p:cNvSpPr/>
            <p:nvPr/>
          </p:nvSpPr>
          <p:spPr>
            <a:xfrm>
              <a:off x="5004048" y="2619323"/>
              <a:ext cx="144016" cy="161605"/>
            </a:xfrm>
            <a:prstGeom prst="triangle">
              <a:avLst/>
            </a:prstGeom>
            <a:solidFill>
              <a:srgbClr val="33CC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e 84"/>
          <p:cNvGrpSpPr/>
          <p:nvPr/>
        </p:nvGrpSpPr>
        <p:grpSpPr>
          <a:xfrm>
            <a:off x="6953261" y="2395785"/>
            <a:ext cx="423664" cy="350209"/>
            <a:chOff x="4724400" y="2430719"/>
            <a:chExt cx="423664" cy="350209"/>
          </a:xfrm>
        </p:grpSpPr>
        <p:sp>
          <p:nvSpPr>
            <p:cNvPr id="86" name="Ellipse 85"/>
            <p:cNvSpPr/>
            <p:nvPr/>
          </p:nvSpPr>
          <p:spPr>
            <a:xfrm>
              <a:off x="4724400" y="2672166"/>
              <a:ext cx="135632" cy="1087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4792216" y="2430719"/>
              <a:ext cx="144016" cy="144016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88" name="Triangle isocèle 87"/>
            <p:cNvSpPr/>
            <p:nvPr/>
          </p:nvSpPr>
          <p:spPr>
            <a:xfrm>
              <a:off x="5004048" y="2619323"/>
              <a:ext cx="144016" cy="161605"/>
            </a:xfrm>
            <a:prstGeom prst="triangle">
              <a:avLst/>
            </a:prstGeom>
            <a:solidFill>
              <a:srgbClr val="33CC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9" name="Groupe 88"/>
          <p:cNvGrpSpPr/>
          <p:nvPr/>
        </p:nvGrpSpPr>
        <p:grpSpPr>
          <a:xfrm>
            <a:off x="5724128" y="3022869"/>
            <a:ext cx="423664" cy="350209"/>
            <a:chOff x="4724400" y="2430719"/>
            <a:chExt cx="423664" cy="350209"/>
          </a:xfrm>
        </p:grpSpPr>
        <p:sp>
          <p:nvSpPr>
            <p:cNvPr id="90" name="Ellipse 89"/>
            <p:cNvSpPr/>
            <p:nvPr/>
          </p:nvSpPr>
          <p:spPr>
            <a:xfrm>
              <a:off x="4724400" y="2672166"/>
              <a:ext cx="135632" cy="1087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4792216" y="2430719"/>
              <a:ext cx="144016" cy="144016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92" name="Triangle isocèle 91"/>
            <p:cNvSpPr/>
            <p:nvPr/>
          </p:nvSpPr>
          <p:spPr>
            <a:xfrm>
              <a:off x="5004048" y="2619323"/>
              <a:ext cx="144016" cy="161605"/>
            </a:xfrm>
            <a:prstGeom prst="triangle">
              <a:avLst/>
            </a:prstGeom>
            <a:solidFill>
              <a:srgbClr val="33CC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3" name="Groupe 92"/>
          <p:cNvGrpSpPr/>
          <p:nvPr/>
        </p:nvGrpSpPr>
        <p:grpSpPr>
          <a:xfrm>
            <a:off x="6360736" y="3036368"/>
            <a:ext cx="423664" cy="350209"/>
            <a:chOff x="4724400" y="2430719"/>
            <a:chExt cx="423664" cy="350209"/>
          </a:xfrm>
        </p:grpSpPr>
        <p:sp>
          <p:nvSpPr>
            <p:cNvPr id="94" name="Ellipse 93"/>
            <p:cNvSpPr/>
            <p:nvPr/>
          </p:nvSpPr>
          <p:spPr>
            <a:xfrm>
              <a:off x="4724400" y="2672166"/>
              <a:ext cx="135632" cy="1087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4792216" y="2430719"/>
              <a:ext cx="144016" cy="144016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96" name="Triangle isocèle 95"/>
            <p:cNvSpPr/>
            <p:nvPr/>
          </p:nvSpPr>
          <p:spPr>
            <a:xfrm>
              <a:off x="5004048" y="2619323"/>
              <a:ext cx="144016" cy="161605"/>
            </a:xfrm>
            <a:prstGeom prst="triangle">
              <a:avLst/>
            </a:prstGeom>
            <a:solidFill>
              <a:srgbClr val="33CC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Groupe 96"/>
          <p:cNvGrpSpPr/>
          <p:nvPr/>
        </p:nvGrpSpPr>
        <p:grpSpPr>
          <a:xfrm>
            <a:off x="7577238" y="3034502"/>
            <a:ext cx="423664" cy="350209"/>
            <a:chOff x="4724400" y="2430719"/>
            <a:chExt cx="423664" cy="350209"/>
          </a:xfrm>
        </p:grpSpPr>
        <p:sp>
          <p:nvSpPr>
            <p:cNvPr id="98" name="Ellipse 97"/>
            <p:cNvSpPr/>
            <p:nvPr/>
          </p:nvSpPr>
          <p:spPr>
            <a:xfrm>
              <a:off x="4724400" y="2672166"/>
              <a:ext cx="135632" cy="1087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4792216" y="2430719"/>
              <a:ext cx="144016" cy="144016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00" name="Triangle isocèle 99"/>
            <p:cNvSpPr/>
            <p:nvPr/>
          </p:nvSpPr>
          <p:spPr>
            <a:xfrm>
              <a:off x="5004048" y="2619323"/>
              <a:ext cx="144016" cy="161605"/>
            </a:xfrm>
            <a:prstGeom prst="triangle">
              <a:avLst/>
            </a:prstGeom>
            <a:solidFill>
              <a:srgbClr val="33CC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1" name="Groupe 100"/>
          <p:cNvGrpSpPr/>
          <p:nvPr/>
        </p:nvGrpSpPr>
        <p:grpSpPr>
          <a:xfrm>
            <a:off x="6966973" y="3036368"/>
            <a:ext cx="423664" cy="350209"/>
            <a:chOff x="4724400" y="2430719"/>
            <a:chExt cx="423664" cy="350209"/>
          </a:xfrm>
        </p:grpSpPr>
        <p:sp>
          <p:nvSpPr>
            <p:cNvPr id="102" name="Ellipse 101"/>
            <p:cNvSpPr/>
            <p:nvPr/>
          </p:nvSpPr>
          <p:spPr>
            <a:xfrm>
              <a:off x="4724400" y="2672166"/>
              <a:ext cx="135632" cy="1087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4792216" y="2430719"/>
              <a:ext cx="144016" cy="144016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04" name="Triangle isocèle 103"/>
            <p:cNvSpPr/>
            <p:nvPr/>
          </p:nvSpPr>
          <p:spPr>
            <a:xfrm>
              <a:off x="5004048" y="2619323"/>
              <a:ext cx="144016" cy="161605"/>
            </a:xfrm>
            <a:prstGeom prst="triangle">
              <a:avLst/>
            </a:prstGeom>
            <a:solidFill>
              <a:srgbClr val="33CC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e 104"/>
          <p:cNvGrpSpPr/>
          <p:nvPr/>
        </p:nvGrpSpPr>
        <p:grpSpPr>
          <a:xfrm>
            <a:off x="5740319" y="3728384"/>
            <a:ext cx="423664" cy="350209"/>
            <a:chOff x="4724400" y="2430719"/>
            <a:chExt cx="423664" cy="350209"/>
          </a:xfrm>
        </p:grpSpPr>
        <p:sp>
          <p:nvSpPr>
            <p:cNvPr id="106" name="Ellipse 105"/>
            <p:cNvSpPr/>
            <p:nvPr/>
          </p:nvSpPr>
          <p:spPr>
            <a:xfrm>
              <a:off x="4724400" y="2672166"/>
              <a:ext cx="135632" cy="1087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4792216" y="2430719"/>
              <a:ext cx="144016" cy="144016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08" name="Triangle isocèle 107"/>
            <p:cNvSpPr/>
            <p:nvPr/>
          </p:nvSpPr>
          <p:spPr>
            <a:xfrm>
              <a:off x="5004048" y="2619323"/>
              <a:ext cx="144016" cy="161605"/>
            </a:xfrm>
            <a:prstGeom prst="triangle">
              <a:avLst/>
            </a:prstGeom>
            <a:solidFill>
              <a:srgbClr val="33CC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9" name="Groupe 108"/>
          <p:cNvGrpSpPr/>
          <p:nvPr/>
        </p:nvGrpSpPr>
        <p:grpSpPr>
          <a:xfrm>
            <a:off x="6376927" y="3741883"/>
            <a:ext cx="423664" cy="350209"/>
            <a:chOff x="4724400" y="2430719"/>
            <a:chExt cx="423664" cy="350209"/>
          </a:xfrm>
        </p:grpSpPr>
        <p:sp>
          <p:nvSpPr>
            <p:cNvPr id="110" name="Ellipse 109"/>
            <p:cNvSpPr/>
            <p:nvPr/>
          </p:nvSpPr>
          <p:spPr>
            <a:xfrm>
              <a:off x="4724400" y="2672166"/>
              <a:ext cx="135632" cy="1087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4792216" y="2430719"/>
              <a:ext cx="144016" cy="144016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12" name="Triangle isocèle 111"/>
            <p:cNvSpPr/>
            <p:nvPr/>
          </p:nvSpPr>
          <p:spPr>
            <a:xfrm>
              <a:off x="5004048" y="2619323"/>
              <a:ext cx="144016" cy="161605"/>
            </a:xfrm>
            <a:prstGeom prst="triangle">
              <a:avLst/>
            </a:prstGeom>
            <a:solidFill>
              <a:srgbClr val="33CC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3" name="Groupe 112"/>
          <p:cNvGrpSpPr/>
          <p:nvPr/>
        </p:nvGrpSpPr>
        <p:grpSpPr>
          <a:xfrm>
            <a:off x="7593429" y="3740017"/>
            <a:ext cx="423664" cy="350209"/>
            <a:chOff x="4724400" y="2430719"/>
            <a:chExt cx="423664" cy="350209"/>
          </a:xfrm>
        </p:grpSpPr>
        <p:sp>
          <p:nvSpPr>
            <p:cNvPr id="114" name="Ellipse 113"/>
            <p:cNvSpPr/>
            <p:nvPr/>
          </p:nvSpPr>
          <p:spPr>
            <a:xfrm>
              <a:off x="4724400" y="2672166"/>
              <a:ext cx="135632" cy="1087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4792216" y="2430719"/>
              <a:ext cx="144016" cy="144016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16" name="Triangle isocèle 115"/>
            <p:cNvSpPr/>
            <p:nvPr/>
          </p:nvSpPr>
          <p:spPr>
            <a:xfrm>
              <a:off x="5004048" y="2619323"/>
              <a:ext cx="144016" cy="161605"/>
            </a:xfrm>
            <a:prstGeom prst="triangle">
              <a:avLst/>
            </a:prstGeom>
            <a:solidFill>
              <a:srgbClr val="33CC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7" name="Groupe 116"/>
          <p:cNvGrpSpPr/>
          <p:nvPr/>
        </p:nvGrpSpPr>
        <p:grpSpPr>
          <a:xfrm>
            <a:off x="6983164" y="3741883"/>
            <a:ext cx="423664" cy="350209"/>
            <a:chOff x="4724400" y="2430719"/>
            <a:chExt cx="423664" cy="350209"/>
          </a:xfrm>
        </p:grpSpPr>
        <p:sp>
          <p:nvSpPr>
            <p:cNvPr id="118" name="Ellipse 117"/>
            <p:cNvSpPr/>
            <p:nvPr/>
          </p:nvSpPr>
          <p:spPr>
            <a:xfrm>
              <a:off x="4724400" y="2672166"/>
              <a:ext cx="135632" cy="1087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4792216" y="2430719"/>
              <a:ext cx="144016" cy="144016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20" name="Triangle isocèle 119"/>
            <p:cNvSpPr/>
            <p:nvPr/>
          </p:nvSpPr>
          <p:spPr>
            <a:xfrm>
              <a:off x="5004048" y="2619323"/>
              <a:ext cx="144016" cy="161605"/>
            </a:xfrm>
            <a:prstGeom prst="triangle">
              <a:avLst/>
            </a:prstGeom>
            <a:solidFill>
              <a:srgbClr val="33CC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1" name="Groupe 120"/>
          <p:cNvGrpSpPr/>
          <p:nvPr/>
        </p:nvGrpSpPr>
        <p:grpSpPr>
          <a:xfrm>
            <a:off x="5778232" y="4367520"/>
            <a:ext cx="423664" cy="350209"/>
            <a:chOff x="4724400" y="2430719"/>
            <a:chExt cx="423664" cy="350209"/>
          </a:xfrm>
        </p:grpSpPr>
        <p:sp>
          <p:nvSpPr>
            <p:cNvPr id="122" name="Ellipse 121"/>
            <p:cNvSpPr/>
            <p:nvPr/>
          </p:nvSpPr>
          <p:spPr>
            <a:xfrm>
              <a:off x="4724400" y="2672166"/>
              <a:ext cx="135632" cy="1087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4792216" y="2430719"/>
              <a:ext cx="144016" cy="144016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24" name="Triangle isocèle 123"/>
            <p:cNvSpPr/>
            <p:nvPr/>
          </p:nvSpPr>
          <p:spPr>
            <a:xfrm>
              <a:off x="5004048" y="2619323"/>
              <a:ext cx="144016" cy="161605"/>
            </a:xfrm>
            <a:prstGeom prst="triangle">
              <a:avLst/>
            </a:prstGeom>
            <a:solidFill>
              <a:srgbClr val="33CC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5" name="Groupe 124"/>
          <p:cNvGrpSpPr/>
          <p:nvPr/>
        </p:nvGrpSpPr>
        <p:grpSpPr>
          <a:xfrm>
            <a:off x="6414840" y="4381019"/>
            <a:ext cx="423664" cy="350209"/>
            <a:chOff x="4724400" y="2430719"/>
            <a:chExt cx="423664" cy="350209"/>
          </a:xfrm>
        </p:grpSpPr>
        <p:sp>
          <p:nvSpPr>
            <p:cNvPr id="126" name="Ellipse 125"/>
            <p:cNvSpPr/>
            <p:nvPr/>
          </p:nvSpPr>
          <p:spPr>
            <a:xfrm>
              <a:off x="4724400" y="2672166"/>
              <a:ext cx="135632" cy="1087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4792216" y="2430719"/>
              <a:ext cx="144016" cy="144016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28" name="Triangle isocèle 127"/>
            <p:cNvSpPr/>
            <p:nvPr/>
          </p:nvSpPr>
          <p:spPr>
            <a:xfrm>
              <a:off x="5004048" y="2619323"/>
              <a:ext cx="144016" cy="161605"/>
            </a:xfrm>
            <a:prstGeom prst="triangle">
              <a:avLst/>
            </a:prstGeom>
            <a:solidFill>
              <a:srgbClr val="33CC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9" name="Groupe 128"/>
          <p:cNvGrpSpPr/>
          <p:nvPr/>
        </p:nvGrpSpPr>
        <p:grpSpPr>
          <a:xfrm>
            <a:off x="7631342" y="4379153"/>
            <a:ext cx="423664" cy="350209"/>
            <a:chOff x="4724400" y="2430719"/>
            <a:chExt cx="423664" cy="350209"/>
          </a:xfrm>
        </p:grpSpPr>
        <p:sp>
          <p:nvSpPr>
            <p:cNvPr id="130" name="Ellipse 129"/>
            <p:cNvSpPr/>
            <p:nvPr/>
          </p:nvSpPr>
          <p:spPr>
            <a:xfrm>
              <a:off x="4724400" y="2672166"/>
              <a:ext cx="135632" cy="1087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4792216" y="2430719"/>
              <a:ext cx="144016" cy="144016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32" name="Triangle isocèle 131"/>
            <p:cNvSpPr/>
            <p:nvPr/>
          </p:nvSpPr>
          <p:spPr>
            <a:xfrm>
              <a:off x="5004048" y="2619323"/>
              <a:ext cx="144016" cy="161605"/>
            </a:xfrm>
            <a:prstGeom prst="triangle">
              <a:avLst/>
            </a:prstGeom>
            <a:solidFill>
              <a:srgbClr val="33CC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3" name="Groupe 132"/>
          <p:cNvGrpSpPr/>
          <p:nvPr/>
        </p:nvGrpSpPr>
        <p:grpSpPr>
          <a:xfrm>
            <a:off x="7021077" y="4381019"/>
            <a:ext cx="423664" cy="350209"/>
            <a:chOff x="4724400" y="2430719"/>
            <a:chExt cx="423664" cy="350209"/>
          </a:xfrm>
        </p:grpSpPr>
        <p:sp>
          <p:nvSpPr>
            <p:cNvPr id="134" name="Ellipse 133"/>
            <p:cNvSpPr/>
            <p:nvPr/>
          </p:nvSpPr>
          <p:spPr>
            <a:xfrm>
              <a:off x="4724400" y="2672166"/>
              <a:ext cx="135632" cy="1087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4792216" y="2430719"/>
              <a:ext cx="144016" cy="144016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36" name="Triangle isocèle 135"/>
            <p:cNvSpPr/>
            <p:nvPr/>
          </p:nvSpPr>
          <p:spPr>
            <a:xfrm>
              <a:off x="5004048" y="2619323"/>
              <a:ext cx="144016" cy="161605"/>
            </a:xfrm>
            <a:prstGeom prst="triangle">
              <a:avLst/>
            </a:prstGeom>
            <a:solidFill>
              <a:srgbClr val="33CC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7" name="ZoneTexte 136"/>
          <p:cNvSpPr txBox="1"/>
          <p:nvPr/>
        </p:nvSpPr>
        <p:spPr>
          <a:xfrm>
            <a:off x="2926461" y="3352401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/>
              <a:t>+</a:t>
            </a:r>
            <a:endParaRPr lang="en-US" sz="3600" dirty="0"/>
          </a:p>
        </p:txBody>
      </p:sp>
      <p:sp>
        <p:nvSpPr>
          <p:cNvPr id="138" name="ZoneTexte 137"/>
          <p:cNvSpPr txBox="1"/>
          <p:nvPr/>
        </p:nvSpPr>
        <p:spPr>
          <a:xfrm>
            <a:off x="4860032" y="3351459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/>
              <a:t>=</a:t>
            </a:r>
            <a:endParaRPr lang="en-US" sz="3600" dirty="0"/>
          </a:p>
        </p:txBody>
      </p:sp>
      <p:sp>
        <p:nvSpPr>
          <p:cNvPr id="139" name="ZoneTexte 138"/>
          <p:cNvSpPr txBox="1"/>
          <p:nvPr/>
        </p:nvSpPr>
        <p:spPr>
          <a:xfrm>
            <a:off x="981520" y="5301208"/>
            <a:ext cx="1043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/>
              <a:t>Lattice</a:t>
            </a:r>
            <a:r>
              <a:rPr lang="fr-FR" dirty="0"/>
              <a:t> </a:t>
            </a:r>
          </a:p>
          <a:p>
            <a:pPr algn="ctr"/>
            <a:r>
              <a:rPr lang="fr-FR" dirty="0"/>
              <a:t>(réseau)</a:t>
            </a:r>
            <a:endParaRPr lang="en-US" dirty="0"/>
          </a:p>
        </p:txBody>
      </p:sp>
      <p:sp>
        <p:nvSpPr>
          <p:cNvPr id="140" name="ZoneTexte 139"/>
          <p:cNvSpPr txBox="1"/>
          <p:nvPr/>
        </p:nvSpPr>
        <p:spPr>
          <a:xfrm>
            <a:off x="2493711" y="5304992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Basis (base)</a:t>
            </a:r>
            <a:r>
              <a:rPr lang="en-US" dirty="0"/>
              <a:t>: </a:t>
            </a:r>
          </a:p>
          <a:p>
            <a:pPr algn="ctr"/>
            <a:r>
              <a:rPr lang="fr-FR" dirty="0"/>
              <a:t> a building block of </a:t>
            </a:r>
            <a:r>
              <a:rPr lang="fr-FR" dirty="0" err="1"/>
              <a:t>atoms</a:t>
            </a:r>
            <a:endParaRPr lang="fr-FR" dirty="0"/>
          </a:p>
        </p:txBody>
      </p:sp>
      <p:sp>
        <p:nvSpPr>
          <p:cNvPr id="141" name="ZoneTexte 140"/>
          <p:cNvSpPr txBox="1"/>
          <p:nvPr/>
        </p:nvSpPr>
        <p:spPr>
          <a:xfrm>
            <a:off x="5914656" y="5237411"/>
            <a:ext cx="2262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Crystal structure </a:t>
            </a:r>
          </a:p>
          <a:p>
            <a:pPr algn="ctr"/>
            <a:r>
              <a:rPr lang="fr-FR" dirty="0"/>
              <a:t>(structure cristalline)</a:t>
            </a:r>
            <a:endParaRPr lang="en-US" dirty="0"/>
          </a:p>
        </p:txBody>
      </p:sp>
      <p:sp>
        <p:nvSpPr>
          <p:cNvPr id="1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pPr eaLnBrk="1" hangingPunct="1"/>
            <a:r>
              <a:rPr lang="fr-FR" dirty="0"/>
              <a:t>Géométrie des cristaux</a:t>
            </a:r>
          </a:p>
        </p:txBody>
      </p:sp>
    </p:spTree>
    <p:extLst>
      <p:ext uri="{BB962C8B-B14F-4D97-AF65-F5344CB8AC3E}">
        <p14:creationId xmlns:p14="http://schemas.microsoft.com/office/powerpoint/2010/main" val="2465819584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5275"/>
            <a:ext cx="7543800" cy="776288"/>
          </a:xfrm>
        </p:spPr>
        <p:txBody>
          <a:bodyPr/>
          <a:lstStyle/>
          <a:p>
            <a:pPr eaLnBrk="1" hangingPunct="1"/>
            <a:r>
              <a:rPr lang="fr-FR" sz="3000"/>
              <a:t>Courants dans les SC</a:t>
            </a:r>
            <a:endParaRPr lang="fr-FR"/>
          </a:p>
        </p:txBody>
      </p:sp>
      <p:sp>
        <p:nvSpPr>
          <p:cNvPr id="450563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752600"/>
            <a:ext cx="7772400" cy="4114800"/>
          </a:xfrm>
        </p:spPr>
        <p:txBody>
          <a:bodyPr/>
          <a:lstStyle/>
          <a:p>
            <a:pPr eaLnBrk="1" hangingPunct="1">
              <a:defRPr/>
            </a:pPr>
            <a:r>
              <a:rPr lang="fr-FR" sz="2100"/>
              <a:t>Courant total: somme des deux contributions (si elles existent) de conduction et diffusion:</a:t>
            </a:r>
          </a:p>
          <a:p>
            <a:pPr eaLnBrk="1" hangingPunct="1">
              <a:defRPr/>
            </a:pPr>
            <a:endParaRPr lang="fr-FR" sz="2100"/>
          </a:p>
          <a:p>
            <a:pPr eaLnBrk="1" hangingPunct="1">
              <a:defRPr/>
            </a:pPr>
            <a:endParaRPr lang="fr-FR" sz="2100"/>
          </a:p>
          <a:p>
            <a:pPr eaLnBrk="1" hangingPunct="1">
              <a:defRPr/>
            </a:pPr>
            <a:endParaRPr lang="fr-FR" sz="2100"/>
          </a:p>
          <a:p>
            <a:pPr eaLnBrk="1" hangingPunct="1">
              <a:defRPr/>
            </a:pPr>
            <a:endParaRPr lang="fr-FR" sz="2100"/>
          </a:p>
          <a:p>
            <a:pPr eaLnBrk="1" hangingPunct="1">
              <a:defRPr/>
            </a:pPr>
            <a:endParaRPr lang="fr-FR" sz="2100"/>
          </a:p>
          <a:p>
            <a:pPr eaLnBrk="1" hangingPunct="1">
              <a:defRPr/>
            </a:pPr>
            <a:r>
              <a:rPr lang="fr-FR" sz="2100"/>
              <a:t>D et µ expriment la faculté des porteurs à se déplacer. Il existe une relation entre eux: </a:t>
            </a:r>
            <a:r>
              <a:rPr lang="fr-FR" sz="21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relation d’Einstein</a:t>
            </a:r>
            <a:r>
              <a:rPr lang="fr-FR" sz="2100"/>
              <a:t>:</a:t>
            </a:r>
          </a:p>
        </p:txBody>
      </p:sp>
      <p:sp>
        <p:nvSpPr>
          <p:cNvPr id="15667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6241C9C-9596-4CAA-930C-04BA162D3C6B}" type="slidenum">
              <a:rPr lang="fr-FR" altLang="en-US"/>
              <a:pPr/>
              <a:t>240</a:t>
            </a:fld>
            <a:endParaRPr lang="fr-FR" altLang="en-US"/>
          </a:p>
        </p:txBody>
      </p:sp>
      <p:graphicFrame>
        <p:nvGraphicFramePr>
          <p:cNvPr id="15667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3108552"/>
              </p:ext>
            </p:extLst>
          </p:nvPr>
        </p:nvGraphicFramePr>
        <p:xfrm>
          <a:off x="2422525" y="2771775"/>
          <a:ext cx="5199063" cy="133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578" name="Équation" r:id="rId4" imgW="2527200" imgH="647640" progId="Equation.3">
                  <p:embed/>
                </p:oleObj>
              </mc:Choice>
              <mc:Fallback>
                <p:oleObj name="Équation" r:id="rId4" imgW="2527200" imgH="647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2525" y="2771775"/>
                        <a:ext cx="5199063" cy="13335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6675" name="Object 5"/>
          <p:cNvGraphicFramePr>
            <a:graphicFrameLocks noChangeAspect="1"/>
          </p:cNvGraphicFramePr>
          <p:nvPr/>
        </p:nvGraphicFramePr>
        <p:xfrm>
          <a:off x="4114800" y="5257800"/>
          <a:ext cx="12192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579" name="Equation" r:id="rId6" imgW="609480" imgH="482400" progId="Equation.3">
                  <p:embed/>
                </p:oleObj>
              </mc:Choice>
              <mc:Fallback>
                <p:oleObj name="Equation" r:id="rId6" imgW="609480" imgH="4824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5257800"/>
                        <a:ext cx="1219200" cy="9652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54038"/>
            <a:ext cx="7543800" cy="777875"/>
          </a:xfrm>
        </p:spPr>
        <p:txBody>
          <a:bodyPr/>
          <a:lstStyle/>
          <a:p>
            <a:pPr algn="ctr" eaLnBrk="1" hangingPunct="1"/>
            <a:r>
              <a:rPr lang="fr-FR" sz="3000"/>
              <a:t>Équations de continuité – longueur de diffusion</a:t>
            </a:r>
          </a:p>
        </p:txBody>
      </p:sp>
      <p:sp>
        <p:nvSpPr>
          <p:cNvPr id="1577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057400"/>
            <a:ext cx="4343400" cy="990600"/>
          </a:xfrm>
        </p:spPr>
        <p:txBody>
          <a:bodyPr/>
          <a:lstStyle/>
          <a:p>
            <a:pPr eaLnBrk="1" hangingPunct="1"/>
            <a:r>
              <a:rPr lang="fr-FR" sz="2100"/>
              <a:t>G et R altèrent la distribution des porteurs donc du courant</a:t>
            </a:r>
          </a:p>
          <a:p>
            <a:pPr eaLnBrk="1" hangingPunct="1"/>
            <a:endParaRPr lang="fr-FR" sz="2100"/>
          </a:p>
        </p:txBody>
      </p:sp>
      <p:sp>
        <p:nvSpPr>
          <p:cNvPr id="15770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DD5AF58-5D80-4A90-BF44-4305196536B2}" type="slidenum">
              <a:rPr lang="fr-FR" altLang="en-US"/>
              <a:pPr/>
              <a:t>241</a:t>
            </a:fld>
            <a:endParaRPr lang="fr-FR" altLang="en-US"/>
          </a:p>
        </p:txBody>
      </p:sp>
      <p:pic>
        <p:nvPicPr>
          <p:cNvPr id="157704" name="Picture 4" descr="singh176p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3800" y="1824038"/>
            <a:ext cx="452596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705" name="Rectangle 5"/>
          <p:cNvSpPr>
            <a:spLocks noChangeArrowheads="1"/>
          </p:cNvSpPr>
          <p:nvPr/>
        </p:nvSpPr>
        <p:spPr bwMode="auto">
          <a:xfrm>
            <a:off x="240030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graphicFrame>
        <p:nvGraphicFramePr>
          <p:cNvPr id="15769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1962510"/>
              </p:ext>
            </p:extLst>
          </p:nvPr>
        </p:nvGraphicFramePr>
        <p:xfrm>
          <a:off x="323850" y="3081338"/>
          <a:ext cx="5353050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02" name="Equation" r:id="rId5" imgW="3276360" imgH="977760" progId="Equation.3">
                  <p:embed/>
                </p:oleObj>
              </mc:Choice>
              <mc:Fallback>
                <p:oleObj name="Equation" r:id="rId5" imgW="3276360" imgH="97776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3081338"/>
                        <a:ext cx="5353050" cy="1600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1591" name="Rectangle 7"/>
          <p:cNvSpPr>
            <a:spLocks noChangeArrowheads="1"/>
          </p:cNvSpPr>
          <p:nvPr/>
        </p:nvSpPr>
        <p:spPr bwMode="auto">
          <a:xfrm>
            <a:off x="609600" y="4800600"/>
            <a:ext cx="7058744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  <a:defRPr/>
            </a:pPr>
            <a:r>
              <a:rPr lang="fr-FR" sz="2400" dirty="0">
                <a:latin typeface="+mn-lt"/>
              </a:rPr>
              <a:t>On obtient alors les 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équations de continuité</a:t>
            </a:r>
            <a:r>
              <a:rPr lang="fr-FR" sz="2400" dirty="0">
                <a:latin typeface="+mn-lt"/>
              </a:rPr>
              <a:t> pour les électrons et les trous:</a:t>
            </a:r>
          </a:p>
          <a:p>
            <a:pPr marL="457200" indent="-457200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  <a:defRPr/>
            </a:pPr>
            <a:endParaRPr lang="fr-FR" sz="2400" dirty="0">
              <a:latin typeface="Times New Roman" pitchFamily="18" charset="0"/>
            </a:endParaRPr>
          </a:p>
        </p:txBody>
      </p:sp>
      <p:sp>
        <p:nvSpPr>
          <p:cNvPr id="157707" name="Rectangle 8"/>
          <p:cNvSpPr>
            <a:spLocks noChangeArrowheads="1"/>
          </p:cNvSpPr>
          <p:nvPr/>
        </p:nvSpPr>
        <p:spPr bwMode="auto">
          <a:xfrm>
            <a:off x="3771900" y="3224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graphicFrame>
        <p:nvGraphicFramePr>
          <p:cNvPr id="157699" name="Object 9"/>
          <p:cNvGraphicFramePr>
            <a:graphicFrameLocks noChangeAspect="1"/>
          </p:cNvGraphicFramePr>
          <p:nvPr/>
        </p:nvGraphicFramePr>
        <p:xfrm>
          <a:off x="762000" y="5791200"/>
          <a:ext cx="3505200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03" r:id="rId7" imgW="1600200" imgH="406400" progId="Equation.3">
                  <p:embed/>
                </p:oleObj>
              </mc:Choice>
              <mc:Fallback>
                <p:oleObj r:id="rId7" imgW="1600200" imgH="4064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5791200"/>
                        <a:ext cx="3505200" cy="89535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13500000" algn="ctr" rotWithShape="0">
                          <a:srgbClr val="80808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7708" name="Rectangle 10"/>
          <p:cNvSpPr>
            <a:spLocks noChangeArrowheads="1"/>
          </p:cNvSpPr>
          <p:nvPr/>
        </p:nvSpPr>
        <p:spPr bwMode="auto">
          <a:xfrm>
            <a:off x="3700463" y="321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graphicFrame>
        <p:nvGraphicFramePr>
          <p:cNvPr id="157700" name="Object 11"/>
          <p:cNvGraphicFramePr>
            <a:graphicFrameLocks noChangeAspect="1"/>
          </p:cNvGraphicFramePr>
          <p:nvPr/>
        </p:nvGraphicFramePr>
        <p:xfrm>
          <a:off x="4505325" y="5749925"/>
          <a:ext cx="4029075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04" r:id="rId9" imgW="1739900" imgH="419100" progId="Equation.3">
                  <p:embed/>
                </p:oleObj>
              </mc:Choice>
              <mc:Fallback>
                <p:oleObj r:id="rId9" imgW="1739900" imgH="4191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5325" y="5749925"/>
                        <a:ext cx="4029075" cy="968375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18900000" algn="ctr" rotWithShape="0">
                          <a:srgbClr val="80808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fr-FR" sz="3000"/>
              <a:t>Équations de continuité – longueur de diffusion</a:t>
            </a:r>
            <a:endParaRPr lang="fr-FR"/>
          </a:p>
        </p:txBody>
      </p:sp>
      <p:sp>
        <p:nvSpPr>
          <p:cNvPr id="4526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sz="2600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Exemple:</a:t>
            </a:r>
            <a:r>
              <a:rPr lang="fr-FR" sz="2600"/>
              <a:t> cas où le courant est </a:t>
            </a:r>
            <a:r>
              <a:rPr lang="fr-FR" sz="26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exclusivement du à de la diffusion:</a:t>
            </a:r>
          </a:p>
        </p:txBody>
      </p:sp>
      <p:sp>
        <p:nvSpPr>
          <p:cNvPr id="15872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282E0DB-35DB-4EDD-9D83-7E0D3D3096BA}" type="slidenum">
              <a:rPr lang="fr-FR" altLang="en-US"/>
              <a:pPr/>
              <a:t>242</a:t>
            </a:fld>
            <a:endParaRPr lang="fr-FR" altLang="en-US"/>
          </a:p>
        </p:txBody>
      </p:sp>
      <p:sp>
        <p:nvSpPr>
          <p:cNvPr id="158728" name="Rectangle 4"/>
          <p:cNvSpPr>
            <a:spLocks noChangeArrowheads="1"/>
          </p:cNvSpPr>
          <p:nvPr/>
        </p:nvSpPr>
        <p:spPr bwMode="auto">
          <a:xfrm>
            <a:off x="3938588" y="30241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58729" name="Rectangle 5"/>
          <p:cNvSpPr>
            <a:spLocks noChangeArrowheads="1"/>
          </p:cNvSpPr>
          <p:nvPr/>
        </p:nvSpPr>
        <p:spPr bwMode="auto">
          <a:xfrm>
            <a:off x="3871913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58730" name="Rectangle 6"/>
          <p:cNvSpPr>
            <a:spLocks noChangeArrowheads="1"/>
          </p:cNvSpPr>
          <p:nvPr/>
        </p:nvSpPr>
        <p:spPr bwMode="auto">
          <a:xfrm>
            <a:off x="3833813" y="3195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grpSp>
        <p:nvGrpSpPr>
          <p:cNvPr id="158731" name="Group 7"/>
          <p:cNvGrpSpPr>
            <a:grpSpLocks/>
          </p:cNvGrpSpPr>
          <p:nvPr/>
        </p:nvGrpSpPr>
        <p:grpSpPr bwMode="auto">
          <a:xfrm>
            <a:off x="1524000" y="3221038"/>
            <a:ext cx="6808788" cy="2362200"/>
            <a:chOff x="960" y="2029"/>
            <a:chExt cx="4289" cy="1488"/>
          </a:xfrm>
        </p:grpSpPr>
        <p:graphicFrame>
          <p:nvGraphicFramePr>
            <p:cNvPr id="158722" name="Object 8"/>
            <p:cNvGraphicFramePr>
              <a:graphicFrameLocks noChangeAspect="1"/>
            </p:cNvGraphicFramePr>
            <p:nvPr/>
          </p:nvGraphicFramePr>
          <p:xfrm>
            <a:off x="960" y="2390"/>
            <a:ext cx="1584" cy="10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626" r:id="rId4" imgW="1269449" imgH="812447" progId="Equation.3">
                    <p:embed/>
                  </p:oleObj>
                </mc:Choice>
                <mc:Fallback>
                  <p:oleObj r:id="rId4" imgW="1269449" imgH="812447" progId="Equation.3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60" y="2390"/>
                          <a:ext cx="1584" cy="1012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effectLst>
                          <a:prstShdw prst="shdw17" dist="17961" dir="2700000">
                            <a:schemeClr val="accent1">
                              <a:gamma/>
                              <a:shade val="60000"/>
                              <a:invGamma/>
                            </a:schemeClr>
                          </a:prstShdw>
                        </a:effec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8723" name="Object 9"/>
            <p:cNvGraphicFramePr>
              <a:graphicFrameLocks noChangeAspect="1"/>
            </p:cNvGraphicFramePr>
            <p:nvPr/>
          </p:nvGraphicFramePr>
          <p:xfrm>
            <a:off x="3540" y="2029"/>
            <a:ext cx="1709" cy="7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627" name="Equation" r:id="rId6" imgW="1511280" imgH="507960" progId="Equation.3">
                    <p:embed/>
                  </p:oleObj>
                </mc:Choice>
                <mc:Fallback>
                  <p:oleObj name="Equation" r:id="rId6" imgW="1511280" imgH="507960" progId="Equation.3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40" y="2029"/>
                          <a:ext cx="1709" cy="707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effectLst>
                          <a:prstShdw prst="shdw17" dist="17961" dir="2700000">
                            <a:schemeClr val="accent1">
                              <a:gamma/>
                              <a:shade val="60000"/>
                              <a:invGamma/>
                            </a:schemeClr>
                          </a:prstShdw>
                        </a:effec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8724" name="Object 10"/>
            <p:cNvGraphicFramePr>
              <a:graphicFrameLocks noChangeAspect="1"/>
            </p:cNvGraphicFramePr>
            <p:nvPr/>
          </p:nvGraphicFramePr>
          <p:xfrm>
            <a:off x="3570" y="2813"/>
            <a:ext cx="1662" cy="7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628" name="Equation" r:id="rId8" imgW="1600200" imgH="520560" progId="Equation.3">
                    <p:embed/>
                  </p:oleObj>
                </mc:Choice>
                <mc:Fallback>
                  <p:oleObj name="Equation" r:id="rId8" imgW="1600200" imgH="520560" progId="Equation.3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70" y="2813"/>
                          <a:ext cx="1662" cy="704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effectLst>
                          <a:prstShdw prst="shdw17" dist="17961" dir="2700000">
                            <a:schemeClr val="accent1">
                              <a:gamma/>
                              <a:shade val="60000"/>
                              <a:invGamma/>
                            </a:schemeClr>
                          </a:prstShdw>
                        </a:effec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8732" name="AutoShape 11"/>
            <p:cNvSpPr>
              <a:spLocks noChangeArrowheads="1"/>
            </p:cNvSpPr>
            <p:nvPr/>
          </p:nvSpPr>
          <p:spPr bwMode="auto">
            <a:xfrm>
              <a:off x="2736" y="2678"/>
              <a:ext cx="615" cy="306"/>
            </a:xfrm>
            <a:custGeom>
              <a:avLst/>
              <a:gdLst>
                <a:gd name="T0" fmla="*/ 461 w 21600"/>
                <a:gd name="T1" fmla="*/ 0 h 21600"/>
                <a:gd name="T2" fmla="*/ 0 w 21600"/>
                <a:gd name="T3" fmla="*/ 153 h 21600"/>
                <a:gd name="T4" fmla="*/ 461 w 21600"/>
                <a:gd name="T5" fmla="*/ 306 h 21600"/>
                <a:gd name="T6" fmla="*/ 615 w 21600"/>
                <a:gd name="T7" fmla="*/ 153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2 w 21600"/>
                <a:gd name="T13" fmla="*/ 5435 h 21600"/>
                <a:gd name="T14" fmla="*/ 18896 w 21600"/>
                <a:gd name="T15" fmla="*/ 1623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52" name="Rectangle 2"/>
          <p:cNvSpPr>
            <a:spLocks noGrp="1" noChangeArrowheads="1"/>
          </p:cNvSpPr>
          <p:nvPr>
            <p:ph type="title"/>
          </p:nvPr>
        </p:nvSpPr>
        <p:spPr>
          <a:xfrm>
            <a:off x="195263" y="914400"/>
            <a:ext cx="9144000" cy="609600"/>
          </a:xfrm>
        </p:spPr>
        <p:txBody>
          <a:bodyPr/>
          <a:lstStyle/>
          <a:p>
            <a:pPr algn="ctr" eaLnBrk="1" hangingPunct="1"/>
            <a:r>
              <a:rPr lang="fr-FR" sz="3000"/>
              <a:t>Équations de continuité – longueur de diffusion</a:t>
            </a:r>
            <a:endParaRPr lang="fr-FR"/>
          </a:p>
        </p:txBody>
      </p:sp>
      <p:sp>
        <p:nvSpPr>
          <p:cNvPr id="15975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343400" cy="5257800"/>
          </a:xfrm>
        </p:spPr>
        <p:txBody>
          <a:bodyPr/>
          <a:lstStyle/>
          <a:p>
            <a:pPr eaLnBrk="1" hangingPunct="1"/>
            <a:r>
              <a:rPr lang="fr-FR" sz="2200" dirty="0"/>
              <a:t>En régime stationnaire, les dérivées par rapport au temps s’annulent:</a:t>
            </a:r>
          </a:p>
          <a:p>
            <a:pPr eaLnBrk="1" hangingPunct="1"/>
            <a:endParaRPr lang="fr-FR" sz="2200" dirty="0"/>
          </a:p>
          <a:p>
            <a:pPr eaLnBrk="1" hangingPunct="1"/>
            <a:endParaRPr lang="fr-FR" sz="2200" dirty="0"/>
          </a:p>
          <a:p>
            <a:pPr eaLnBrk="1" hangingPunct="1"/>
            <a:endParaRPr lang="fr-FR" sz="2200" dirty="0"/>
          </a:p>
          <a:p>
            <a:pPr eaLnBrk="1" hangingPunct="1"/>
            <a:endParaRPr lang="fr-FR" sz="2200" dirty="0"/>
          </a:p>
          <a:p>
            <a:pPr eaLnBrk="1" hangingPunct="1">
              <a:buFont typeface="Wingdings" pitchFamily="2" charset="2"/>
              <a:buNone/>
            </a:pPr>
            <a:endParaRPr lang="fr-FR" sz="2200" dirty="0"/>
          </a:p>
          <a:p>
            <a:pPr eaLnBrk="1" hangingPunct="1">
              <a:buFont typeface="Wingdings" pitchFamily="2" charset="2"/>
              <a:buNone/>
            </a:pPr>
            <a:endParaRPr lang="fr-FR" sz="2200" dirty="0"/>
          </a:p>
          <a:p>
            <a:pPr eaLnBrk="1" hangingPunct="1"/>
            <a:endParaRPr lang="fr-FR" sz="2200" dirty="0"/>
          </a:p>
          <a:p>
            <a:pPr eaLnBrk="1" hangingPunct="1"/>
            <a:r>
              <a:rPr lang="fr-FR" sz="2200" dirty="0"/>
              <a:t>Solutions:</a:t>
            </a:r>
          </a:p>
        </p:txBody>
      </p:sp>
      <p:pic>
        <p:nvPicPr>
          <p:cNvPr id="159756" name="Picture 9" descr="singh178p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800600" y="1816100"/>
            <a:ext cx="4114800" cy="2352675"/>
          </a:xfrm>
          <a:noFill/>
        </p:spPr>
      </p:pic>
      <p:sp>
        <p:nvSpPr>
          <p:cNvPr id="159751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807FE86-6544-484E-8A18-83486635C727}" type="slidenum">
              <a:rPr lang="fr-FR" altLang="en-US"/>
              <a:pPr/>
              <a:t>243</a:t>
            </a:fld>
            <a:endParaRPr lang="fr-FR" altLang="en-US"/>
          </a:p>
        </p:txBody>
      </p:sp>
      <p:sp>
        <p:nvSpPr>
          <p:cNvPr id="159754" name="Rectangle 4"/>
          <p:cNvSpPr>
            <a:spLocks noChangeArrowheads="1"/>
          </p:cNvSpPr>
          <p:nvPr/>
        </p:nvSpPr>
        <p:spPr bwMode="auto">
          <a:xfrm>
            <a:off x="365760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graphicFrame>
        <p:nvGraphicFramePr>
          <p:cNvPr id="15974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0092514"/>
              </p:ext>
            </p:extLst>
          </p:nvPr>
        </p:nvGraphicFramePr>
        <p:xfrm>
          <a:off x="1176338" y="3048000"/>
          <a:ext cx="3319462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50" r:id="rId5" imgW="1828800" imgH="457200" progId="Equation.3">
                  <p:embed/>
                </p:oleObj>
              </mc:Choice>
              <mc:Fallback>
                <p:oleObj r:id="rId5" imgW="1828800" imgH="457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6338" y="3048000"/>
                        <a:ext cx="3319462" cy="762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9755" name="Rectangle 6"/>
          <p:cNvSpPr>
            <a:spLocks noChangeArrowheads="1"/>
          </p:cNvSpPr>
          <p:nvPr/>
        </p:nvSpPr>
        <p:spPr bwMode="auto">
          <a:xfrm>
            <a:off x="3595688" y="31861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graphicFrame>
        <p:nvGraphicFramePr>
          <p:cNvPr id="15974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2899427"/>
              </p:ext>
            </p:extLst>
          </p:nvPr>
        </p:nvGraphicFramePr>
        <p:xfrm>
          <a:off x="1171575" y="3989388"/>
          <a:ext cx="3324225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51" r:id="rId7" imgW="1955800" imgH="482600" progId="Equation.3">
                  <p:embed/>
                </p:oleObj>
              </mc:Choice>
              <mc:Fallback>
                <p:oleObj r:id="rId7" imgW="1955800" imgH="4826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1575" y="3989388"/>
                        <a:ext cx="3324225" cy="8255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9748" name="Object 8"/>
          <p:cNvGraphicFramePr>
            <a:graphicFrameLocks noChangeAspect="1"/>
          </p:cNvGraphicFramePr>
          <p:nvPr/>
        </p:nvGraphicFramePr>
        <p:xfrm>
          <a:off x="539750" y="6021388"/>
          <a:ext cx="39624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52" name="Equation" r:id="rId9" imgW="2298600" imgH="253800" progId="Equation.3">
                  <p:embed/>
                </p:oleObj>
              </mc:Choice>
              <mc:Fallback>
                <p:oleObj name="Equation" r:id="rId9" imgW="2298600" imgH="2538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6021388"/>
                        <a:ext cx="3962400" cy="43815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3642" name="Rectangle 10"/>
          <p:cNvSpPr>
            <a:spLocks noChangeArrowheads="1"/>
          </p:cNvSpPr>
          <p:nvPr/>
        </p:nvSpPr>
        <p:spPr bwMode="auto">
          <a:xfrm>
            <a:off x="4572000" y="4191000"/>
            <a:ext cx="4343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  <a:defRPr/>
            </a:pPr>
            <a:r>
              <a:rPr lang="fr-FR" sz="20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Longueur de diffusion</a:t>
            </a:r>
            <a:r>
              <a:rPr lang="fr-FR" sz="2000">
                <a:latin typeface="Times New Roman" pitchFamily="18" charset="0"/>
              </a:rPr>
              <a:t>: représente la distance moyenne parcourue avant que l’électron ne se recombine avec un trou (qq microns voire qq mm)</a:t>
            </a:r>
          </a:p>
          <a:p>
            <a:pPr marL="457200" indent="-457200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  <a:defRPr/>
            </a:pPr>
            <a:r>
              <a:rPr lang="fr-FR" sz="2000" i="1">
                <a:latin typeface="Times New Roman" pitchFamily="18" charset="0"/>
              </a:rPr>
              <a:t>L</a:t>
            </a:r>
            <a:r>
              <a:rPr lang="fr-FR" sz="2000" i="1" baseline="-25000">
                <a:latin typeface="Times New Roman" pitchFamily="18" charset="0"/>
              </a:rPr>
              <a:t>n</a:t>
            </a:r>
            <a:r>
              <a:rPr lang="fr-FR" sz="2000">
                <a:latin typeface="Times New Roman" pitchFamily="18" charset="0"/>
              </a:rPr>
              <a:t> ou </a:t>
            </a:r>
            <a:r>
              <a:rPr lang="fr-FR" sz="2000" i="1">
                <a:latin typeface="Times New Roman" pitchFamily="18" charset="0"/>
              </a:rPr>
              <a:t>L</a:t>
            </a:r>
            <a:r>
              <a:rPr lang="fr-FR" sz="2000" i="1" baseline="-25000">
                <a:latin typeface="Times New Roman" pitchFamily="18" charset="0"/>
              </a:rPr>
              <a:t>p</a:t>
            </a:r>
            <a:r>
              <a:rPr lang="fr-FR" sz="2000">
                <a:latin typeface="Times New Roman" pitchFamily="18" charset="0"/>
              </a:rPr>
              <a:t> &gt;&gt; aux dispos VLSI </a:t>
            </a:r>
          </a:p>
          <a:p>
            <a:pPr marL="457200" indent="-457200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  <a:defRPr/>
            </a:pPr>
            <a:r>
              <a:rPr lang="fr-FR" sz="2000">
                <a:latin typeface="Times New Roman" pitchFamily="18" charset="0"/>
              </a:rPr>
              <a:t> </a:t>
            </a:r>
            <a:r>
              <a:rPr lang="fr-FR" sz="20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R et G jouent un petit rôle sauf dans qq cas précis</a:t>
            </a:r>
            <a:r>
              <a:rPr lang="fr-FR" sz="2000">
                <a:latin typeface="Times New Roman" pitchFamily="18" charset="0"/>
              </a:rPr>
              <a:t> (Taur</a:t>
            </a:r>
            <a:r>
              <a:rPr lang="fr-FR" sz="2000" i="1">
                <a:latin typeface="Times New Roman" pitchFamily="18" charset="0"/>
              </a:rPr>
              <a:t> et al</a:t>
            </a:r>
            <a:r>
              <a:rPr lang="fr-FR" sz="2000">
                <a:latin typeface="Times New Roman" pitchFamily="18" charset="0"/>
              </a:rPr>
              <a:t>)</a:t>
            </a:r>
          </a:p>
          <a:p>
            <a:pPr marL="457200" indent="-457200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None/>
              <a:defRPr/>
            </a:pPr>
            <a:endParaRPr lang="fr-FR" sz="2000">
              <a:latin typeface="Times New Roman" pitchFamily="18" charset="0"/>
            </a:endParaRPr>
          </a:p>
        </p:txBody>
      </p:sp>
      <p:graphicFrame>
        <p:nvGraphicFramePr>
          <p:cNvPr id="159749" name="Object 11"/>
          <p:cNvGraphicFramePr>
            <a:graphicFrameLocks noChangeAspect="1"/>
          </p:cNvGraphicFramePr>
          <p:nvPr/>
        </p:nvGraphicFramePr>
        <p:xfrm>
          <a:off x="611188" y="4941888"/>
          <a:ext cx="1600200" cy="55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53" name="Equation" r:id="rId11" imgW="838080" imgH="291960" progId="Equation.3">
                  <p:embed/>
                </p:oleObj>
              </mc:Choice>
              <mc:Fallback>
                <p:oleObj name="Equation" r:id="rId11" imgW="838080" imgH="29196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4941888"/>
                        <a:ext cx="1600200" cy="557212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9750" name="Object 12"/>
          <p:cNvGraphicFramePr>
            <a:graphicFrameLocks noChangeAspect="1"/>
          </p:cNvGraphicFramePr>
          <p:nvPr/>
        </p:nvGraphicFramePr>
        <p:xfrm>
          <a:off x="2700338" y="4941888"/>
          <a:ext cx="1671637" cy="60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54" name="Equation" r:id="rId13" imgW="876240" imgH="317160" progId="Equation.3">
                  <p:embed/>
                </p:oleObj>
              </mc:Choice>
              <mc:Fallback>
                <p:oleObj name="Equation" r:id="rId13" imgW="876240" imgH="31716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8" y="4941888"/>
                        <a:ext cx="1671637" cy="604837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863600"/>
          </a:xfrm>
        </p:spPr>
        <p:txBody>
          <a:bodyPr/>
          <a:lstStyle/>
          <a:p>
            <a:pPr eaLnBrk="1" hangingPunct="1"/>
            <a:r>
              <a:rPr lang="fr-FR" sz="3500"/>
              <a:t>Équation de Poisson</a:t>
            </a:r>
          </a:p>
        </p:txBody>
      </p:sp>
      <p:sp>
        <p:nvSpPr>
          <p:cNvPr id="16077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 sz="2100"/>
              <a:t>Elle est dérivée de la première équation de Maxwell. Elle relie le potentiel électrique et la densité de charge:</a:t>
            </a:r>
          </a:p>
          <a:p>
            <a:pPr eaLnBrk="1" hangingPunct="1"/>
            <a:endParaRPr lang="fr-FR" sz="2100"/>
          </a:p>
          <a:p>
            <a:pPr eaLnBrk="1" hangingPunct="1"/>
            <a:endParaRPr lang="fr-FR" sz="2100"/>
          </a:p>
          <a:p>
            <a:pPr eaLnBrk="1" hangingPunct="1"/>
            <a:endParaRPr lang="fr-FR" sz="2100"/>
          </a:p>
          <a:p>
            <a:pPr eaLnBrk="1" hangingPunct="1"/>
            <a:endParaRPr lang="fr-FR" sz="2100"/>
          </a:p>
          <a:p>
            <a:pPr eaLnBrk="1" hangingPunct="1"/>
            <a:r>
              <a:rPr lang="fr-FR" sz="2100"/>
              <a:t>Dans les SC, deux types de charges (fixes et mobiles): </a:t>
            </a:r>
          </a:p>
        </p:txBody>
      </p:sp>
      <p:sp>
        <p:nvSpPr>
          <p:cNvPr id="16077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4AED3EF-FE4F-445E-A7D4-3E877598B569}" type="slidenum">
              <a:rPr lang="fr-FR" altLang="en-US"/>
              <a:pPr/>
              <a:t>244</a:t>
            </a:fld>
            <a:endParaRPr lang="fr-FR" altLang="en-US"/>
          </a:p>
        </p:txBody>
      </p:sp>
      <p:graphicFrame>
        <p:nvGraphicFramePr>
          <p:cNvPr id="16077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5865457"/>
              </p:ext>
            </p:extLst>
          </p:nvPr>
        </p:nvGraphicFramePr>
        <p:xfrm>
          <a:off x="3203575" y="2852738"/>
          <a:ext cx="2590800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74" name="Equation" r:id="rId4" imgW="1536480" imgH="507960" progId="Equation.3">
                  <p:embed/>
                </p:oleObj>
              </mc:Choice>
              <mc:Fallback>
                <p:oleObj name="Equation" r:id="rId4" imgW="1536480" imgH="50796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2852738"/>
                        <a:ext cx="2590800" cy="8572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077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660926"/>
              </p:ext>
            </p:extLst>
          </p:nvPr>
        </p:nvGraphicFramePr>
        <p:xfrm>
          <a:off x="2078038" y="4665663"/>
          <a:ext cx="4989512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75" name="Equation" r:id="rId6" imgW="2958840" imgH="507960" progId="Equation.3">
                  <p:embed/>
                </p:oleObj>
              </mc:Choice>
              <mc:Fallback>
                <p:oleObj name="Equation" r:id="rId6" imgW="2958840" imgH="50796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8038" y="4665663"/>
                        <a:ext cx="4989512" cy="8572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0775" name="AutoShape 6"/>
          <p:cNvSpPr>
            <a:spLocks/>
          </p:cNvSpPr>
          <p:nvPr/>
        </p:nvSpPr>
        <p:spPr bwMode="auto">
          <a:xfrm rot="-5400000">
            <a:off x="4229100" y="5084763"/>
            <a:ext cx="152400" cy="1143000"/>
          </a:xfrm>
          <a:prstGeom prst="leftBrace">
            <a:avLst>
              <a:gd name="adj1" fmla="val 62500"/>
              <a:gd name="adj2" fmla="val 50000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60776" name="AutoShape 7"/>
          <p:cNvSpPr>
            <a:spLocks/>
          </p:cNvSpPr>
          <p:nvPr/>
        </p:nvSpPr>
        <p:spPr bwMode="auto">
          <a:xfrm rot="-5400000">
            <a:off x="6049168" y="4866482"/>
            <a:ext cx="169863" cy="1600200"/>
          </a:xfrm>
          <a:prstGeom prst="leftBrace">
            <a:avLst>
              <a:gd name="adj1" fmla="val 78504"/>
              <a:gd name="adj2" fmla="val 50000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60777" name="Text Box 8"/>
          <p:cNvSpPr txBox="1">
            <a:spLocks noChangeArrowheads="1"/>
          </p:cNvSpPr>
          <p:nvPr/>
        </p:nvSpPr>
        <p:spPr bwMode="auto">
          <a:xfrm>
            <a:off x="3386138" y="5956300"/>
            <a:ext cx="17938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fr-FR" i="1">
                <a:latin typeface="Times New Roman" pitchFamily="18" charset="0"/>
              </a:rPr>
              <a:t>Charge mobiles</a:t>
            </a:r>
          </a:p>
          <a:p>
            <a:pPr algn="ctr"/>
            <a:r>
              <a:rPr kumimoji="1" lang="fr-FR" i="1">
                <a:latin typeface="Times New Roman" pitchFamily="18" charset="0"/>
              </a:rPr>
              <a:t> </a:t>
            </a:r>
            <a:r>
              <a:rPr kumimoji="1" lang="fr-FR" sz="1600" i="1">
                <a:latin typeface="Times New Roman" pitchFamily="18" charset="0"/>
              </a:rPr>
              <a:t>(électrons et trous)</a:t>
            </a:r>
          </a:p>
        </p:txBody>
      </p:sp>
      <p:sp>
        <p:nvSpPr>
          <p:cNvPr id="160778" name="Text Box 9"/>
          <p:cNvSpPr txBox="1">
            <a:spLocks noChangeArrowheads="1"/>
          </p:cNvSpPr>
          <p:nvPr/>
        </p:nvSpPr>
        <p:spPr bwMode="auto">
          <a:xfrm>
            <a:off x="5332413" y="5926138"/>
            <a:ext cx="1582737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fr-FR" i="1">
                <a:latin typeface="Times New Roman" pitchFamily="18" charset="0"/>
              </a:rPr>
              <a:t>Charges fixes</a:t>
            </a:r>
          </a:p>
          <a:p>
            <a:pPr algn="ctr"/>
            <a:r>
              <a:rPr kumimoji="1" lang="fr-FR" sz="1600" i="1">
                <a:latin typeface="Times New Roman" pitchFamily="18" charset="0"/>
              </a:rPr>
              <a:t>(dopants ionisés)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777875"/>
          </a:xfrm>
        </p:spPr>
        <p:txBody>
          <a:bodyPr/>
          <a:lstStyle/>
          <a:p>
            <a:pPr algn="ctr" eaLnBrk="1" hangingPunct="1"/>
            <a:r>
              <a:rPr lang="fr-FR" sz="3000"/>
              <a:t>Longueur de Debye</a:t>
            </a:r>
          </a:p>
        </p:txBody>
      </p:sp>
      <p:sp>
        <p:nvSpPr>
          <p:cNvPr id="1617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 sz="2100" dirty="0"/>
              <a:t>Si on écrit l’équation de Poisson dans un type </a:t>
            </a:r>
            <a:r>
              <a:rPr lang="fr-FR" sz="2100" i="1" dirty="0"/>
              <a:t>n</a:t>
            </a:r>
            <a:r>
              <a:rPr lang="fr-FR" sz="2100" dirty="0"/>
              <a:t> en exprimant </a:t>
            </a:r>
            <a:r>
              <a:rPr lang="fr-FR" sz="2100" i="1" dirty="0"/>
              <a:t>n</a:t>
            </a:r>
            <a:r>
              <a:rPr lang="fr-FR" sz="2100" dirty="0"/>
              <a:t> en fonction  de</a:t>
            </a:r>
            <a:r>
              <a:rPr lang="fr-FR" dirty="0"/>
              <a:t>        :</a:t>
            </a:r>
          </a:p>
          <a:p>
            <a:pPr eaLnBrk="1" hangingPunct="1"/>
            <a:endParaRPr lang="fr-FR" dirty="0"/>
          </a:p>
          <a:p>
            <a:pPr eaLnBrk="1" hangingPunct="1"/>
            <a:endParaRPr lang="fr-FR" dirty="0"/>
          </a:p>
          <a:p>
            <a:pPr eaLnBrk="1" hangingPunct="1"/>
            <a:endParaRPr lang="fr-FR" dirty="0"/>
          </a:p>
          <a:p>
            <a:pPr eaLnBrk="1" hangingPunct="1"/>
            <a:endParaRPr lang="fr-FR" sz="2100" dirty="0"/>
          </a:p>
          <a:p>
            <a:pPr eaLnBrk="1" hangingPunct="1"/>
            <a:r>
              <a:rPr lang="fr-FR" sz="2100" dirty="0"/>
              <a:t>Si </a:t>
            </a:r>
            <a:r>
              <a:rPr lang="fr-FR" sz="2100" dirty="0" err="1"/>
              <a:t>N</a:t>
            </a:r>
            <a:r>
              <a:rPr lang="fr-FR" sz="2100" baseline="-25000" dirty="0" err="1"/>
              <a:t>d</a:t>
            </a:r>
            <a:r>
              <a:rPr lang="fr-FR" sz="2100" dirty="0"/>
              <a:t>(x) =&gt; </a:t>
            </a:r>
            <a:r>
              <a:rPr lang="fr-FR" sz="2100" dirty="0" err="1"/>
              <a:t>N</a:t>
            </a:r>
            <a:r>
              <a:rPr lang="fr-FR" sz="2100" baseline="-25000" dirty="0" err="1"/>
              <a:t>d</a:t>
            </a:r>
            <a:r>
              <a:rPr lang="fr-FR" sz="2100" dirty="0" err="1"/>
              <a:t>+</a:t>
            </a:r>
            <a:r>
              <a:rPr lang="fr-FR" sz="2100" dirty="0" err="1">
                <a:latin typeface="Symbol" pitchFamily="18" charset="2"/>
              </a:rPr>
              <a:t>D</a:t>
            </a:r>
            <a:r>
              <a:rPr lang="fr-FR" sz="2100" dirty="0" err="1"/>
              <a:t>N</a:t>
            </a:r>
            <a:r>
              <a:rPr lang="fr-FR" sz="2100" baseline="-25000" dirty="0" err="1"/>
              <a:t>d</a:t>
            </a:r>
            <a:r>
              <a:rPr lang="fr-FR" sz="2100" dirty="0"/>
              <a:t>(x)</a:t>
            </a:r>
            <a:r>
              <a:rPr lang="fr-FR" dirty="0"/>
              <a:t> , </a:t>
            </a:r>
            <a:r>
              <a:rPr lang="fr-FR" sz="2600" dirty="0"/>
              <a:t>alors</a:t>
            </a:r>
            <a:r>
              <a:rPr lang="fr-FR" sz="2600" baseline="-25000" dirty="0"/>
              <a:t> </a:t>
            </a:r>
            <a:r>
              <a:rPr kumimoji="1" lang="fr-FR" sz="2100" i="1" dirty="0" err="1">
                <a:latin typeface="Symbol" pitchFamily="18" charset="2"/>
              </a:rPr>
              <a:t>F</a:t>
            </a:r>
            <a:r>
              <a:rPr kumimoji="1" lang="fr-FR" sz="2100" i="1" baseline="-25000" dirty="0" err="1"/>
              <a:t>Fi</a:t>
            </a:r>
            <a:r>
              <a:rPr lang="fr-FR" sz="2600" dirty="0"/>
              <a:t> est modifié de </a:t>
            </a:r>
            <a:r>
              <a:rPr lang="fr-FR" sz="2600" dirty="0" err="1">
                <a:latin typeface="Symbol" pitchFamily="18" charset="2"/>
              </a:rPr>
              <a:t>D</a:t>
            </a:r>
            <a:r>
              <a:rPr kumimoji="1" lang="fr-FR" sz="2100" i="1" dirty="0" err="1">
                <a:latin typeface="Symbol" pitchFamily="18" charset="2"/>
              </a:rPr>
              <a:t>F</a:t>
            </a:r>
            <a:r>
              <a:rPr kumimoji="1" lang="fr-FR" sz="2100" i="1" baseline="-25000" dirty="0" err="1"/>
              <a:t>Fi</a:t>
            </a:r>
            <a:r>
              <a:rPr lang="fr-FR" sz="2600" dirty="0"/>
              <a:t> </a:t>
            </a:r>
          </a:p>
        </p:txBody>
      </p:sp>
      <p:sp>
        <p:nvSpPr>
          <p:cNvPr id="16179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DDFEDCB-E992-4CFD-874B-57369457FBC6}" type="slidenum">
              <a:rPr lang="fr-FR" altLang="en-US"/>
              <a:pPr/>
              <a:t>245</a:t>
            </a:fld>
            <a:endParaRPr lang="fr-FR" altLang="en-US"/>
          </a:p>
        </p:txBody>
      </p:sp>
      <p:graphicFrame>
        <p:nvGraphicFramePr>
          <p:cNvPr id="16179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1864016"/>
              </p:ext>
            </p:extLst>
          </p:nvPr>
        </p:nvGraphicFramePr>
        <p:xfrm>
          <a:off x="2195736" y="1916832"/>
          <a:ext cx="4095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698" name="Equation" r:id="rId4" imgW="215640" imgH="241200" progId="Equation.3">
                  <p:embed/>
                </p:oleObj>
              </mc:Choice>
              <mc:Fallback>
                <p:oleObj name="Equation" r:id="rId4" imgW="215640" imgH="241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1916832"/>
                        <a:ext cx="409575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1795" name="Object 5"/>
          <p:cNvGraphicFramePr>
            <a:graphicFrameLocks noChangeAspect="1"/>
          </p:cNvGraphicFramePr>
          <p:nvPr/>
        </p:nvGraphicFramePr>
        <p:xfrm>
          <a:off x="2578100" y="3094038"/>
          <a:ext cx="3679825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699" name="Equation" r:id="rId6" imgW="2019240" imgH="457200" progId="Equation.3">
                  <p:embed/>
                </p:oleObj>
              </mc:Choice>
              <mc:Fallback>
                <p:oleObj name="Equation" r:id="rId6" imgW="2019240" imgH="457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8100" y="3094038"/>
                        <a:ext cx="3679825" cy="83185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1800" name="Text Box 6"/>
          <p:cNvSpPr txBox="1">
            <a:spLocks noChangeArrowheads="1"/>
          </p:cNvSpPr>
          <p:nvPr/>
        </p:nvSpPr>
        <p:spPr bwMode="auto">
          <a:xfrm>
            <a:off x="1907704" y="4797152"/>
            <a:ext cx="4414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fr-FR" sz="2400" dirty="0">
                <a:latin typeface="Times New Roman" pitchFamily="18" charset="0"/>
              </a:rPr>
              <a:t>en remarquant que:  </a:t>
            </a:r>
            <a:r>
              <a:rPr kumimoji="1" lang="fr-FR" sz="2400" i="1" dirty="0">
                <a:latin typeface="Times New Roman" pitchFamily="18" charset="0"/>
              </a:rPr>
              <a:t>V(x)=</a:t>
            </a:r>
            <a:r>
              <a:rPr kumimoji="1" lang="fr-FR" sz="2400" i="1" dirty="0" err="1">
                <a:latin typeface="Symbol" pitchFamily="18" charset="2"/>
              </a:rPr>
              <a:t>F</a:t>
            </a:r>
            <a:r>
              <a:rPr kumimoji="1" lang="fr-FR" sz="2400" i="1" baseline="-25000" dirty="0" err="1">
                <a:latin typeface="Arial Unicode MS" pitchFamily="34" charset="-128"/>
              </a:rPr>
              <a:t>Fi</a:t>
            </a:r>
            <a:r>
              <a:rPr kumimoji="1" lang="fr-FR" sz="2400" i="1" dirty="0">
                <a:latin typeface="Symbol" pitchFamily="18" charset="2"/>
              </a:rPr>
              <a:t> +</a:t>
            </a:r>
            <a:r>
              <a:rPr kumimoji="1" lang="fr-FR" sz="2400" i="1" dirty="0" err="1">
                <a:latin typeface="Times New Roman" pitchFamily="18" charset="0"/>
              </a:rPr>
              <a:t>cte</a:t>
            </a:r>
            <a:endParaRPr kumimoji="1" lang="fr-FR" sz="2400" i="1" dirty="0">
              <a:latin typeface="Times New Roman" pitchFamily="18" charset="0"/>
            </a:endParaRPr>
          </a:p>
        </p:txBody>
      </p:sp>
      <p:graphicFrame>
        <p:nvGraphicFramePr>
          <p:cNvPr id="161796" name="Object 7"/>
          <p:cNvGraphicFramePr>
            <a:graphicFrameLocks noChangeAspect="1"/>
          </p:cNvGraphicFramePr>
          <p:nvPr/>
        </p:nvGraphicFramePr>
        <p:xfrm>
          <a:off x="2670175" y="5607050"/>
          <a:ext cx="3878263" cy="798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00" name="Equation" r:id="rId8" imgW="2222280" imgH="457200" progId="Equation.3">
                  <p:embed/>
                </p:oleObj>
              </mc:Choice>
              <mc:Fallback>
                <p:oleObj name="Equation" r:id="rId8" imgW="2222280" imgH="4572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0175" y="5607050"/>
                        <a:ext cx="3878263" cy="798513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7963"/>
            <a:ext cx="7543800" cy="692150"/>
          </a:xfrm>
        </p:spPr>
        <p:txBody>
          <a:bodyPr/>
          <a:lstStyle/>
          <a:p>
            <a:pPr algn="ctr" eaLnBrk="1" hangingPunct="1"/>
            <a:r>
              <a:rPr lang="fr-FR" sz="3000"/>
              <a:t>Longueur de Debye</a:t>
            </a:r>
          </a:p>
        </p:txBody>
      </p:sp>
      <p:sp>
        <p:nvSpPr>
          <p:cNvPr id="457731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752600"/>
            <a:ext cx="8229600" cy="4756150"/>
          </a:xfrm>
        </p:spPr>
        <p:txBody>
          <a:bodyPr/>
          <a:lstStyle/>
          <a:p>
            <a:pPr eaLnBrk="1" hangingPunct="1">
              <a:defRPr/>
            </a:pPr>
            <a:r>
              <a:rPr lang="fr-FR" dirty="0"/>
              <a:t>Signification physique?</a:t>
            </a:r>
          </a:p>
          <a:p>
            <a:pPr lvl="1" eaLnBrk="1" hangingPunct="1">
              <a:defRPr/>
            </a:pPr>
            <a:r>
              <a:rPr lang="fr-FR" sz="2200" dirty="0"/>
              <a:t>Solution de l’équation différentielle du 2° degré:</a:t>
            </a:r>
          </a:p>
          <a:p>
            <a:pPr lvl="1" eaLnBrk="1" hangingPunct="1">
              <a:defRPr/>
            </a:pPr>
            <a:endParaRPr lang="fr-FR" sz="2200" dirty="0"/>
          </a:p>
          <a:p>
            <a:pPr lvl="1" eaLnBrk="1" hangingPunct="1">
              <a:defRPr/>
            </a:pPr>
            <a:endParaRPr lang="fr-FR" dirty="0"/>
          </a:p>
          <a:p>
            <a:pPr lvl="1" eaLnBrk="1" hangingPunct="1">
              <a:defRPr/>
            </a:pPr>
            <a:endParaRPr lang="fr-FR" dirty="0"/>
          </a:p>
          <a:p>
            <a:pPr lvl="1" eaLnBrk="1" hangingPunct="1">
              <a:defRPr/>
            </a:pPr>
            <a:endParaRPr lang="fr-FR" sz="2200" dirty="0"/>
          </a:p>
          <a:p>
            <a:pPr lvl="1" eaLnBrk="1" hangingPunct="1">
              <a:defRPr/>
            </a:pPr>
            <a:r>
              <a:rPr lang="fr-FR" sz="2200" dirty="0"/>
              <a:t>La « réponse » des bandes n’est pas </a:t>
            </a:r>
            <a:r>
              <a:rPr lang="fr-FR" sz="2200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abrupte</a:t>
            </a:r>
            <a:r>
              <a:rPr lang="fr-FR" sz="2200" dirty="0"/>
              <a:t> mais « prend » quelques  </a:t>
            </a:r>
            <a:r>
              <a:rPr lang="fr-FR" sz="2200" i="1" dirty="0"/>
              <a:t>L</a:t>
            </a:r>
            <a:r>
              <a:rPr lang="fr-FR" sz="2200" i="1" baseline="-25000" dirty="0"/>
              <a:t>D</a:t>
            </a:r>
            <a:r>
              <a:rPr lang="fr-FR" sz="2200" dirty="0"/>
              <a:t> ( si </a:t>
            </a:r>
            <a:r>
              <a:rPr lang="fr-FR" sz="2200" i="1" dirty="0" err="1"/>
              <a:t>N</a:t>
            </a:r>
            <a:r>
              <a:rPr lang="fr-FR" sz="2200" i="1" baseline="-25000" dirty="0" err="1"/>
              <a:t>d</a:t>
            </a:r>
            <a:r>
              <a:rPr lang="fr-FR" sz="2200" dirty="0"/>
              <a:t>=10</a:t>
            </a:r>
            <a:r>
              <a:rPr lang="fr-FR" sz="2200" baseline="30000" dirty="0"/>
              <a:t>16</a:t>
            </a:r>
            <a:r>
              <a:rPr lang="fr-FR" sz="2200" dirty="0"/>
              <a:t> cm</a:t>
            </a:r>
            <a:r>
              <a:rPr lang="fr-FR" sz="2200" baseline="30000" dirty="0"/>
              <a:t>-3</a:t>
            </a:r>
            <a:r>
              <a:rPr lang="fr-FR" sz="2200" dirty="0"/>
              <a:t>, </a:t>
            </a:r>
            <a:r>
              <a:rPr lang="fr-FR" sz="2200" i="1" dirty="0"/>
              <a:t>L</a:t>
            </a:r>
            <a:r>
              <a:rPr lang="fr-FR" sz="2200" i="1" baseline="-25000" dirty="0"/>
              <a:t>D</a:t>
            </a:r>
            <a:r>
              <a:rPr lang="fr-FR" sz="2200" dirty="0"/>
              <a:t>=0.04µm). Dans cette région, </a:t>
            </a:r>
            <a:r>
              <a:rPr lang="fr-FR" sz="2200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présence d’un champ électrique</a:t>
            </a:r>
            <a:r>
              <a:rPr lang="fr-FR" sz="2200" dirty="0"/>
              <a:t> (neutralité électrique non réalisée)</a:t>
            </a:r>
          </a:p>
        </p:txBody>
      </p:sp>
      <p:sp>
        <p:nvSpPr>
          <p:cNvPr id="16282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DAF001A-5131-4FD1-B796-C9EBBDAFB0D7}" type="slidenum">
              <a:rPr lang="fr-FR" altLang="en-US"/>
              <a:pPr/>
              <a:t>246</a:t>
            </a:fld>
            <a:endParaRPr lang="fr-FR" altLang="en-US"/>
          </a:p>
        </p:txBody>
      </p:sp>
      <p:grpSp>
        <p:nvGrpSpPr>
          <p:cNvPr id="162823" name="Group 4"/>
          <p:cNvGrpSpPr>
            <a:grpSpLocks/>
          </p:cNvGrpSpPr>
          <p:nvPr/>
        </p:nvGrpSpPr>
        <p:grpSpPr bwMode="auto">
          <a:xfrm>
            <a:off x="1985963" y="2971800"/>
            <a:ext cx="5557837" cy="1054100"/>
            <a:chOff x="1107" y="2053"/>
            <a:chExt cx="3501" cy="664"/>
          </a:xfrm>
          <a:solidFill>
            <a:schemeClr val="bg1"/>
          </a:solidFill>
        </p:grpSpPr>
        <p:graphicFrame>
          <p:nvGraphicFramePr>
            <p:cNvPr id="162818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20488867"/>
                </p:ext>
              </p:extLst>
            </p:nvPr>
          </p:nvGraphicFramePr>
          <p:xfrm>
            <a:off x="1107" y="2105"/>
            <a:ext cx="1475" cy="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8722" name="Equation" r:id="rId4" imgW="1130040" imgH="431640" progId="Equation.3">
                    <p:embed/>
                  </p:oleObj>
                </mc:Choice>
                <mc:Fallback>
                  <p:oleObj name="Equation" r:id="rId4" imgW="1130040" imgH="431640" progId="Equation.3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7" y="2105"/>
                          <a:ext cx="1475" cy="56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2819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21583086"/>
                </p:ext>
              </p:extLst>
            </p:nvPr>
          </p:nvGraphicFramePr>
          <p:xfrm>
            <a:off x="3456" y="2053"/>
            <a:ext cx="1152" cy="6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8723" name="Equation" r:id="rId6" imgW="927000" imgH="533160" progId="Equation.3">
                    <p:embed/>
                  </p:oleObj>
                </mc:Choice>
                <mc:Fallback>
                  <p:oleObj name="Equation" r:id="rId6" imgW="927000" imgH="533160" progId="Equation.3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56" y="2053"/>
                          <a:ext cx="1152" cy="66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2824" name="Text Box 7"/>
            <p:cNvSpPr txBox="1">
              <a:spLocks noChangeArrowheads="1"/>
            </p:cNvSpPr>
            <p:nvPr/>
          </p:nvSpPr>
          <p:spPr bwMode="auto">
            <a:xfrm>
              <a:off x="2853" y="2220"/>
              <a:ext cx="467" cy="2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fr-FR" sz="2400">
                  <a:latin typeface="Times New Roman" pitchFamily="18" charset="0"/>
                </a:rPr>
                <a:t>avec</a:t>
              </a:r>
            </a:p>
          </p:txBody>
        </p:sp>
      </p:grp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9" name="Rectangle 2"/>
          <p:cNvSpPr>
            <a:spLocks noGrp="1" noChangeArrowheads="1"/>
          </p:cNvSpPr>
          <p:nvPr>
            <p:ph type="title"/>
          </p:nvPr>
        </p:nvSpPr>
        <p:spPr>
          <a:xfrm>
            <a:off x="519906" y="404664"/>
            <a:ext cx="7543800" cy="690562"/>
          </a:xfrm>
        </p:spPr>
        <p:txBody>
          <a:bodyPr/>
          <a:lstStyle/>
          <a:p>
            <a:pPr algn="ctr" eaLnBrk="1" hangingPunct="1"/>
            <a:r>
              <a:rPr lang="fr-FR" sz="3000" dirty="0"/>
              <a:t>Temps de relaxation diélectrique</a:t>
            </a:r>
          </a:p>
        </p:txBody>
      </p:sp>
      <p:sp>
        <p:nvSpPr>
          <p:cNvPr id="458755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676400"/>
            <a:ext cx="7772400" cy="4114800"/>
          </a:xfrm>
        </p:spPr>
        <p:txBody>
          <a:bodyPr/>
          <a:lstStyle/>
          <a:p>
            <a:pPr eaLnBrk="1" hangingPunct="1">
              <a:defRPr/>
            </a:pPr>
            <a:r>
              <a:rPr lang="fr-FR" sz="2600"/>
              <a:t>Comment évolue dans le temps la densité de </a:t>
            </a:r>
            <a:r>
              <a:rPr lang="fr-FR" sz="2600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porteurs majoritaires </a:t>
            </a:r>
            <a:r>
              <a:rPr lang="fr-FR" sz="2600"/>
              <a:t>?</a:t>
            </a:r>
          </a:p>
          <a:p>
            <a:pPr lvl="1" eaLnBrk="1" hangingPunct="1">
              <a:defRPr/>
            </a:pPr>
            <a:r>
              <a:rPr lang="fr-FR" sz="2200"/>
              <a:t>Équation de continuité (R et G négligés):</a:t>
            </a:r>
          </a:p>
          <a:p>
            <a:pPr lvl="1" eaLnBrk="1" hangingPunct="1">
              <a:defRPr/>
            </a:pPr>
            <a:endParaRPr lang="fr-FR" sz="2200"/>
          </a:p>
        </p:txBody>
      </p:sp>
      <p:sp>
        <p:nvSpPr>
          <p:cNvPr id="16384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A1B020A-C98B-47EB-9FA0-5C5C791BA68D}" type="slidenum">
              <a:rPr lang="fr-FR" altLang="en-US"/>
              <a:pPr/>
              <a:t>247</a:t>
            </a:fld>
            <a:endParaRPr lang="fr-FR" altLang="en-US"/>
          </a:p>
        </p:txBody>
      </p:sp>
      <p:graphicFrame>
        <p:nvGraphicFramePr>
          <p:cNvPr id="16384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2076021"/>
              </p:ext>
            </p:extLst>
          </p:nvPr>
        </p:nvGraphicFramePr>
        <p:xfrm>
          <a:off x="1371600" y="3124200"/>
          <a:ext cx="14859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46" name="Equation" r:id="rId4" imgW="799920" imgH="457200" progId="Equation.3">
                  <p:embed/>
                </p:oleObj>
              </mc:Choice>
              <mc:Fallback>
                <p:oleObj name="Equation" r:id="rId4" imgW="799920" imgH="457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3124200"/>
                        <a:ext cx="1485900" cy="8477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4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243311"/>
              </p:ext>
            </p:extLst>
          </p:nvPr>
        </p:nvGraphicFramePr>
        <p:xfrm>
          <a:off x="3694113" y="3276600"/>
          <a:ext cx="2416175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47" name="Equation" r:id="rId6" imgW="1155600" imgH="241200" progId="Equation.3">
                  <p:embed/>
                </p:oleObj>
              </mc:Choice>
              <mc:Fallback>
                <p:oleObj name="Equation" r:id="rId6" imgW="1155600" imgH="241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4113" y="3276600"/>
                        <a:ext cx="2416175" cy="5048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4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67926"/>
              </p:ext>
            </p:extLst>
          </p:nvPr>
        </p:nvGraphicFramePr>
        <p:xfrm>
          <a:off x="6921500" y="3163888"/>
          <a:ext cx="1689100" cy="788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48" name="Equation" r:id="rId8" imgW="977760" imgH="457200" progId="Equation.3">
                  <p:embed/>
                </p:oleObj>
              </mc:Choice>
              <mc:Fallback>
                <p:oleObj name="Equation" r:id="rId8" imgW="977760" imgH="4572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1500" y="3163888"/>
                        <a:ext cx="1689100" cy="7889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51" name="Text Box 7"/>
          <p:cNvSpPr txBox="1">
            <a:spLocks noChangeArrowheads="1"/>
          </p:cNvSpPr>
          <p:nvPr/>
        </p:nvSpPr>
        <p:spPr bwMode="auto">
          <a:xfrm>
            <a:off x="3108325" y="3317875"/>
            <a:ext cx="43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fr-FR" sz="2400">
                <a:latin typeface="Times New Roman" pitchFamily="18" charset="0"/>
              </a:rPr>
              <a:t>or</a:t>
            </a:r>
          </a:p>
        </p:txBody>
      </p:sp>
      <p:sp>
        <p:nvSpPr>
          <p:cNvPr id="163852" name="Text Box 8"/>
          <p:cNvSpPr txBox="1">
            <a:spLocks noChangeArrowheads="1"/>
          </p:cNvSpPr>
          <p:nvPr/>
        </p:nvSpPr>
        <p:spPr bwMode="auto">
          <a:xfrm>
            <a:off x="6308725" y="3317875"/>
            <a:ext cx="403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fr-FR" sz="2400">
                <a:latin typeface="Times New Roman" pitchFamily="18" charset="0"/>
              </a:rPr>
              <a:t>et</a:t>
            </a:r>
          </a:p>
        </p:txBody>
      </p:sp>
      <p:sp>
        <p:nvSpPr>
          <p:cNvPr id="163853" name="Text Box 9"/>
          <p:cNvSpPr txBox="1">
            <a:spLocks noChangeArrowheads="1"/>
          </p:cNvSpPr>
          <p:nvPr/>
        </p:nvSpPr>
        <p:spPr bwMode="auto">
          <a:xfrm>
            <a:off x="1355725" y="4191000"/>
            <a:ext cx="742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fr-FR" sz="2400">
                <a:latin typeface="Times New Roman" pitchFamily="18" charset="0"/>
              </a:rPr>
              <a:t>d’où</a:t>
            </a:r>
          </a:p>
        </p:txBody>
      </p:sp>
      <p:grpSp>
        <p:nvGrpSpPr>
          <p:cNvPr id="163854" name="Group 10"/>
          <p:cNvGrpSpPr>
            <a:grpSpLocks/>
          </p:cNvGrpSpPr>
          <p:nvPr/>
        </p:nvGrpSpPr>
        <p:grpSpPr bwMode="auto">
          <a:xfrm>
            <a:off x="1447800" y="4724400"/>
            <a:ext cx="7162800" cy="844550"/>
            <a:chOff x="960" y="3264"/>
            <a:chExt cx="4512" cy="532"/>
          </a:xfrm>
        </p:grpSpPr>
        <p:graphicFrame>
          <p:nvGraphicFramePr>
            <p:cNvPr id="163846" name="Object 11"/>
            <p:cNvGraphicFramePr>
              <a:graphicFrameLocks noChangeAspect="1"/>
            </p:cNvGraphicFramePr>
            <p:nvPr/>
          </p:nvGraphicFramePr>
          <p:xfrm>
            <a:off x="960" y="3264"/>
            <a:ext cx="968" cy="5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9749" name="Equation" r:id="rId10" imgW="901440" imgH="495000" progId="Equation.3">
                    <p:embed/>
                  </p:oleObj>
                </mc:Choice>
                <mc:Fallback>
                  <p:oleObj name="Equation" r:id="rId10" imgW="901440" imgH="49500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60" y="3264"/>
                          <a:ext cx="968" cy="53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folHlink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3856" name="Text Box 12"/>
            <p:cNvSpPr txBox="1">
              <a:spLocks noChangeArrowheads="1"/>
            </p:cNvSpPr>
            <p:nvPr/>
          </p:nvSpPr>
          <p:spPr bwMode="auto">
            <a:xfrm>
              <a:off x="2342" y="3338"/>
              <a:ext cx="81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fr-FR" sz="2400">
                  <a:latin typeface="Times New Roman" pitchFamily="18" charset="0"/>
                </a:rPr>
                <a:t>Solution:</a:t>
              </a:r>
            </a:p>
          </p:txBody>
        </p:sp>
        <p:graphicFrame>
          <p:nvGraphicFramePr>
            <p:cNvPr id="163847" name="Object 13"/>
            <p:cNvGraphicFramePr>
              <a:graphicFrameLocks noChangeAspect="1"/>
            </p:cNvGraphicFramePr>
            <p:nvPr/>
          </p:nvGraphicFramePr>
          <p:xfrm>
            <a:off x="3384" y="3324"/>
            <a:ext cx="2088" cy="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9750" name="Equation" r:id="rId12" imgW="1485720" imgH="241200" progId="Equation.3">
                    <p:embed/>
                  </p:oleObj>
                </mc:Choice>
                <mc:Fallback>
                  <p:oleObj name="Equation" r:id="rId12" imgW="1485720" imgH="241200" progId="Equation.3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84" y="3324"/>
                          <a:ext cx="2088" cy="3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folHlink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63845" name="Object 14"/>
          <p:cNvGraphicFramePr>
            <a:graphicFrameLocks noChangeAspect="1"/>
          </p:cNvGraphicFramePr>
          <p:nvPr/>
        </p:nvGraphicFramePr>
        <p:xfrm>
          <a:off x="1498600" y="5762625"/>
          <a:ext cx="154940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51" name="Equation" r:id="rId14" imgW="634680" imgH="241200" progId="Equation.3">
                  <p:embed/>
                </p:oleObj>
              </mc:Choice>
              <mc:Fallback>
                <p:oleObj name="Equation" r:id="rId14" imgW="634680" imgH="24120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8600" y="5762625"/>
                        <a:ext cx="1549400" cy="59055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55" name="Text Box 15"/>
          <p:cNvSpPr txBox="1">
            <a:spLocks noChangeArrowheads="1"/>
          </p:cNvSpPr>
          <p:nvPr/>
        </p:nvSpPr>
        <p:spPr bwMode="auto">
          <a:xfrm>
            <a:off x="3492500" y="5876925"/>
            <a:ext cx="5307013" cy="4572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fr-FR" sz="2400">
                <a:latin typeface="Times New Roman" pitchFamily="18" charset="0"/>
              </a:rPr>
              <a:t>Temps de relaxation diélectrique ( 10</a:t>
            </a:r>
            <a:r>
              <a:rPr kumimoji="1" lang="fr-FR" sz="2400" baseline="30000">
                <a:latin typeface="Times New Roman" pitchFamily="18" charset="0"/>
              </a:rPr>
              <a:t>-12</a:t>
            </a:r>
            <a:r>
              <a:rPr kumimoji="1" lang="fr-FR" sz="2400">
                <a:latin typeface="Times New Roman" pitchFamily="18" charset="0"/>
              </a:rPr>
              <a:t> s)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5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fr-FR"/>
              <a:t>Chap 12</a:t>
            </a:r>
          </a:p>
        </p:txBody>
      </p:sp>
      <p:sp>
        <p:nvSpPr>
          <p:cNvPr id="330756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fr-FR"/>
              <a:t>Homo-jonction à semi-conducteur</a:t>
            </a:r>
          </a:p>
        </p:txBody>
      </p:sp>
      <p:sp>
        <p:nvSpPr>
          <p:cNvPr id="330754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F7900C2-662D-4594-9C55-24F65E351982}" type="slidenum">
              <a:rPr lang="fr-FR" altLang="en-US"/>
              <a:pPr/>
              <a:t>248</a:t>
            </a:fld>
            <a:endParaRPr lang="fr-FR" altLang="en-US"/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Homojonction PN</a:t>
            </a:r>
          </a:p>
        </p:txBody>
      </p:sp>
      <p:sp>
        <p:nvSpPr>
          <p:cNvPr id="33178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/>
              <a:t>Composant à réponse non linéaire</a:t>
            </a:r>
          </a:p>
          <a:p>
            <a:pPr eaLnBrk="1" hangingPunct="1"/>
            <a:r>
              <a:rPr lang="fr-FR"/>
              <a:t>Dispositifs redresseur ou « rectifier devices »</a:t>
            </a:r>
          </a:p>
          <a:p>
            <a:pPr eaLnBrk="1" hangingPunct="1"/>
            <a:r>
              <a:rPr lang="fr-FR"/>
              <a:t>2 types pour arriver au « même » résultat:</a:t>
            </a:r>
          </a:p>
          <a:p>
            <a:pPr lvl="1" eaLnBrk="1" hangingPunct="1"/>
            <a:r>
              <a:rPr lang="fr-FR"/>
              <a:t>Jonction PN (notre propos)</a:t>
            </a:r>
          </a:p>
          <a:p>
            <a:pPr lvl="1" eaLnBrk="1" hangingPunct="1"/>
            <a:r>
              <a:rPr lang="fr-FR"/>
              <a:t>Jonction à contact Schottky (chapitre suivant)</a:t>
            </a:r>
          </a:p>
        </p:txBody>
      </p:sp>
      <p:sp>
        <p:nvSpPr>
          <p:cNvPr id="33177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5FC5D9-CB9C-4111-8C63-00B8BA55D175}" type="slidenum">
              <a:rPr lang="fr-FR" altLang="en-US"/>
              <a:pPr/>
              <a:t>249</a:t>
            </a:fld>
            <a:endParaRPr lang="fr-FR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dirty="0"/>
              <a:t>Géométrie des cristaux</a:t>
            </a:r>
          </a:p>
        </p:txBody>
      </p:sp>
      <p:sp>
        <p:nvSpPr>
          <p:cNvPr id="224260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989138"/>
            <a:ext cx="4248150" cy="43926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sz="2100" u="sng" dirty="0"/>
              <a:t>Postulat de Bravais</a:t>
            </a:r>
            <a:r>
              <a:rPr lang="fr-FR" sz="2100" dirty="0"/>
              <a:t>: il existe dans le cristal un ensemble de points </a:t>
            </a:r>
            <a:r>
              <a:rPr lang="fr-FR" sz="2100" dirty="0" err="1"/>
              <a:t>P</a:t>
            </a:r>
            <a:r>
              <a:rPr lang="fr-FR" sz="2100" baseline="-25000" dirty="0" err="1"/>
              <a:t>n</a:t>
            </a:r>
            <a:r>
              <a:rPr lang="fr-FR" sz="2100" dirty="0"/>
              <a:t> qui ont exactement le même environnement microscopique que P</a:t>
            </a:r>
            <a:r>
              <a:rPr lang="fr-FR" sz="2100" baseline="-25000" dirty="0"/>
              <a:t>0</a:t>
            </a:r>
            <a:r>
              <a:rPr lang="fr-FR" sz="2100" dirty="0"/>
              <a:t> (le pt origine) </a:t>
            </a:r>
            <a:r>
              <a:rPr lang="fr-FR" sz="2100" dirty="0" err="1"/>
              <a:t>ie</a:t>
            </a:r>
            <a:r>
              <a:rPr lang="fr-FR" sz="2100" dirty="0"/>
              <a:t> que le paysage atomique vu de </a:t>
            </a:r>
            <a:r>
              <a:rPr lang="fr-FR" sz="2100" dirty="0" err="1"/>
              <a:t>P</a:t>
            </a:r>
            <a:r>
              <a:rPr lang="fr-FR" sz="2100" baseline="-25000" dirty="0" err="1"/>
              <a:t>n</a:t>
            </a:r>
            <a:r>
              <a:rPr lang="fr-FR" sz="2100" dirty="0"/>
              <a:t> est le même qu’en P</a:t>
            </a:r>
            <a:r>
              <a:rPr lang="fr-FR" sz="2100" baseline="-25000" dirty="0"/>
              <a:t>0</a:t>
            </a:r>
            <a:r>
              <a:rPr lang="fr-FR" sz="2100" dirty="0"/>
              <a:t> en grandeur </a:t>
            </a:r>
            <a:r>
              <a:rPr lang="fr-FR" sz="2100" u="sng" dirty="0">
                <a:solidFill>
                  <a:srgbClr val="FF0000"/>
                </a:solidFill>
              </a:rPr>
              <a:t>et</a:t>
            </a:r>
            <a:r>
              <a:rPr lang="fr-FR" sz="2100" dirty="0"/>
              <a:t> en direction. Cet ensemble de points est un ensemble de points congruents ou sommet du réseau</a:t>
            </a:r>
          </a:p>
          <a:p>
            <a:pPr eaLnBrk="1" hangingPunct="1">
              <a:lnSpc>
                <a:spcPct val="80000"/>
              </a:lnSpc>
            </a:pPr>
            <a:r>
              <a:rPr lang="fr-FR" sz="2100" u="sng" dirty="0"/>
              <a:t>Réseau de Bravais</a:t>
            </a:r>
            <a:r>
              <a:rPr lang="fr-FR" sz="2100" dirty="0"/>
              <a:t>: c’est un échantillon de réseau qui montre toutes les translations du réseau. Il y en a 14 différents</a:t>
            </a:r>
          </a:p>
        </p:txBody>
      </p:sp>
      <p:sp>
        <p:nvSpPr>
          <p:cNvPr id="22425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D466C22-525F-490C-92BA-25228E380AD6}" type="slidenum">
              <a:rPr lang="fr-FR" altLang="en-US"/>
              <a:pPr/>
              <a:t>25</a:t>
            </a:fld>
            <a:endParaRPr lang="fr-FR" altLang="en-US"/>
          </a:p>
        </p:txBody>
      </p:sp>
      <p:grpSp>
        <p:nvGrpSpPr>
          <p:cNvPr id="224261" name="Group 39"/>
          <p:cNvGrpSpPr>
            <a:grpSpLocks/>
          </p:cNvGrpSpPr>
          <p:nvPr/>
        </p:nvGrpSpPr>
        <p:grpSpPr bwMode="auto">
          <a:xfrm>
            <a:off x="4500563" y="1789113"/>
            <a:ext cx="4535487" cy="3871912"/>
            <a:chOff x="2790" y="946"/>
            <a:chExt cx="2857" cy="2439"/>
          </a:xfrm>
        </p:grpSpPr>
        <p:sp>
          <p:nvSpPr>
            <p:cNvPr id="224262" name="Line 24"/>
            <p:cNvSpPr>
              <a:spLocks noChangeShapeType="1"/>
            </p:cNvSpPr>
            <p:nvPr/>
          </p:nvSpPr>
          <p:spPr bwMode="auto">
            <a:xfrm>
              <a:off x="3107" y="1886"/>
              <a:ext cx="817" cy="4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4263" name="Text Box 25"/>
            <p:cNvSpPr txBox="1">
              <a:spLocks noChangeArrowheads="1"/>
            </p:cNvSpPr>
            <p:nvPr/>
          </p:nvSpPr>
          <p:spPr bwMode="auto">
            <a:xfrm>
              <a:off x="2790" y="1342"/>
              <a:ext cx="2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>
                  <a:latin typeface="Symbol" pitchFamily="18" charset="2"/>
                </a:rPr>
                <a:t>D</a:t>
              </a:r>
              <a:r>
                <a:rPr lang="fr-FR" baseline="-25000">
                  <a:latin typeface="Symbol" pitchFamily="18" charset="2"/>
                </a:rPr>
                <a:t>1</a:t>
              </a:r>
              <a:endParaRPr lang="fr-FR">
                <a:latin typeface="Symbol" pitchFamily="18" charset="2"/>
              </a:endParaRPr>
            </a:p>
          </p:txBody>
        </p:sp>
        <p:sp>
          <p:nvSpPr>
            <p:cNvPr id="224264" name="Text Box 26"/>
            <p:cNvSpPr txBox="1">
              <a:spLocks noChangeArrowheads="1"/>
            </p:cNvSpPr>
            <p:nvPr/>
          </p:nvSpPr>
          <p:spPr bwMode="auto">
            <a:xfrm>
              <a:off x="4385" y="1323"/>
              <a:ext cx="2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>
                  <a:latin typeface="Symbol" pitchFamily="18" charset="2"/>
                </a:rPr>
                <a:t>D</a:t>
              </a:r>
              <a:r>
                <a:rPr lang="fr-FR" baseline="-25000">
                  <a:latin typeface="Symbol" pitchFamily="18" charset="2"/>
                </a:rPr>
                <a:t>2</a:t>
              </a:r>
              <a:endParaRPr lang="fr-FR">
                <a:latin typeface="Symbol" pitchFamily="18" charset="2"/>
              </a:endParaRPr>
            </a:p>
          </p:txBody>
        </p:sp>
        <p:sp>
          <p:nvSpPr>
            <p:cNvPr id="224265" name="Text Box 27"/>
            <p:cNvSpPr txBox="1">
              <a:spLocks noChangeArrowheads="1"/>
            </p:cNvSpPr>
            <p:nvPr/>
          </p:nvSpPr>
          <p:spPr bwMode="auto">
            <a:xfrm>
              <a:off x="3334" y="1342"/>
              <a:ext cx="22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>
                  <a:latin typeface="Symbol" pitchFamily="18" charset="2"/>
                </a:rPr>
                <a:t>D</a:t>
              </a:r>
              <a:r>
                <a:rPr lang="fr-FR" baseline="30000"/>
                <a:t>’</a:t>
              </a:r>
              <a:endParaRPr lang="fr-FR">
                <a:latin typeface="Symbol" pitchFamily="18" charset="2"/>
              </a:endParaRPr>
            </a:p>
          </p:txBody>
        </p:sp>
        <p:sp>
          <p:nvSpPr>
            <p:cNvPr id="224266" name="Text Box 28"/>
            <p:cNvSpPr txBox="1">
              <a:spLocks noChangeArrowheads="1"/>
            </p:cNvSpPr>
            <p:nvPr/>
          </p:nvSpPr>
          <p:spPr bwMode="auto">
            <a:xfrm>
              <a:off x="3833" y="1342"/>
              <a:ext cx="24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>
                  <a:latin typeface="Symbol" pitchFamily="18" charset="2"/>
                </a:rPr>
                <a:t>D</a:t>
              </a:r>
              <a:r>
                <a:rPr lang="fr-FR" baseline="30000"/>
                <a:t>’’</a:t>
              </a:r>
              <a:endParaRPr lang="fr-FR">
                <a:latin typeface="Symbol" pitchFamily="18" charset="2"/>
              </a:endParaRPr>
            </a:p>
          </p:txBody>
        </p:sp>
        <p:sp>
          <p:nvSpPr>
            <p:cNvPr id="224267" name="Text Box 29"/>
            <p:cNvSpPr txBox="1">
              <a:spLocks noChangeArrowheads="1"/>
            </p:cNvSpPr>
            <p:nvPr/>
          </p:nvSpPr>
          <p:spPr bwMode="auto">
            <a:xfrm>
              <a:off x="2835" y="1796"/>
              <a:ext cx="26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b="1"/>
                <a:t>P</a:t>
              </a:r>
              <a:r>
                <a:rPr lang="fr-FR" b="1" baseline="-25000"/>
                <a:t>0</a:t>
              </a:r>
              <a:endParaRPr lang="fr-FR" b="1"/>
            </a:p>
          </p:txBody>
        </p:sp>
        <p:sp>
          <p:nvSpPr>
            <p:cNvPr id="224268" name="Text Box 30"/>
            <p:cNvSpPr txBox="1">
              <a:spLocks noChangeArrowheads="1"/>
            </p:cNvSpPr>
            <p:nvPr/>
          </p:nvSpPr>
          <p:spPr bwMode="auto">
            <a:xfrm>
              <a:off x="3062" y="2204"/>
              <a:ext cx="26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b="1"/>
                <a:t>P</a:t>
              </a:r>
              <a:r>
                <a:rPr lang="fr-FR" b="1" baseline="-25000"/>
                <a:t>1</a:t>
              </a:r>
              <a:endParaRPr lang="fr-FR" b="1"/>
            </a:p>
          </p:txBody>
        </p:sp>
        <p:sp>
          <p:nvSpPr>
            <p:cNvPr id="224269" name="Text Box 31"/>
            <p:cNvSpPr txBox="1">
              <a:spLocks noChangeArrowheads="1"/>
            </p:cNvSpPr>
            <p:nvPr/>
          </p:nvSpPr>
          <p:spPr bwMode="auto">
            <a:xfrm>
              <a:off x="3334" y="2657"/>
              <a:ext cx="26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b="1"/>
                <a:t>P</a:t>
              </a:r>
              <a:r>
                <a:rPr lang="fr-FR" b="1" baseline="-25000"/>
                <a:t>2</a:t>
              </a:r>
              <a:endParaRPr lang="fr-FR" b="1"/>
            </a:p>
          </p:txBody>
        </p:sp>
        <p:sp>
          <p:nvSpPr>
            <p:cNvPr id="224270" name="Text Box 33"/>
            <p:cNvSpPr txBox="1">
              <a:spLocks noChangeArrowheads="1"/>
            </p:cNvSpPr>
            <p:nvPr/>
          </p:nvSpPr>
          <p:spPr bwMode="auto">
            <a:xfrm>
              <a:off x="5058" y="2022"/>
              <a:ext cx="27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b="1"/>
                <a:t>P</a:t>
              </a:r>
              <a:r>
                <a:rPr lang="fr-FR" b="1" baseline="-25000"/>
                <a:t>n</a:t>
              </a:r>
              <a:endParaRPr lang="fr-FR" b="1"/>
            </a:p>
          </p:txBody>
        </p:sp>
        <p:sp>
          <p:nvSpPr>
            <p:cNvPr id="224271" name="Text Box 35"/>
            <p:cNvSpPr txBox="1">
              <a:spLocks noChangeArrowheads="1"/>
            </p:cNvSpPr>
            <p:nvPr/>
          </p:nvSpPr>
          <p:spPr bwMode="auto">
            <a:xfrm>
              <a:off x="3892" y="2030"/>
              <a:ext cx="29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b="1"/>
                <a:t>P</a:t>
              </a:r>
              <a:r>
                <a:rPr lang="fr-FR" b="1" baseline="-25000"/>
                <a:t>1</a:t>
              </a:r>
              <a:r>
                <a:rPr lang="fr-FR" b="1" baseline="30000"/>
                <a:t>’</a:t>
              </a:r>
              <a:endParaRPr lang="fr-FR" b="1"/>
            </a:p>
          </p:txBody>
        </p:sp>
        <p:grpSp>
          <p:nvGrpSpPr>
            <p:cNvPr id="224272" name="Group 38"/>
            <p:cNvGrpSpPr>
              <a:grpSpLocks/>
            </p:cNvGrpSpPr>
            <p:nvPr/>
          </p:nvGrpSpPr>
          <p:grpSpPr bwMode="auto">
            <a:xfrm>
              <a:off x="2880" y="946"/>
              <a:ext cx="2767" cy="2439"/>
              <a:chOff x="2880" y="946"/>
              <a:chExt cx="2767" cy="2439"/>
            </a:xfrm>
          </p:grpSpPr>
          <p:grpSp>
            <p:nvGrpSpPr>
              <p:cNvPr id="224273" name="Group 23"/>
              <p:cNvGrpSpPr>
                <a:grpSpLocks/>
              </p:cNvGrpSpPr>
              <p:nvPr/>
            </p:nvGrpSpPr>
            <p:grpSpPr bwMode="auto">
              <a:xfrm>
                <a:off x="2970" y="1569"/>
                <a:ext cx="2677" cy="1816"/>
                <a:chOff x="2879" y="1253"/>
                <a:chExt cx="2677" cy="1816"/>
              </a:xfrm>
            </p:grpSpPr>
            <p:sp>
              <p:nvSpPr>
                <p:cNvPr id="224276" name="Line 4"/>
                <p:cNvSpPr>
                  <a:spLocks noChangeShapeType="1"/>
                </p:cNvSpPr>
                <p:nvPr/>
              </p:nvSpPr>
              <p:spPr bwMode="auto">
                <a:xfrm>
                  <a:off x="3378" y="1299"/>
                  <a:ext cx="1134" cy="167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24277" name="Line 5"/>
                <p:cNvSpPr>
                  <a:spLocks noChangeShapeType="1"/>
                </p:cNvSpPr>
                <p:nvPr/>
              </p:nvSpPr>
              <p:spPr bwMode="auto">
                <a:xfrm>
                  <a:off x="2879" y="1390"/>
                  <a:ext cx="1134" cy="167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24278" name="Line 6"/>
                <p:cNvSpPr>
                  <a:spLocks noChangeShapeType="1"/>
                </p:cNvSpPr>
                <p:nvPr/>
              </p:nvSpPr>
              <p:spPr bwMode="auto">
                <a:xfrm>
                  <a:off x="3877" y="1254"/>
                  <a:ext cx="1134" cy="167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24279" name="Line 7"/>
                <p:cNvSpPr>
                  <a:spLocks noChangeShapeType="1"/>
                </p:cNvSpPr>
                <p:nvPr/>
              </p:nvSpPr>
              <p:spPr bwMode="auto">
                <a:xfrm>
                  <a:off x="4422" y="1253"/>
                  <a:ext cx="1134" cy="167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24280" name="Oval 11"/>
                <p:cNvSpPr>
                  <a:spLocks noChangeArrowheads="1"/>
                </p:cNvSpPr>
                <p:nvPr/>
              </p:nvSpPr>
              <p:spPr bwMode="auto">
                <a:xfrm>
                  <a:off x="4620" y="1549"/>
                  <a:ext cx="46" cy="4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4281" name="Oval 12"/>
                <p:cNvSpPr>
                  <a:spLocks noChangeArrowheads="1"/>
                </p:cNvSpPr>
                <p:nvPr/>
              </p:nvSpPr>
              <p:spPr bwMode="auto">
                <a:xfrm>
                  <a:off x="4080" y="1554"/>
                  <a:ext cx="46" cy="4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4282" name="Oval 13"/>
                <p:cNvSpPr>
                  <a:spLocks noChangeArrowheads="1"/>
                </p:cNvSpPr>
                <p:nvPr/>
              </p:nvSpPr>
              <p:spPr bwMode="auto">
                <a:xfrm>
                  <a:off x="3544" y="1546"/>
                  <a:ext cx="46" cy="4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4283" name="Oval 14"/>
                <p:cNvSpPr>
                  <a:spLocks noChangeArrowheads="1"/>
                </p:cNvSpPr>
                <p:nvPr/>
              </p:nvSpPr>
              <p:spPr bwMode="auto">
                <a:xfrm>
                  <a:off x="2979" y="1546"/>
                  <a:ext cx="46" cy="4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4284" name="Oval 15"/>
                <p:cNvSpPr>
                  <a:spLocks noChangeArrowheads="1"/>
                </p:cNvSpPr>
                <p:nvPr/>
              </p:nvSpPr>
              <p:spPr bwMode="auto">
                <a:xfrm>
                  <a:off x="3259" y="1965"/>
                  <a:ext cx="46" cy="4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4285" name="Oval 16"/>
                <p:cNvSpPr>
                  <a:spLocks noChangeArrowheads="1"/>
                </p:cNvSpPr>
                <p:nvPr/>
              </p:nvSpPr>
              <p:spPr bwMode="auto">
                <a:xfrm>
                  <a:off x="3819" y="1962"/>
                  <a:ext cx="46" cy="4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4286" name="Oval 17"/>
                <p:cNvSpPr>
                  <a:spLocks noChangeArrowheads="1"/>
                </p:cNvSpPr>
                <p:nvPr/>
              </p:nvSpPr>
              <p:spPr bwMode="auto">
                <a:xfrm>
                  <a:off x="4348" y="1957"/>
                  <a:ext cx="46" cy="4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4287" name="Oval 18"/>
                <p:cNvSpPr>
                  <a:spLocks noChangeArrowheads="1"/>
                </p:cNvSpPr>
                <p:nvPr/>
              </p:nvSpPr>
              <p:spPr bwMode="auto">
                <a:xfrm>
                  <a:off x="3523" y="2357"/>
                  <a:ext cx="46" cy="4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4288" name="Oval 19"/>
                <p:cNvSpPr>
                  <a:spLocks noChangeArrowheads="1"/>
                </p:cNvSpPr>
                <p:nvPr/>
              </p:nvSpPr>
              <p:spPr bwMode="auto">
                <a:xfrm>
                  <a:off x="4892" y="1957"/>
                  <a:ext cx="46" cy="4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4289" name="Oval 20"/>
                <p:cNvSpPr>
                  <a:spLocks noChangeArrowheads="1"/>
                </p:cNvSpPr>
                <p:nvPr/>
              </p:nvSpPr>
              <p:spPr bwMode="auto">
                <a:xfrm>
                  <a:off x="4620" y="2357"/>
                  <a:ext cx="46" cy="4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4290" name="Oval 21"/>
                <p:cNvSpPr>
                  <a:spLocks noChangeArrowheads="1"/>
                </p:cNvSpPr>
                <p:nvPr/>
              </p:nvSpPr>
              <p:spPr bwMode="auto">
                <a:xfrm>
                  <a:off x="4083" y="2363"/>
                  <a:ext cx="46" cy="4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4291" name="Oval 22"/>
                <p:cNvSpPr>
                  <a:spLocks noChangeArrowheads="1"/>
                </p:cNvSpPr>
                <p:nvPr/>
              </p:nvSpPr>
              <p:spPr bwMode="auto">
                <a:xfrm>
                  <a:off x="5156" y="2357"/>
                  <a:ext cx="46" cy="4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224274" name="AutoShape 36"/>
              <p:cNvSpPr>
                <a:spLocks/>
              </p:cNvSpPr>
              <p:nvPr/>
            </p:nvSpPr>
            <p:spPr bwMode="auto">
              <a:xfrm rot="5400000">
                <a:off x="3561" y="481"/>
                <a:ext cx="136" cy="1497"/>
              </a:xfrm>
              <a:prstGeom prst="leftBrace">
                <a:avLst>
                  <a:gd name="adj1" fmla="val 91728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4275" name="Text Box 37"/>
              <p:cNvSpPr txBox="1">
                <a:spLocks noChangeArrowheads="1"/>
              </p:cNvSpPr>
              <p:nvPr/>
            </p:nvSpPr>
            <p:spPr bwMode="auto">
              <a:xfrm>
                <a:off x="3230" y="946"/>
                <a:ext cx="1053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>
                    <a:latin typeface="Symbol" pitchFamily="18" charset="2"/>
                  </a:rPr>
                  <a:t>D</a:t>
                </a:r>
                <a:r>
                  <a:rPr lang="fr-FR"/>
                  <a:t> </a:t>
                </a:r>
                <a:r>
                  <a:rPr lang="fr-FR">
                    <a:sym typeface="Wingdings" pitchFamily="2" charset="2"/>
                  </a:rPr>
                  <a:t> directions</a:t>
                </a:r>
                <a:endParaRPr lang="fr-FR">
                  <a:latin typeface="Symbol" pitchFamily="18" charset="2"/>
                </a:endParaRPr>
              </a:p>
            </p:txBody>
          </p:sp>
        </p:grpSp>
      </p:grp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3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549275"/>
            <a:ext cx="7345363" cy="719138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fr-FR" sz="2600"/>
              <a:t>Mécanisme de formation de la jonction PN</a:t>
            </a:r>
          </a:p>
        </p:txBody>
      </p:sp>
      <p:sp>
        <p:nvSpPr>
          <p:cNvPr id="332802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31D4E44-3226-4B1C-8C0D-BBD10BE48B91}" type="slidenum">
              <a:rPr lang="fr-FR" altLang="en-US"/>
              <a:pPr/>
              <a:t>250</a:t>
            </a:fld>
            <a:endParaRPr lang="fr-FR" altLang="en-US"/>
          </a:p>
        </p:txBody>
      </p:sp>
      <p:pic>
        <p:nvPicPr>
          <p:cNvPr id="33280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4221163"/>
            <a:ext cx="32004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280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25" y="4221163"/>
            <a:ext cx="3425825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2806" name="Rectangle 5"/>
          <p:cNvSpPr>
            <a:spLocks noChangeArrowheads="1"/>
          </p:cNvSpPr>
          <p:nvPr/>
        </p:nvSpPr>
        <p:spPr bwMode="auto">
          <a:xfrm>
            <a:off x="8062913" y="1844675"/>
            <a:ext cx="1081087" cy="10080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33280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4075" y="1700213"/>
            <a:ext cx="5534025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949325"/>
          </a:xfrm>
        </p:spPr>
        <p:txBody>
          <a:bodyPr/>
          <a:lstStyle/>
          <a:p>
            <a:pPr eaLnBrk="1" hangingPunct="1"/>
            <a:r>
              <a:rPr lang="fr-FR" sz="2600"/>
              <a:t>Mécanisme de formation de la jonction PN</a:t>
            </a:r>
          </a:p>
        </p:txBody>
      </p:sp>
      <p:sp>
        <p:nvSpPr>
          <p:cNvPr id="333826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8D33B78-2136-4BF6-AB61-DA3B55AA093C}" type="slidenum">
              <a:rPr lang="fr-FR" altLang="en-US"/>
              <a:pPr/>
              <a:t>251</a:t>
            </a:fld>
            <a:endParaRPr lang="fr-FR" altLang="en-US"/>
          </a:p>
        </p:txBody>
      </p:sp>
      <p:pic>
        <p:nvPicPr>
          <p:cNvPr id="333828" name="Picture 3" descr="singh51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752600"/>
            <a:ext cx="4371975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3829" name="Line 4"/>
          <p:cNvSpPr>
            <a:spLocks noChangeShapeType="1"/>
          </p:cNvSpPr>
          <p:nvPr/>
        </p:nvSpPr>
        <p:spPr bwMode="auto">
          <a:xfrm>
            <a:off x="4038600" y="5181600"/>
            <a:ext cx="1905000" cy="381000"/>
          </a:xfrm>
          <a:prstGeom prst="line">
            <a:avLst/>
          </a:prstGeom>
          <a:noFill/>
          <a:ln w="28575">
            <a:solidFill>
              <a:srgbClr val="FF3300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fr-FR"/>
          </a:p>
        </p:txBody>
      </p:sp>
      <p:sp>
        <p:nvSpPr>
          <p:cNvPr id="466949" name="Text Box 5"/>
          <p:cNvSpPr txBox="1">
            <a:spLocks noChangeArrowheads="1"/>
          </p:cNvSpPr>
          <p:nvPr/>
        </p:nvSpPr>
        <p:spPr bwMode="auto">
          <a:xfrm>
            <a:off x="1752600" y="4876800"/>
            <a:ext cx="22145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fr-FR" sz="1400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Niveau de Fermi aligné: </a:t>
            </a:r>
          </a:p>
          <a:p>
            <a:pPr>
              <a:defRPr/>
            </a:pPr>
            <a:r>
              <a:rPr kumimoji="1" lang="fr-FR" sz="1400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équilibre thermodynamique</a:t>
            </a:r>
          </a:p>
        </p:txBody>
      </p:sp>
      <p:sp>
        <p:nvSpPr>
          <p:cNvPr id="466950" name="Text Box 6"/>
          <p:cNvSpPr txBox="1">
            <a:spLocks noChangeArrowheads="1"/>
          </p:cNvSpPr>
          <p:nvPr/>
        </p:nvSpPr>
        <p:spPr bwMode="auto">
          <a:xfrm>
            <a:off x="533400" y="1905000"/>
            <a:ext cx="411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r>
              <a:rPr kumimoji="1" lang="fr-FR" sz="2400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Processus de mise à l’équilibre</a:t>
            </a:r>
          </a:p>
        </p:txBody>
      </p:sp>
      <p:sp>
        <p:nvSpPr>
          <p:cNvPr id="466951" name="Text Box 7"/>
          <p:cNvSpPr txBox="1">
            <a:spLocks noChangeArrowheads="1"/>
          </p:cNvSpPr>
          <p:nvPr/>
        </p:nvSpPr>
        <p:spPr bwMode="auto">
          <a:xfrm>
            <a:off x="1279525" y="2424113"/>
            <a:ext cx="2873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fr-FR" sz="1600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1° phase : processus de diffusion</a:t>
            </a:r>
          </a:p>
        </p:txBody>
      </p:sp>
      <p:sp>
        <p:nvSpPr>
          <p:cNvPr id="333833" name="Line 8"/>
          <p:cNvSpPr>
            <a:spLocks noChangeShapeType="1"/>
          </p:cNvSpPr>
          <p:nvPr/>
        </p:nvSpPr>
        <p:spPr bwMode="auto">
          <a:xfrm>
            <a:off x="5791200" y="5867400"/>
            <a:ext cx="381000" cy="228600"/>
          </a:xfrm>
          <a:prstGeom prst="line">
            <a:avLst/>
          </a:prstGeom>
          <a:noFill/>
          <a:ln w="9525">
            <a:solidFill>
              <a:srgbClr val="0000FF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fr-FR"/>
          </a:p>
        </p:txBody>
      </p:sp>
      <p:sp>
        <p:nvSpPr>
          <p:cNvPr id="333834" name="Line 9"/>
          <p:cNvSpPr>
            <a:spLocks noChangeShapeType="1"/>
          </p:cNvSpPr>
          <p:nvPr/>
        </p:nvSpPr>
        <p:spPr bwMode="auto">
          <a:xfrm flipH="1" flipV="1">
            <a:off x="6324600" y="5181600"/>
            <a:ext cx="304800" cy="228600"/>
          </a:xfrm>
          <a:prstGeom prst="line">
            <a:avLst/>
          </a:prstGeom>
          <a:noFill/>
          <a:ln w="9525">
            <a:solidFill>
              <a:srgbClr val="0000FF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fr-FR"/>
          </a:p>
        </p:txBody>
      </p:sp>
      <p:sp>
        <p:nvSpPr>
          <p:cNvPr id="333835" name="Line 10"/>
          <p:cNvSpPr>
            <a:spLocks noChangeShapeType="1"/>
          </p:cNvSpPr>
          <p:nvPr/>
        </p:nvSpPr>
        <p:spPr bwMode="auto">
          <a:xfrm>
            <a:off x="6248400" y="5562600"/>
            <a:ext cx="0" cy="304800"/>
          </a:xfrm>
          <a:prstGeom prst="line">
            <a:avLst/>
          </a:prstGeom>
          <a:noFill/>
          <a:ln w="9525">
            <a:solidFill>
              <a:srgbClr val="0000FF"/>
            </a:solidFill>
            <a:miter lim="800000"/>
            <a:headEnd type="triangle" w="med" len="med"/>
            <a:tailEnd type="triangle" w="med" len="med"/>
          </a:ln>
        </p:spPr>
        <p:txBody>
          <a:bodyPr wrap="none"/>
          <a:lstStyle/>
          <a:p>
            <a:endParaRPr lang="fr-FR"/>
          </a:p>
        </p:txBody>
      </p:sp>
      <p:sp>
        <p:nvSpPr>
          <p:cNvPr id="333836" name="Line 11"/>
          <p:cNvSpPr>
            <a:spLocks noChangeShapeType="1"/>
          </p:cNvSpPr>
          <p:nvPr/>
        </p:nvSpPr>
        <p:spPr bwMode="auto">
          <a:xfrm flipH="1">
            <a:off x="5486400" y="6705600"/>
            <a:ext cx="1447800" cy="0"/>
          </a:xfrm>
          <a:prstGeom prst="line">
            <a:avLst/>
          </a:prstGeom>
          <a:noFill/>
          <a:ln w="38100">
            <a:solidFill>
              <a:srgbClr val="FF3300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fr-FR"/>
          </a:p>
        </p:txBody>
      </p:sp>
      <p:sp>
        <p:nvSpPr>
          <p:cNvPr id="466956" name="Text Box 12"/>
          <p:cNvSpPr txBox="1">
            <a:spLocks noChangeArrowheads="1"/>
          </p:cNvSpPr>
          <p:nvPr/>
        </p:nvSpPr>
        <p:spPr bwMode="auto">
          <a:xfrm>
            <a:off x="1219200" y="3016250"/>
            <a:ext cx="32400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fr-FR" sz="1600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2° phase : Apparition d’un E interne:</a:t>
            </a:r>
          </a:p>
          <a:p>
            <a:pPr>
              <a:defRPr/>
            </a:pPr>
            <a:r>
              <a:rPr kumimoji="1" lang="fr-FR" sz="1600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	équilibre la diffusion</a:t>
            </a:r>
          </a:p>
        </p:txBody>
      </p:sp>
      <p:sp>
        <p:nvSpPr>
          <p:cNvPr id="466957" name="Text Box 13"/>
          <p:cNvSpPr txBox="1">
            <a:spLocks noChangeArrowheads="1"/>
          </p:cNvSpPr>
          <p:nvPr/>
        </p:nvSpPr>
        <p:spPr bwMode="auto">
          <a:xfrm>
            <a:off x="4724400" y="6248400"/>
            <a:ext cx="596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fr-FR" sz="1600" b="1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E int</a:t>
            </a:r>
          </a:p>
        </p:txBody>
      </p:sp>
      <p:sp>
        <p:nvSpPr>
          <p:cNvPr id="333839" name="Line 14"/>
          <p:cNvSpPr>
            <a:spLocks noChangeShapeType="1"/>
          </p:cNvSpPr>
          <p:nvPr/>
        </p:nvSpPr>
        <p:spPr bwMode="auto">
          <a:xfrm flipH="1">
            <a:off x="6400800" y="4191000"/>
            <a:ext cx="1447800" cy="1447800"/>
          </a:xfrm>
          <a:prstGeom prst="line">
            <a:avLst/>
          </a:prstGeom>
          <a:noFill/>
          <a:ln w="38100">
            <a:solidFill>
              <a:schemeClr val="accent2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fr-FR"/>
          </a:p>
        </p:txBody>
      </p:sp>
      <p:sp>
        <p:nvSpPr>
          <p:cNvPr id="333840" name="Text Box 15"/>
          <p:cNvSpPr txBox="1">
            <a:spLocks noChangeArrowheads="1"/>
          </p:cNvSpPr>
          <p:nvPr/>
        </p:nvSpPr>
        <p:spPr bwMode="auto">
          <a:xfrm>
            <a:off x="7070725" y="3581400"/>
            <a:ext cx="1778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fr-FR" sz="1600" b="1" i="1">
                <a:solidFill>
                  <a:schemeClr val="accent2"/>
                </a:solidFill>
                <a:latin typeface="Times New Roman" pitchFamily="18" charset="0"/>
              </a:rPr>
              <a:t>Recombinaison de </a:t>
            </a:r>
          </a:p>
          <a:p>
            <a:pPr algn="ctr"/>
            <a:r>
              <a:rPr kumimoji="1" lang="fr-FR" sz="1600" b="1" i="1">
                <a:solidFill>
                  <a:schemeClr val="accent2"/>
                </a:solidFill>
                <a:latin typeface="Times New Roman" pitchFamily="18" charset="0"/>
              </a:rPr>
              <a:t>paires e-h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>
          <a:xfrm>
            <a:off x="247650" y="692696"/>
            <a:ext cx="7200900" cy="1006475"/>
          </a:xfrm>
          <a:solidFill>
            <a:schemeClr val="bg1"/>
          </a:solidFill>
        </p:spPr>
        <p:txBody>
          <a:bodyPr/>
          <a:lstStyle/>
          <a:p>
            <a:pPr algn="ctr" eaLnBrk="1" hangingPunct="1">
              <a:buFontTx/>
              <a:buChar char="•"/>
              <a:defRPr/>
            </a:pPr>
            <a:r>
              <a:rPr lang="fr-FR" sz="3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Tension de diffusion V</a:t>
            </a:r>
            <a:r>
              <a:rPr lang="fr-FR" sz="3000" i="1" baseline="-25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</a:t>
            </a:r>
            <a:r>
              <a:rPr lang="fr-FR" sz="3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ou </a:t>
            </a:r>
            <a:br>
              <a:rPr lang="fr-FR" sz="3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fr-FR" sz="3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« </a:t>
            </a:r>
            <a:r>
              <a:rPr lang="fr-FR" sz="3000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built</a:t>
            </a:r>
            <a:r>
              <a:rPr lang="fr-FR" sz="3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in  </a:t>
            </a:r>
            <a:r>
              <a:rPr lang="fr-FR" sz="3000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potential</a:t>
            </a:r>
            <a:r>
              <a:rPr lang="fr-FR" sz="3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sz="3000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V</a:t>
            </a:r>
            <a:r>
              <a:rPr lang="fr-FR" sz="3000" i="1" baseline="-25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b</a:t>
            </a:r>
            <a:r>
              <a:rPr lang="fr-FR" sz="3000" i="1" baseline="-25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 i </a:t>
            </a:r>
            <a:r>
              <a:rPr lang="fr-FR" sz="3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»</a:t>
            </a:r>
          </a:p>
        </p:txBody>
      </p:sp>
      <p:sp>
        <p:nvSpPr>
          <p:cNvPr id="164872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38198D1-8712-4890-A67A-4976EA812A50}" type="slidenum">
              <a:rPr lang="fr-FR" altLang="en-US"/>
              <a:pPr/>
              <a:t>252</a:t>
            </a:fld>
            <a:endParaRPr lang="fr-FR" altLang="en-US"/>
          </a:p>
        </p:txBody>
      </p:sp>
      <p:sp>
        <p:nvSpPr>
          <p:cNvPr id="164874" name="Text Box 3"/>
          <p:cNvSpPr txBox="1">
            <a:spLocks noChangeArrowheads="1"/>
          </p:cNvSpPr>
          <p:nvPr/>
        </p:nvSpPr>
        <p:spPr bwMode="auto">
          <a:xfrm>
            <a:off x="533400" y="1981200"/>
            <a:ext cx="8412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kumimoji="1" lang="fr-FR" sz="2400" dirty="0">
                <a:latin typeface="Times New Roman" pitchFamily="18" charset="0"/>
              </a:rPr>
              <a:t> Définition : différence de potentiel entre la région N et la région P</a:t>
            </a:r>
          </a:p>
        </p:txBody>
      </p:sp>
      <p:sp>
        <p:nvSpPr>
          <p:cNvPr id="164875" name="Rectangle 4"/>
          <p:cNvSpPr>
            <a:spLocks noChangeArrowheads="1"/>
          </p:cNvSpPr>
          <p:nvPr/>
        </p:nvSpPr>
        <p:spPr bwMode="auto">
          <a:xfrm>
            <a:off x="3981450" y="3314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graphicFrame>
        <p:nvGraphicFramePr>
          <p:cNvPr id="16486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0505077"/>
              </p:ext>
            </p:extLst>
          </p:nvPr>
        </p:nvGraphicFramePr>
        <p:xfrm>
          <a:off x="3487738" y="2514600"/>
          <a:ext cx="2054225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770" name="Équation" r:id="rId4" imgW="1117440" imgH="228600" progId="Equation.3">
                  <p:embed/>
                </p:oleObj>
              </mc:Choice>
              <mc:Fallback>
                <p:oleObj name="Équation" r:id="rId4" imgW="1117440" imgH="2286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7738" y="2514600"/>
                        <a:ext cx="2054225" cy="4191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4876" name="Rectangle 6"/>
          <p:cNvSpPr>
            <a:spLocks noChangeArrowheads="1"/>
          </p:cNvSpPr>
          <p:nvPr/>
        </p:nvSpPr>
        <p:spPr bwMode="auto">
          <a:xfrm>
            <a:off x="3328988" y="3214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graphicFrame>
        <p:nvGraphicFramePr>
          <p:cNvPr id="16486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42693"/>
              </p:ext>
            </p:extLst>
          </p:nvPr>
        </p:nvGraphicFramePr>
        <p:xfrm>
          <a:off x="3886200" y="2971800"/>
          <a:ext cx="3657600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771" r:id="rId6" imgW="2489200" imgH="431800" progId="Equation.3">
                  <p:embed/>
                </p:oleObj>
              </mc:Choice>
              <mc:Fallback>
                <p:oleObj r:id="rId6" imgW="2489200" imgH="4318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2971800"/>
                        <a:ext cx="3657600" cy="6318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4877" name="Rectangle 8"/>
          <p:cNvSpPr>
            <a:spLocks noChangeArrowheads="1"/>
          </p:cNvSpPr>
          <p:nvPr/>
        </p:nvSpPr>
        <p:spPr bwMode="auto">
          <a:xfrm>
            <a:off x="3848100" y="3195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graphicFrame>
        <p:nvGraphicFramePr>
          <p:cNvPr id="164868" name="Object 9"/>
          <p:cNvGraphicFramePr>
            <a:graphicFrameLocks noChangeAspect="1"/>
          </p:cNvGraphicFramePr>
          <p:nvPr/>
        </p:nvGraphicFramePr>
        <p:xfrm>
          <a:off x="2286000" y="3733800"/>
          <a:ext cx="220980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772" r:id="rId8" imgW="1447800" imgH="469900" progId="Equation.3">
                  <p:embed/>
                </p:oleObj>
              </mc:Choice>
              <mc:Fallback>
                <p:oleObj r:id="rId8" imgW="1447800" imgH="4699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3733800"/>
                        <a:ext cx="2209800" cy="7112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4878" name="Rectangle 10"/>
          <p:cNvSpPr>
            <a:spLocks noChangeArrowheads="1"/>
          </p:cNvSpPr>
          <p:nvPr/>
        </p:nvSpPr>
        <p:spPr bwMode="auto">
          <a:xfrm>
            <a:off x="3805238" y="321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graphicFrame>
        <p:nvGraphicFramePr>
          <p:cNvPr id="164869" name="Object 11"/>
          <p:cNvGraphicFramePr>
            <a:graphicFrameLocks noChangeAspect="1"/>
          </p:cNvGraphicFramePr>
          <p:nvPr/>
        </p:nvGraphicFramePr>
        <p:xfrm>
          <a:off x="5638800" y="3810000"/>
          <a:ext cx="2581275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773" r:id="rId10" imgW="1536700" imgH="419100" progId="Equation.3">
                  <p:embed/>
                </p:oleObj>
              </mc:Choice>
              <mc:Fallback>
                <p:oleObj r:id="rId10" imgW="1536700" imgH="4191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3810000"/>
                        <a:ext cx="2581275" cy="70485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4879" name="Rectangle 12"/>
          <p:cNvSpPr>
            <a:spLocks noChangeArrowheads="1"/>
          </p:cNvSpPr>
          <p:nvPr/>
        </p:nvSpPr>
        <p:spPr bwMode="auto">
          <a:xfrm>
            <a:off x="405765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graphicFrame>
        <p:nvGraphicFramePr>
          <p:cNvPr id="164870" name="Object 13"/>
          <p:cNvGraphicFramePr>
            <a:graphicFrameLocks noChangeAspect="1"/>
          </p:cNvGraphicFramePr>
          <p:nvPr/>
        </p:nvGraphicFramePr>
        <p:xfrm>
          <a:off x="5867400" y="4800600"/>
          <a:ext cx="1790700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774" r:id="rId12" imgW="1028700" imgH="457200" progId="Equation.3">
                  <p:embed/>
                </p:oleObj>
              </mc:Choice>
              <mc:Fallback>
                <p:oleObj r:id="rId12" imgW="1028700" imgH="4572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4800600"/>
                        <a:ext cx="1790700" cy="796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4880" name="Rectangle 14"/>
          <p:cNvSpPr>
            <a:spLocks noChangeArrowheads="1"/>
          </p:cNvSpPr>
          <p:nvPr/>
        </p:nvSpPr>
        <p:spPr bwMode="auto">
          <a:xfrm>
            <a:off x="3943350" y="32051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64881" name="Text Box 15"/>
          <p:cNvSpPr txBox="1">
            <a:spLocks noChangeArrowheads="1"/>
          </p:cNvSpPr>
          <p:nvPr/>
        </p:nvSpPr>
        <p:spPr bwMode="auto">
          <a:xfrm>
            <a:off x="533400" y="3048000"/>
            <a:ext cx="3184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fr-FR" sz="2000">
                <a:latin typeface="Times New Roman" pitchFamily="18" charset="0"/>
              </a:rPr>
              <a:t>Equation du courant de trous:</a:t>
            </a:r>
          </a:p>
        </p:txBody>
      </p:sp>
      <p:sp>
        <p:nvSpPr>
          <p:cNvPr id="164882" name="Text Box 16"/>
          <p:cNvSpPr txBox="1">
            <a:spLocks noChangeArrowheads="1"/>
          </p:cNvSpPr>
          <p:nvPr/>
        </p:nvSpPr>
        <p:spPr bwMode="auto">
          <a:xfrm>
            <a:off x="593725" y="3824288"/>
            <a:ext cx="13319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fr-FR" sz="2000">
                <a:latin typeface="Times New Roman" pitchFamily="18" charset="0"/>
              </a:rPr>
              <a:t>Soit encore</a:t>
            </a:r>
          </a:p>
        </p:txBody>
      </p:sp>
      <p:sp>
        <p:nvSpPr>
          <p:cNvPr id="164883" name="Text Box 17"/>
          <p:cNvSpPr txBox="1">
            <a:spLocks noChangeArrowheads="1"/>
          </p:cNvSpPr>
          <p:nvPr/>
        </p:nvSpPr>
        <p:spPr bwMode="auto">
          <a:xfrm>
            <a:off x="4800600" y="3886200"/>
            <a:ext cx="438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fr-FR" sz="2000">
                <a:latin typeface="Times New Roman" pitchFamily="18" charset="0"/>
              </a:rPr>
              <a:t>ou</a:t>
            </a:r>
          </a:p>
        </p:txBody>
      </p:sp>
      <p:sp>
        <p:nvSpPr>
          <p:cNvPr id="164884" name="Text Box 18"/>
          <p:cNvSpPr txBox="1">
            <a:spLocks noChangeArrowheads="1"/>
          </p:cNvSpPr>
          <p:nvPr/>
        </p:nvSpPr>
        <p:spPr bwMode="auto">
          <a:xfrm>
            <a:off x="669925" y="4967288"/>
            <a:ext cx="4346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fr-FR" sz="2000">
                <a:latin typeface="Times New Roman" pitchFamily="18" charset="0"/>
              </a:rPr>
              <a:t>En intégrant de la région P à la région N:</a:t>
            </a:r>
          </a:p>
        </p:txBody>
      </p:sp>
      <p:sp>
        <p:nvSpPr>
          <p:cNvPr id="164885" name="Text Box 19"/>
          <p:cNvSpPr txBox="1">
            <a:spLocks noChangeArrowheads="1"/>
          </p:cNvSpPr>
          <p:nvPr/>
        </p:nvSpPr>
        <p:spPr bwMode="auto">
          <a:xfrm>
            <a:off x="669925" y="5805488"/>
            <a:ext cx="1808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fr-FR" sz="2000">
                <a:latin typeface="Times New Roman" pitchFamily="18" charset="0"/>
              </a:rPr>
              <a:t>Soit finalement:</a:t>
            </a:r>
          </a:p>
        </p:txBody>
      </p:sp>
      <p:graphicFrame>
        <p:nvGraphicFramePr>
          <p:cNvPr id="16487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3971540"/>
              </p:ext>
            </p:extLst>
          </p:nvPr>
        </p:nvGraphicFramePr>
        <p:xfrm>
          <a:off x="3592513" y="5638800"/>
          <a:ext cx="29845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775" name="Équation" r:id="rId14" imgW="1625400" imgH="431640" progId="Equation.3">
                  <p:embed/>
                </p:oleObj>
              </mc:Choice>
              <mc:Fallback>
                <p:oleObj name="Équation" r:id="rId14" imgW="1625400" imgH="431640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2513" y="5638800"/>
                        <a:ext cx="2984500" cy="800100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noFill/>
                      </a:ln>
                      <a:effectLst>
                        <a:outerShdw dist="107763" dir="18900000" algn="ctr" rotWithShape="0">
                          <a:srgbClr val="80808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6842125" cy="762000"/>
          </a:xfrm>
        </p:spPr>
        <p:txBody>
          <a:bodyPr>
            <a:normAutofit fontScale="90000"/>
          </a:bodyPr>
          <a:lstStyle/>
          <a:p>
            <a:pPr eaLnBrk="1" hangingPunct="1">
              <a:buFontTx/>
              <a:buChar char="•"/>
              <a:defRPr/>
            </a:pPr>
            <a:r>
              <a:rPr lang="fr-FR" sz="2600" i="1">
                <a:effectLst>
                  <a:outerShdw blurRad="38100" dist="38100" dir="2700000" algn="tl">
                    <a:srgbClr val="C0C0C0"/>
                  </a:outerShdw>
                </a:effectLst>
              </a:rPr>
              <a:t>Champ, potentiel et largeur de zone d’espace (1)</a:t>
            </a:r>
            <a:endParaRPr lang="fr-FR" sz="2600" i="1" baseline="-250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710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1524000"/>
            <a:ext cx="4419600" cy="1295400"/>
          </a:xfrm>
        </p:spPr>
        <p:txBody>
          <a:bodyPr/>
          <a:lstStyle/>
          <a:p>
            <a:pPr eaLnBrk="1" hangingPunct="1">
              <a:defRPr/>
            </a:pPr>
            <a:r>
              <a:rPr lang="fr-FR" sz="2000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Equation de Poisson:</a:t>
            </a:r>
            <a:r>
              <a:rPr lang="fr-FR" sz="2000">
                <a:cs typeface="Times New Roman" pitchFamily="18" charset="0"/>
              </a:rPr>
              <a:t> </a:t>
            </a:r>
          </a:p>
        </p:txBody>
      </p:sp>
      <p:sp>
        <p:nvSpPr>
          <p:cNvPr id="165895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542A32F-A047-480D-9BFA-73431A1D6B51}" type="slidenum">
              <a:rPr lang="fr-FR" altLang="en-US"/>
              <a:pPr/>
              <a:t>253</a:t>
            </a:fld>
            <a:endParaRPr lang="fr-FR" altLang="en-US"/>
          </a:p>
        </p:txBody>
      </p:sp>
      <p:sp>
        <p:nvSpPr>
          <p:cNvPr id="165898" name="Rectangle 4"/>
          <p:cNvSpPr>
            <a:spLocks noChangeArrowheads="1"/>
          </p:cNvSpPr>
          <p:nvPr/>
        </p:nvSpPr>
        <p:spPr bwMode="auto">
          <a:xfrm>
            <a:off x="401955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graphicFrame>
        <p:nvGraphicFramePr>
          <p:cNvPr id="165890" name="Object 5"/>
          <p:cNvGraphicFramePr>
            <a:graphicFrameLocks noChangeAspect="1"/>
          </p:cNvGraphicFramePr>
          <p:nvPr/>
        </p:nvGraphicFramePr>
        <p:xfrm>
          <a:off x="1676400" y="2062163"/>
          <a:ext cx="1935163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794" name="Equation" r:id="rId4" imgW="1079280" imgH="457200" progId="Equation.3">
                  <p:embed/>
                </p:oleObj>
              </mc:Choice>
              <mc:Fallback>
                <p:oleObj name="Equation" r:id="rId4" imgW="1079280" imgH="457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2062163"/>
                        <a:ext cx="1935163" cy="819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046" name="Rectangle 6"/>
          <p:cNvSpPr>
            <a:spLocks noChangeArrowheads="1"/>
          </p:cNvSpPr>
          <p:nvPr/>
        </p:nvSpPr>
        <p:spPr bwMode="auto">
          <a:xfrm>
            <a:off x="762000" y="3124200"/>
            <a:ext cx="441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  <a:defRPr/>
            </a:pPr>
            <a:r>
              <a:rPr lang="fr-FR" sz="2000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Dans la région N et P</a:t>
            </a:r>
            <a:r>
              <a:rPr lang="fr-FR" sz="2800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fr-FR" sz="280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5900" name="Rectangle 7"/>
          <p:cNvSpPr>
            <a:spLocks noChangeArrowheads="1"/>
          </p:cNvSpPr>
          <p:nvPr/>
        </p:nvSpPr>
        <p:spPr bwMode="auto">
          <a:xfrm>
            <a:off x="3967163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65901" name="Rectangle 8"/>
          <p:cNvSpPr>
            <a:spLocks noChangeArrowheads="1"/>
          </p:cNvSpPr>
          <p:nvPr/>
        </p:nvSpPr>
        <p:spPr bwMode="auto">
          <a:xfrm>
            <a:off x="4214813" y="3314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65902" name="Rectangle 9"/>
          <p:cNvSpPr>
            <a:spLocks noChangeArrowheads="1"/>
          </p:cNvSpPr>
          <p:nvPr/>
        </p:nvSpPr>
        <p:spPr bwMode="auto">
          <a:xfrm>
            <a:off x="3976688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65903" name="Rectangle 10"/>
          <p:cNvSpPr>
            <a:spLocks noChangeArrowheads="1"/>
          </p:cNvSpPr>
          <p:nvPr/>
        </p:nvSpPr>
        <p:spPr bwMode="auto">
          <a:xfrm>
            <a:off x="4157663" y="33194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grpSp>
        <p:nvGrpSpPr>
          <p:cNvPr id="165904" name="Group 11"/>
          <p:cNvGrpSpPr>
            <a:grpSpLocks/>
          </p:cNvGrpSpPr>
          <p:nvPr/>
        </p:nvGrpSpPr>
        <p:grpSpPr bwMode="auto">
          <a:xfrm>
            <a:off x="908050" y="3937000"/>
            <a:ext cx="3968750" cy="1778000"/>
            <a:chOff x="606" y="2016"/>
            <a:chExt cx="2433" cy="927"/>
          </a:xfrm>
        </p:grpSpPr>
        <p:graphicFrame>
          <p:nvGraphicFramePr>
            <p:cNvPr id="165891" name="Object 12"/>
            <p:cNvGraphicFramePr>
              <a:graphicFrameLocks noChangeAspect="1"/>
            </p:cNvGraphicFramePr>
            <p:nvPr/>
          </p:nvGraphicFramePr>
          <p:xfrm>
            <a:off x="624" y="2016"/>
            <a:ext cx="1062" cy="4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1795" r:id="rId6" imgW="1206500" imgH="457200" progId="Equation.3">
                    <p:embed/>
                  </p:oleObj>
                </mc:Choice>
                <mc:Fallback>
                  <p:oleObj r:id="rId6" imgW="1206500" imgH="457200" progId="Equation.3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4" y="2016"/>
                          <a:ext cx="1062" cy="40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5892" name="Object 13"/>
            <p:cNvGraphicFramePr>
              <a:graphicFrameLocks noChangeAspect="1"/>
            </p:cNvGraphicFramePr>
            <p:nvPr/>
          </p:nvGraphicFramePr>
          <p:xfrm>
            <a:off x="2274" y="2128"/>
            <a:ext cx="702" cy="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1796" r:id="rId8" imgW="711200" imgH="228600" progId="Equation.3">
                    <p:embed/>
                  </p:oleObj>
                </mc:Choice>
                <mc:Fallback>
                  <p:oleObj r:id="rId8" imgW="711200" imgH="228600" progId="Equation.3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74" y="2128"/>
                          <a:ext cx="702" cy="22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5893" name="Object 14"/>
            <p:cNvGraphicFramePr>
              <a:graphicFrameLocks noChangeAspect="1"/>
            </p:cNvGraphicFramePr>
            <p:nvPr/>
          </p:nvGraphicFramePr>
          <p:xfrm>
            <a:off x="606" y="2529"/>
            <a:ext cx="1074" cy="4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1797" r:id="rId10" imgW="1193800" imgH="457200" progId="Equation.3">
                    <p:embed/>
                  </p:oleObj>
                </mc:Choice>
                <mc:Fallback>
                  <p:oleObj r:id="rId10" imgW="1193800" imgH="457200" progId="Equation.3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6" y="2529"/>
                          <a:ext cx="1074" cy="41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5894" name="Object 15"/>
            <p:cNvGraphicFramePr>
              <a:graphicFrameLocks noChangeAspect="1"/>
            </p:cNvGraphicFramePr>
            <p:nvPr/>
          </p:nvGraphicFramePr>
          <p:xfrm>
            <a:off x="2121" y="2594"/>
            <a:ext cx="918" cy="2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1798" r:id="rId12" imgW="825142" imgH="215806" progId="Equation.3">
                    <p:embed/>
                  </p:oleObj>
                </mc:Choice>
                <mc:Fallback>
                  <p:oleObj r:id="rId12" imgW="825142" imgH="215806" progId="Equation.3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21" y="2594"/>
                          <a:ext cx="918" cy="2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65905" name="Rectangle 16"/>
          <p:cNvSpPr>
            <a:spLocks noChangeArrowheads="1"/>
          </p:cNvSpPr>
          <p:nvPr/>
        </p:nvSpPr>
        <p:spPr bwMode="auto">
          <a:xfrm>
            <a:off x="3848100" y="32051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65906" name="Rectangle 17"/>
          <p:cNvSpPr>
            <a:spLocks noChangeArrowheads="1"/>
          </p:cNvSpPr>
          <p:nvPr/>
        </p:nvSpPr>
        <p:spPr bwMode="auto">
          <a:xfrm>
            <a:off x="3862388" y="32051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grpSp>
        <p:nvGrpSpPr>
          <p:cNvPr id="165907" name="Group 18"/>
          <p:cNvGrpSpPr>
            <a:grpSpLocks/>
          </p:cNvGrpSpPr>
          <p:nvPr/>
        </p:nvGrpSpPr>
        <p:grpSpPr bwMode="auto">
          <a:xfrm>
            <a:off x="5257800" y="1600200"/>
            <a:ext cx="3381375" cy="4940300"/>
            <a:chOff x="3312" y="1008"/>
            <a:chExt cx="2130" cy="3112"/>
          </a:xfrm>
        </p:grpSpPr>
        <p:pic>
          <p:nvPicPr>
            <p:cNvPr id="165908" name="Picture 19" descr="mathieu21p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contrast="6000"/>
            </a:blip>
            <a:srcRect/>
            <a:stretch>
              <a:fillRect/>
            </a:stretch>
          </p:blipFill>
          <p:spPr bwMode="auto">
            <a:xfrm>
              <a:off x="3312" y="1008"/>
              <a:ext cx="2130" cy="3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5909" name="Text Box 20"/>
            <p:cNvSpPr txBox="1">
              <a:spLocks noChangeArrowheads="1"/>
            </p:cNvSpPr>
            <p:nvPr/>
          </p:nvSpPr>
          <p:spPr bwMode="auto">
            <a:xfrm>
              <a:off x="3969" y="3810"/>
              <a:ext cx="336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1" lang="fr-FR" sz="1200" i="1">
                  <a:solidFill>
                    <a:srgbClr val="FF3300"/>
                  </a:solidFill>
                  <a:latin typeface="Times New Roman" pitchFamily="18" charset="0"/>
                </a:rPr>
                <a:t>-W</a:t>
              </a:r>
              <a:r>
                <a:rPr kumimoji="1" lang="fr-FR" sz="1200" i="1" baseline="-25000">
                  <a:solidFill>
                    <a:srgbClr val="FF3300"/>
                  </a:solidFill>
                  <a:latin typeface="Times New Roman" pitchFamily="18" charset="0"/>
                </a:rPr>
                <a:t>P</a:t>
              </a:r>
              <a:endParaRPr kumimoji="1" lang="fr-FR" sz="1200" i="1">
                <a:solidFill>
                  <a:srgbClr val="FF3300"/>
                </a:solidFill>
                <a:latin typeface="Times New Roman" pitchFamily="18" charset="0"/>
              </a:endParaRPr>
            </a:p>
          </p:txBody>
        </p:sp>
        <p:sp>
          <p:nvSpPr>
            <p:cNvPr id="165910" name="Text Box 21"/>
            <p:cNvSpPr txBox="1">
              <a:spLocks noChangeArrowheads="1"/>
            </p:cNvSpPr>
            <p:nvPr/>
          </p:nvSpPr>
          <p:spPr bwMode="auto">
            <a:xfrm>
              <a:off x="4704" y="3792"/>
              <a:ext cx="336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1" lang="fr-FR" sz="1200" i="1">
                  <a:solidFill>
                    <a:srgbClr val="FF3300"/>
                  </a:solidFill>
                  <a:latin typeface="Times New Roman" pitchFamily="18" charset="0"/>
                </a:rPr>
                <a:t>-W</a:t>
              </a:r>
              <a:r>
                <a:rPr kumimoji="1" lang="fr-FR" sz="1200" i="1" baseline="-25000">
                  <a:solidFill>
                    <a:srgbClr val="FF3300"/>
                  </a:solidFill>
                  <a:latin typeface="Times New Roman" pitchFamily="18" charset="0"/>
                </a:rPr>
                <a:t>N</a:t>
              </a:r>
              <a:endParaRPr kumimoji="1" lang="fr-FR" sz="1200" i="1">
                <a:solidFill>
                  <a:srgbClr val="FF3300"/>
                </a:solidFill>
                <a:latin typeface="Times New Roman" pitchFamily="18" charset="0"/>
              </a:endParaRPr>
            </a:p>
          </p:txBody>
        </p:sp>
      </p:grp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4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126288" cy="762000"/>
          </a:xfrm>
        </p:spPr>
        <p:txBody>
          <a:bodyPr/>
          <a:lstStyle/>
          <a:p>
            <a:pPr eaLnBrk="1" hangingPunct="1">
              <a:buFontTx/>
              <a:buChar char="•"/>
              <a:defRPr/>
            </a:pPr>
            <a:r>
              <a:rPr lang="fr-FR" sz="2600" i="1">
                <a:effectLst>
                  <a:outerShdw blurRad="38100" dist="38100" dir="2700000" algn="tl">
                    <a:srgbClr val="C0C0C0"/>
                  </a:outerShdw>
                </a:effectLst>
              </a:rPr>
              <a:t>Champ, potentiel et largeur de zone d’espace (2)</a:t>
            </a:r>
            <a:endParaRPr lang="fr-FR" sz="2600" i="1" baseline="-250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6918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906270A-48C0-4262-8A2D-A6E7551C324F}" type="slidenum">
              <a:rPr lang="fr-FR" altLang="en-US"/>
              <a:pPr/>
              <a:t>254</a:t>
            </a:fld>
            <a:endParaRPr lang="fr-FR" altLang="en-US"/>
          </a:p>
        </p:txBody>
      </p:sp>
      <p:sp>
        <p:nvSpPr>
          <p:cNvPr id="166919" name="Rectangle 2"/>
          <p:cNvSpPr>
            <a:spLocks noChangeArrowheads="1"/>
          </p:cNvSpPr>
          <p:nvPr/>
        </p:nvSpPr>
        <p:spPr bwMode="auto">
          <a:xfrm>
            <a:off x="533400" y="2209800"/>
            <a:ext cx="441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</a:pPr>
            <a:r>
              <a:rPr lang="fr-FR" sz="2000">
                <a:latin typeface="Times New Roman" pitchFamily="18" charset="0"/>
                <a:cs typeface="Times New Roman" pitchFamily="18" charset="0"/>
              </a:rPr>
              <a:t>Champ électrique E(x)</a:t>
            </a:r>
            <a:endParaRPr lang="fr-FR" sz="28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6920" name="Group 3"/>
          <p:cNvGrpSpPr>
            <a:grpSpLocks/>
          </p:cNvGrpSpPr>
          <p:nvPr/>
        </p:nvGrpSpPr>
        <p:grpSpPr bwMode="auto">
          <a:xfrm>
            <a:off x="609600" y="2971800"/>
            <a:ext cx="4381500" cy="644525"/>
            <a:chOff x="618" y="3156"/>
            <a:chExt cx="2760" cy="406"/>
          </a:xfrm>
        </p:grpSpPr>
        <p:graphicFrame>
          <p:nvGraphicFramePr>
            <p:cNvPr id="166916" name="Object 4"/>
            <p:cNvGraphicFramePr>
              <a:graphicFrameLocks noChangeAspect="1"/>
            </p:cNvGraphicFramePr>
            <p:nvPr/>
          </p:nvGraphicFramePr>
          <p:xfrm>
            <a:off x="618" y="3173"/>
            <a:ext cx="1308" cy="3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2818" name="Equation" r:id="rId4" imgW="1460160" imgH="431640" progId="Equation.3">
                    <p:embed/>
                  </p:oleObj>
                </mc:Choice>
                <mc:Fallback>
                  <p:oleObj name="Equation" r:id="rId4" imgW="1460160" imgH="43164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8" y="3173"/>
                          <a:ext cx="1308" cy="38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6917" name="Object 5"/>
            <p:cNvGraphicFramePr>
              <a:graphicFrameLocks noChangeAspect="1"/>
            </p:cNvGraphicFramePr>
            <p:nvPr/>
          </p:nvGraphicFramePr>
          <p:xfrm>
            <a:off x="2029" y="3156"/>
            <a:ext cx="1349" cy="4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2819" name="Equation" r:id="rId6" imgW="1460160" imgH="431640" progId="Equation.3">
                    <p:embed/>
                  </p:oleObj>
                </mc:Choice>
                <mc:Fallback>
                  <p:oleObj name="Equation" r:id="rId6" imgW="1460160" imgH="431640" progId="Equation.3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29" y="3156"/>
                          <a:ext cx="1349" cy="40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66922" name="Rectangle 7"/>
          <p:cNvSpPr>
            <a:spLocks noChangeArrowheads="1"/>
          </p:cNvSpPr>
          <p:nvPr/>
        </p:nvSpPr>
        <p:spPr bwMode="auto">
          <a:xfrm>
            <a:off x="457200" y="3505200"/>
            <a:ext cx="441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</a:pPr>
            <a:r>
              <a:rPr lang="fr-FR" sz="2000">
                <a:latin typeface="Times New Roman" pitchFamily="18" charset="0"/>
                <a:cs typeface="Times New Roman" pitchFamily="18" charset="0"/>
              </a:rPr>
              <a:t>Continuité du champ en x=0</a:t>
            </a:r>
            <a:r>
              <a:rPr lang="fr-FR" sz="2800"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166923" name="Rectangle 8"/>
          <p:cNvSpPr>
            <a:spLocks noChangeArrowheads="1"/>
          </p:cNvSpPr>
          <p:nvPr/>
        </p:nvSpPr>
        <p:spPr bwMode="auto">
          <a:xfrm>
            <a:off x="4076700" y="3314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graphicFrame>
        <p:nvGraphicFramePr>
          <p:cNvPr id="166914" name="Object 9"/>
          <p:cNvGraphicFramePr>
            <a:graphicFrameLocks noChangeAspect="1"/>
          </p:cNvGraphicFramePr>
          <p:nvPr/>
        </p:nvGraphicFramePr>
        <p:xfrm>
          <a:off x="1524000" y="4114800"/>
          <a:ext cx="2209800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20" r:id="rId8" imgW="990600" imgH="228600" progId="Equation.3">
                  <p:embed/>
                </p:oleObj>
              </mc:Choice>
              <mc:Fallback>
                <p:oleObj r:id="rId8" imgW="990600" imgH="2286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114800"/>
                        <a:ext cx="2209800" cy="51117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33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6924" name="Rectangle 10"/>
          <p:cNvSpPr>
            <a:spLocks noChangeArrowheads="1"/>
          </p:cNvSpPr>
          <p:nvPr/>
        </p:nvSpPr>
        <p:spPr bwMode="auto">
          <a:xfrm>
            <a:off x="3657600" y="32051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graphicFrame>
        <p:nvGraphicFramePr>
          <p:cNvPr id="166915" name="Object 11"/>
          <p:cNvGraphicFramePr>
            <a:graphicFrameLocks noChangeAspect="1"/>
          </p:cNvGraphicFramePr>
          <p:nvPr/>
        </p:nvGraphicFramePr>
        <p:xfrm>
          <a:off x="762000" y="5105400"/>
          <a:ext cx="3657600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21" r:id="rId10" imgW="1828800" imgH="444500" progId="Equation.3">
                  <p:embed/>
                </p:oleObj>
              </mc:Choice>
              <mc:Fallback>
                <p:oleObj r:id="rId10" imgW="1828800" imgH="4445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5105400"/>
                        <a:ext cx="3657600" cy="895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6925" name="Group 12"/>
          <p:cNvGrpSpPr>
            <a:grpSpLocks/>
          </p:cNvGrpSpPr>
          <p:nvPr/>
        </p:nvGrpSpPr>
        <p:grpSpPr bwMode="auto">
          <a:xfrm>
            <a:off x="5257800" y="1600200"/>
            <a:ext cx="3381375" cy="4940300"/>
            <a:chOff x="3312" y="1008"/>
            <a:chExt cx="2130" cy="3112"/>
          </a:xfrm>
        </p:grpSpPr>
        <p:pic>
          <p:nvPicPr>
            <p:cNvPr id="166926" name="Picture 13" descr="mathieu21p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contrast="6000"/>
            </a:blip>
            <a:srcRect/>
            <a:stretch>
              <a:fillRect/>
            </a:stretch>
          </p:blipFill>
          <p:spPr bwMode="auto">
            <a:xfrm>
              <a:off x="3312" y="1008"/>
              <a:ext cx="2130" cy="3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6927" name="Text Box 14"/>
            <p:cNvSpPr txBox="1">
              <a:spLocks noChangeArrowheads="1"/>
            </p:cNvSpPr>
            <p:nvPr/>
          </p:nvSpPr>
          <p:spPr bwMode="auto">
            <a:xfrm>
              <a:off x="3969" y="3810"/>
              <a:ext cx="336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1" lang="fr-FR" sz="1200" i="1">
                  <a:latin typeface="Times New Roman" pitchFamily="18" charset="0"/>
                </a:rPr>
                <a:t>-W</a:t>
              </a:r>
              <a:r>
                <a:rPr kumimoji="1" lang="fr-FR" sz="1200" i="1" baseline="-25000">
                  <a:latin typeface="Times New Roman" pitchFamily="18" charset="0"/>
                </a:rPr>
                <a:t>P</a:t>
              </a:r>
              <a:endParaRPr kumimoji="1" lang="fr-FR" sz="1200" i="1">
                <a:latin typeface="Times New Roman" pitchFamily="18" charset="0"/>
              </a:endParaRPr>
            </a:p>
          </p:txBody>
        </p:sp>
        <p:sp>
          <p:nvSpPr>
            <p:cNvPr id="166928" name="Text Box 15"/>
            <p:cNvSpPr txBox="1">
              <a:spLocks noChangeArrowheads="1"/>
            </p:cNvSpPr>
            <p:nvPr/>
          </p:nvSpPr>
          <p:spPr bwMode="auto">
            <a:xfrm>
              <a:off x="4704" y="3792"/>
              <a:ext cx="336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1" lang="fr-FR" sz="1200" i="1">
                  <a:latin typeface="Times New Roman" pitchFamily="18" charset="0"/>
                </a:rPr>
                <a:t>-W</a:t>
              </a:r>
              <a:r>
                <a:rPr kumimoji="1" lang="fr-FR" sz="1200" i="1" baseline="-25000">
                  <a:latin typeface="Times New Roman" pitchFamily="18" charset="0"/>
                </a:rPr>
                <a:t>N</a:t>
              </a:r>
              <a:endParaRPr kumimoji="1" lang="fr-FR" sz="1200" i="1">
                <a:latin typeface="Times New Roman" pitchFamily="18" charset="0"/>
              </a:endParaRPr>
            </a:p>
          </p:txBody>
        </p:sp>
      </p:grp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126288" cy="762000"/>
          </a:xfrm>
        </p:spPr>
        <p:txBody>
          <a:bodyPr/>
          <a:lstStyle/>
          <a:p>
            <a:pPr eaLnBrk="1" hangingPunct="1">
              <a:buFontTx/>
              <a:buChar char="•"/>
              <a:defRPr/>
            </a:pPr>
            <a:r>
              <a:rPr lang="fr-FR" sz="2600" i="1">
                <a:effectLst>
                  <a:outerShdw blurRad="38100" dist="38100" dir="2700000" algn="tl">
                    <a:srgbClr val="C0C0C0"/>
                  </a:outerShdw>
                </a:effectLst>
              </a:rPr>
              <a:t>Champ, potentiel et largeur de zone d’espace (3)</a:t>
            </a:r>
          </a:p>
        </p:txBody>
      </p:sp>
      <p:sp>
        <p:nvSpPr>
          <p:cNvPr id="167944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EC79B97-08D0-4137-803D-19FC02D093B9}" type="slidenum">
              <a:rPr lang="fr-FR" altLang="en-US"/>
              <a:pPr/>
              <a:t>255</a:t>
            </a:fld>
            <a:endParaRPr lang="fr-FR" altLang="en-US"/>
          </a:p>
        </p:txBody>
      </p:sp>
      <p:sp>
        <p:nvSpPr>
          <p:cNvPr id="475138" name="Rectangle 2"/>
          <p:cNvSpPr>
            <a:spLocks noChangeArrowheads="1"/>
          </p:cNvSpPr>
          <p:nvPr/>
        </p:nvSpPr>
        <p:spPr bwMode="auto">
          <a:xfrm>
            <a:off x="533400" y="1524000"/>
            <a:ext cx="441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  <a:defRPr/>
            </a:pPr>
            <a:r>
              <a:rPr lang="fr-FR" sz="2000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Potentiel électrique E(x)</a:t>
            </a:r>
            <a:endParaRPr lang="fr-FR" sz="2800" b="1" i="1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7947" name="Rectangle 4"/>
          <p:cNvSpPr>
            <a:spLocks noChangeArrowheads="1"/>
          </p:cNvSpPr>
          <p:nvPr/>
        </p:nvSpPr>
        <p:spPr bwMode="auto">
          <a:xfrm>
            <a:off x="4076700" y="3314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67948" name="Rectangle 5"/>
          <p:cNvSpPr>
            <a:spLocks noChangeArrowheads="1"/>
          </p:cNvSpPr>
          <p:nvPr/>
        </p:nvSpPr>
        <p:spPr bwMode="auto">
          <a:xfrm>
            <a:off x="3657600" y="32051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67949" name="Rectangle 6"/>
          <p:cNvSpPr>
            <a:spLocks noChangeArrowheads="1"/>
          </p:cNvSpPr>
          <p:nvPr/>
        </p:nvSpPr>
        <p:spPr bwMode="auto">
          <a:xfrm>
            <a:off x="3676650" y="32051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67950" name="Rectangle 7"/>
          <p:cNvSpPr>
            <a:spLocks noChangeArrowheads="1"/>
          </p:cNvSpPr>
          <p:nvPr/>
        </p:nvSpPr>
        <p:spPr bwMode="auto">
          <a:xfrm>
            <a:off x="3733800" y="32051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grpSp>
        <p:nvGrpSpPr>
          <p:cNvPr id="167951" name="Group 8"/>
          <p:cNvGrpSpPr>
            <a:grpSpLocks/>
          </p:cNvGrpSpPr>
          <p:nvPr/>
        </p:nvGrpSpPr>
        <p:grpSpPr bwMode="auto">
          <a:xfrm>
            <a:off x="1143000" y="1981200"/>
            <a:ext cx="2911475" cy="1352550"/>
            <a:chOff x="726" y="1685"/>
            <a:chExt cx="1495" cy="715"/>
          </a:xfrm>
        </p:grpSpPr>
        <p:graphicFrame>
          <p:nvGraphicFramePr>
            <p:cNvPr id="167942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3297234"/>
                </p:ext>
              </p:extLst>
            </p:nvPr>
          </p:nvGraphicFramePr>
          <p:xfrm>
            <a:off x="731" y="1685"/>
            <a:ext cx="1490" cy="3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842" name="Équation" r:id="rId4" imgW="1765080" imgH="431640" progId="Equation.3">
                    <p:embed/>
                  </p:oleObj>
                </mc:Choice>
                <mc:Fallback>
                  <p:oleObj name="Équation" r:id="rId4" imgW="1765080" imgH="431640" progId="Equation.3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" y="1685"/>
                          <a:ext cx="1490" cy="36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7943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51926115"/>
                </p:ext>
              </p:extLst>
            </p:nvPr>
          </p:nvGraphicFramePr>
          <p:xfrm>
            <a:off x="726" y="2016"/>
            <a:ext cx="1440" cy="3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843" name="Équation" r:id="rId6" imgW="1663560" imgH="431640" progId="Equation.3">
                    <p:embed/>
                  </p:oleObj>
                </mc:Choice>
                <mc:Fallback>
                  <p:oleObj name="Équation" r:id="rId6" imgW="1663560" imgH="431640" progId="Equation.3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6" y="2016"/>
                          <a:ext cx="1440" cy="38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75147" name="Rectangle 11"/>
          <p:cNvSpPr>
            <a:spLocks noChangeArrowheads="1"/>
          </p:cNvSpPr>
          <p:nvPr/>
        </p:nvSpPr>
        <p:spPr bwMode="auto">
          <a:xfrm>
            <a:off x="533400" y="3267075"/>
            <a:ext cx="441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  <a:defRPr/>
            </a:pPr>
            <a:r>
              <a:rPr lang="fr-FR" sz="2000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Zone de charge d’espace (ZCE)</a:t>
            </a:r>
            <a:endParaRPr lang="fr-FR" sz="2800" b="1" i="1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7953" name="Rectangle 12"/>
          <p:cNvSpPr>
            <a:spLocks noChangeArrowheads="1"/>
          </p:cNvSpPr>
          <p:nvPr/>
        </p:nvSpPr>
        <p:spPr bwMode="auto">
          <a:xfrm>
            <a:off x="3224213" y="31861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graphicFrame>
        <p:nvGraphicFramePr>
          <p:cNvPr id="167938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9949950"/>
              </p:ext>
            </p:extLst>
          </p:nvPr>
        </p:nvGraphicFramePr>
        <p:xfrm>
          <a:off x="611560" y="3689350"/>
          <a:ext cx="3933825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44" name="Équation" r:id="rId8" imgW="2857320" imgH="469800" progId="Equation.3">
                  <p:embed/>
                </p:oleObj>
              </mc:Choice>
              <mc:Fallback>
                <p:oleObj name="Équation" r:id="rId8" imgW="2857320" imgH="4698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3689350"/>
                        <a:ext cx="3933825" cy="649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7954" name="Rectangle 14"/>
          <p:cNvSpPr>
            <a:spLocks noChangeArrowheads="1"/>
          </p:cNvSpPr>
          <p:nvPr/>
        </p:nvSpPr>
        <p:spPr bwMode="auto">
          <a:xfrm>
            <a:off x="3490913" y="31861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graphicFrame>
        <p:nvGraphicFramePr>
          <p:cNvPr id="167939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8661602"/>
              </p:ext>
            </p:extLst>
          </p:nvPr>
        </p:nvGraphicFramePr>
        <p:xfrm>
          <a:off x="488950" y="4267200"/>
          <a:ext cx="265112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45" name="Équation" r:id="rId10" imgW="2108160" imgH="482400" progId="Equation.3">
                  <p:embed/>
                </p:oleObj>
              </mc:Choice>
              <mc:Fallback>
                <p:oleObj name="Équation" r:id="rId10" imgW="2108160" imgH="48240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950" y="4267200"/>
                        <a:ext cx="2651125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7955" name="Rectangle 16"/>
          <p:cNvSpPr>
            <a:spLocks noChangeArrowheads="1"/>
          </p:cNvSpPr>
          <p:nvPr/>
        </p:nvSpPr>
        <p:spPr bwMode="auto">
          <a:xfrm>
            <a:off x="3538538" y="31861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graphicFrame>
        <p:nvGraphicFramePr>
          <p:cNvPr id="167940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815764"/>
              </p:ext>
            </p:extLst>
          </p:nvPr>
        </p:nvGraphicFramePr>
        <p:xfrm>
          <a:off x="430213" y="4953000"/>
          <a:ext cx="3017837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46" name="Équation" r:id="rId12" imgW="2108160" imgH="482400" progId="Equation.3">
                  <p:embed/>
                </p:oleObj>
              </mc:Choice>
              <mc:Fallback>
                <p:oleObj name="Équation" r:id="rId12" imgW="2108160" imgH="48240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213" y="4953000"/>
                        <a:ext cx="3017837" cy="695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7956" name="Rectangle 18"/>
          <p:cNvSpPr>
            <a:spLocks noChangeArrowheads="1"/>
          </p:cNvSpPr>
          <p:nvPr/>
        </p:nvSpPr>
        <p:spPr bwMode="auto">
          <a:xfrm>
            <a:off x="3676650" y="31861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graphicFrame>
        <p:nvGraphicFramePr>
          <p:cNvPr id="167941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1499043"/>
              </p:ext>
            </p:extLst>
          </p:nvPr>
        </p:nvGraphicFramePr>
        <p:xfrm>
          <a:off x="2243138" y="5715000"/>
          <a:ext cx="3170237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47" name="Équation" r:id="rId14" imgW="1752480" imgH="482400" progId="Equation.3">
                  <p:embed/>
                </p:oleObj>
              </mc:Choice>
              <mc:Fallback>
                <p:oleObj name="Équation" r:id="rId14" imgW="1752480" imgH="482400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3138" y="5715000"/>
                        <a:ext cx="3170237" cy="87947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33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189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7957" name="Group 20"/>
          <p:cNvGrpSpPr>
            <a:grpSpLocks/>
          </p:cNvGrpSpPr>
          <p:nvPr/>
        </p:nvGrpSpPr>
        <p:grpSpPr bwMode="auto">
          <a:xfrm>
            <a:off x="5257800" y="1600200"/>
            <a:ext cx="3381375" cy="4940300"/>
            <a:chOff x="3312" y="1008"/>
            <a:chExt cx="2130" cy="3112"/>
          </a:xfrm>
        </p:grpSpPr>
        <p:pic>
          <p:nvPicPr>
            <p:cNvPr id="167958" name="Picture 21" descr="mathieu21p"/>
            <p:cNvPicPr preferRelativeResize="0"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contrast="6000"/>
            </a:blip>
            <a:srcRect/>
            <a:stretch>
              <a:fillRect/>
            </a:stretch>
          </p:blipFill>
          <p:spPr bwMode="auto">
            <a:xfrm>
              <a:off x="3312" y="1008"/>
              <a:ext cx="2130" cy="3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7959" name="Text Box 22"/>
            <p:cNvSpPr txBox="1">
              <a:spLocks noChangeArrowheads="1"/>
            </p:cNvSpPr>
            <p:nvPr/>
          </p:nvSpPr>
          <p:spPr bwMode="auto">
            <a:xfrm>
              <a:off x="3969" y="3810"/>
              <a:ext cx="336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1" lang="fr-FR" sz="1200" i="1">
                  <a:latin typeface="Times New Roman" pitchFamily="18" charset="0"/>
                </a:rPr>
                <a:t>-W</a:t>
              </a:r>
              <a:r>
                <a:rPr kumimoji="1" lang="fr-FR" sz="1200" i="1" baseline="-25000">
                  <a:latin typeface="Times New Roman" pitchFamily="18" charset="0"/>
                </a:rPr>
                <a:t>P</a:t>
              </a:r>
              <a:endParaRPr kumimoji="1" lang="fr-FR" sz="1200" i="1">
                <a:latin typeface="Times New Roman" pitchFamily="18" charset="0"/>
              </a:endParaRPr>
            </a:p>
          </p:txBody>
        </p:sp>
        <p:sp>
          <p:nvSpPr>
            <p:cNvPr id="167960" name="Text Box 23"/>
            <p:cNvSpPr txBox="1">
              <a:spLocks noChangeArrowheads="1"/>
            </p:cNvSpPr>
            <p:nvPr/>
          </p:nvSpPr>
          <p:spPr bwMode="auto">
            <a:xfrm>
              <a:off x="4704" y="3792"/>
              <a:ext cx="336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1" lang="fr-FR" sz="1200" i="1" dirty="0">
                  <a:latin typeface="Times New Roman" pitchFamily="18" charset="0"/>
                </a:rPr>
                <a:t>W</a:t>
              </a:r>
              <a:r>
                <a:rPr kumimoji="1" lang="fr-FR" sz="1200" i="1" baseline="-25000" dirty="0">
                  <a:latin typeface="Times New Roman" pitchFamily="18" charset="0"/>
                </a:rPr>
                <a:t>N</a:t>
              </a:r>
              <a:endParaRPr kumimoji="1" lang="fr-FR" sz="1200" i="1" dirty="0">
                <a:latin typeface="Times New Roman" pitchFamily="18" charset="0"/>
              </a:endParaRPr>
            </a:p>
          </p:txBody>
        </p:sp>
      </p:grp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1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276475"/>
            <a:ext cx="7543800" cy="2016125"/>
          </a:xfrm>
        </p:spPr>
        <p:txBody>
          <a:bodyPr/>
          <a:lstStyle/>
          <a:p>
            <a:pPr algn="ctr" eaLnBrk="1" hangingPunct="1"/>
            <a:r>
              <a:rPr lang="fr-FR" sz="3000" dirty="0"/>
              <a:t>Attention: tout ce que l’on vient de voir était pour </a:t>
            </a:r>
            <a:r>
              <a:rPr lang="fr-FR" sz="3000" dirty="0">
                <a:solidFill>
                  <a:srgbClr val="FF3300"/>
                </a:solidFill>
              </a:rPr>
              <a:t>V=0</a:t>
            </a:r>
            <a:r>
              <a:rPr lang="fr-FR" sz="3000" dirty="0"/>
              <a:t>. Lorsque la diode est polarisée par une tension V </a:t>
            </a:r>
            <a:r>
              <a:rPr lang="fr-FR" sz="3000" b="1" i="1" u="sng" dirty="0"/>
              <a:t>sur P</a:t>
            </a:r>
            <a:r>
              <a:rPr lang="fr-FR" sz="3000" dirty="0"/>
              <a:t>, </a:t>
            </a:r>
            <a:r>
              <a:rPr lang="fr-FR" sz="3000" dirty="0" err="1"/>
              <a:t>Vbi</a:t>
            </a:r>
            <a:r>
              <a:rPr lang="fr-FR" sz="3000" dirty="0"/>
              <a:t> doit être </a:t>
            </a:r>
            <a:r>
              <a:rPr lang="fr-FR" sz="3000" dirty="0">
                <a:solidFill>
                  <a:srgbClr val="FF3300"/>
                </a:solidFill>
              </a:rPr>
              <a:t>remplacée</a:t>
            </a:r>
            <a:r>
              <a:rPr lang="fr-FR" sz="3000" dirty="0"/>
              <a:t> par </a:t>
            </a:r>
            <a:r>
              <a:rPr lang="fr-FR" sz="3000" dirty="0" err="1">
                <a:solidFill>
                  <a:srgbClr val="FF3300"/>
                </a:solidFill>
              </a:rPr>
              <a:t>Vbi</a:t>
            </a:r>
            <a:r>
              <a:rPr lang="fr-FR" sz="3000" dirty="0">
                <a:solidFill>
                  <a:srgbClr val="FF3300"/>
                </a:solidFill>
              </a:rPr>
              <a:t> - V</a:t>
            </a:r>
          </a:p>
        </p:txBody>
      </p:sp>
      <p:sp>
        <p:nvSpPr>
          <p:cNvPr id="334850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937A28-5B67-4DD5-B360-3D365BAEEFF7}" type="slidenum">
              <a:rPr lang="fr-FR" altLang="en-US"/>
              <a:pPr/>
              <a:t>256</a:t>
            </a:fld>
            <a:endParaRPr lang="fr-FR" altLang="en-US"/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5160"/>
            <a:ext cx="7543800" cy="863600"/>
          </a:xfrm>
        </p:spPr>
        <p:txBody>
          <a:bodyPr/>
          <a:lstStyle/>
          <a:p>
            <a:pPr eaLnBrk="1" hangingPunct="1"/>
            <a:r>
              <a:rPr lang="fr-FR" dirty="0"/>
              <a:t>Jonction PN sous polarisation</a:t>
            </a:r>
          </a:p>
        </p:txBody>
      </p:sp>
      <p:sp>
        <p:nvSpPr>
          <p:cNvPr id="33587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19263"/>
            <a:ext cx="8229600" cy="1749425"/>
          </a:xfrm>
        </p:spPr>
        <p:txBody>
          <a:bodyPr/>
          <a:lstStyle/>
          <a:p>
            <a:pPr eaLnBrk="1" hangingPunct="1"/>
            <a:r>
              <a:rPr lang="fr-FR" sz="2600"/>
              <a:t>Cette polarisation va rompre l’équilibre entre les forces de diffusion et de conduction:  =&gt; apparition d’un courant ?</a:t>
            </a:r>
          </a:p>
        </p:txBody>
      </p:sp>
      <p:sp>
        <p:nvSpPr>
          <p:cNvPr id="33587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3DC5D0D-514E-4FEB-85F2-AF2CA2815CE3}" type="slidenum">
              <a:rPr lang="fr-FR" altLang="en-US"/>
              <a:pPr/>
              <a:t>257</a:t>
            </a:fld>
            <a:endParaRPr lang="fr-FR" altLang="en-US"/>
          </a:p>
        </p:txBody>
      </p:sp>
      <p:sp>
        <p:nvSpPr>
          <p:cNvPr id="335877" name="Rectangle 4"/>
          <p:cNvSpPr>
            <a:spLocks noChangeArrowheads="1"/>
          </p:cNvSpPr>
          <p:nvPr/>
        </p:nvSpPr>
        <p:spPr bwMode="auto">
          <a:xfrm>
            <a:off x="990600" y="3702050"/>
            <a:ext cx="77724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</a:pPr>
            <a:r>
              <a:rPr lang="fr-FR" sz="2800" dirty="0">
                <a:latin typeface="+mn-lt"/>
              </a:rPr>
              <a:t>Hypothèses simplificatrices:</a:t>
            </a:r>
          </a:p>
          <a:p>
            <a:pPr marL="1027113" lvl="1" indent="-455613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Ø"/>
            </a:pPr>
            <a:r>
              <a:rPr lang="fr-FR" sz="2400" dirty="0">
                <a:latin typeface="+mn-lt"/>
              </a:rPr>
              <a:t>ZCE vide de porteurs</a:t>
            </a:r>
          </a:p>
          <a:p>
            <a:pPr marL="1027113" lvl="1" indent="-455613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Ø"/>
            </a:pPr>
            <a:r>
              <a:rPr lang="fr-FR" sz="2400" dirty="0">
                <a:latin typeface="+mn-lt"/>
              </a:rPr>
              <a:t>Faible injection</a:t>
            </a:r>
          </a:p>
          <a:p>
            <a:pPr marL="1027113" lvl="1" indent="-455613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Ø"/>
            </a:pPr>
            <a:r>
              <a:rPr lang="fr-FR" sz="2400" dirty="0">
                <a:latin typeface="+mn-lt"/>
              </a:rPr>
              <a:t>Approximation de Boltzmann</a:t>
            </a:r>
          </a:p>
          <a:p>
            <a:pPr marL="1027113" lvl="1" indent="-455613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Ø"/>
            </a:pPr>
            <a:r>
              <a:rPr lang="fr-FR" sz="2400" dirty="0">
                <a:latin typeface="+mn-lt"/>
              </a:rPr>
              <a:t>Toute la tension </a:t>
            </a:r>
            <a:r>
              <a:rPr lang="fr-FR" sz="2400" i="1" dirty="0">
                <a:latin typeface="+mn-lt"/>
              </a:rPr>
              <a:t>V</a:t>
            </a:r>
            <a:r>
              <a:rPr lang="fr-FR" sz="2400" i="1" baseline="-25000" dirty="0">
                <a:latin typeface="+mn-lt"/>
              </a:rPr>
              <a:t>A </a:t>
            </a:r>
            <a:r>
              <a:rPr lang="fr-FR" sz="2400" dirty="0">
                <a:latin typeface="+mn-lt"/>
              </a:rPr>
              <a:t>appliquée sur la jonction</a:t>
            </a:r>
            <a:endParaRPr lang="fr-FR" sz="2400" i="1" dirty="0">
              <a:latin typeface="+mn-lt"/>
            </a:endParaRPr>
          </a:p>
          <a:p>
            <a:pPr marL="1027113" lvl="1" indent="-455613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Ø"/>
            </a:pPr>
            <a:r>
              <a:rPr lang="fr-FR" sz="2400" dirty="0">
                <a:latin typeface="+mn-lt"/>
              </a:rPr>
              <a:t>Pas de phénomènes de Génération - Recombinaison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6" name="Rectangle 4"/>
          <p:cNvSpPr>
            <a:spLocks noGrp="1" noChangeArrowheads="1"/>
          </p:cNvSpPr>
          <p:nvPr>
            <p:ph type="title"/>
          </p:nvPr>
        </p:nvSpPr>
        <p:spPr>
          <a:xfrm>
            <a:off x="539552" y="548680"/>
            <a:ext cx="7543800" cy="6905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dirty="0"/>
              <a:t>Jonction PN sous polarisation</a:t>
            </a:r>
          </a:p>
        </p:txBody>
      </p:sp>
      <p:sp>
        <p:nvSpPr>
          <p:cNvPr id="168963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DBDFA5B-82B4-4F2B-84E4-7B6E96786431}" type="slidenum">
              <a:rPr lang="fr-FR" altLang="en-US"/>
              <a:pPr/>
              <a:t>258</a:t>
            </a:fld>
            <a:endParaRPr lang="fr-FR" altLang="en-US"/>
          </a:p>
        </p:txBody>
      </p:sp>
      <p:sp>
        <p:nvSpPr>
          <p:cNvPr id="489474" name="Text Box 2"/>
          <p:cNvSpPr txBox="1">
            <a:spLocks noChangeArrowheads="1"/>
          </p:cNvSpPr>
          <p:nvPr/>
        </p:nvSpPr>
        <p:spPr bwMode="auto">
          <a:xfrm>
            <a:off x="609600" y="3429000"/>
            <a:ext cx="85344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kumimoji="1" lang="fr-FR" sz="24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Approximation de Boltzmann:</a:t>
            </a:r>
            <a:r>
              <a:rPr kumimoji="1" lang="fr-FR" sz="2400" dirty="0">
                <a:latin typeface="+mn-lt"/>
              </a:rPr>
              <a:t> </a:t>
            </a:r>
            <a:r>
              <a:rPr kumimoji="1" lang="fr-FR" sz="2400" i="1" dirty="0">
                <a:latin typeface="+mn-lt"/>
                <a:cs typeface="Times New Roman" pitchFamily="18" charset="0"/>
              </a:rPr>
              <a:t>L’approximation de Boltzmann consiste à dire que la résultante des courants étant </a:t>
            </a:r>
            <a:r>
              <a:rPr kumimoji="1" lang="fr-FR" sz="2400" i="1" dirty="0">
                <a:solidFill>
                  <a:srgbClr val="FF3300"/>
                </a:solidFill>
                <a:latin typeface="+mn-lt"/>
                <a:cs typeface="Times New Roman" pitchFamily="18" charset="0"/>
              </a:rPr>
              <a:t>faible devant les composantes de ce courant</a:t>
            </a:r>
            <a:r>
              <a:rPr kumimoji="1" lang="fr-FR" sz="2400" i="1" dirty="0">
                <a:latin typeface="+mn-lt"/>
                <a:cs typeface="Times New Roman" pitchFamily="18" charset="0"/>
              </a:rPr>
              <a:t>, on considère que l’on est encore en quasi-équilibre et donc que l’équation du courant est encore valide en remplaçant </a:t>
            </a:r>
            <a:r>
              <a:rPr kumimoji="1" lang="fr-FR" sz="2400" i="1" dirty="0" err="1">
                <a:latin typeface="+mn-lt"/>
                <a:cs typeface="Times New Roman" pitchFamily="18" charset="0"/>
              </a:rPr>
              <a:t>V</a:t>
            </a:r>
            <a:r>
              <a:rPr kumimoji="1" lang="fr-FR" sz="2400" i="1" baseline="-25000" dirty="0" err="1">
                <a:latin typeface="+mn-lt"/>
                <a:cs typeface="Times New Roman" pitchFamily="18" charset="0"/>
              </a:rPr>
              <a:t>d</a:t>
            </a:r>
            <a:r>
              <a:rPr kumimoji="1" lang="fr-FR" sz="2400" i="1" dirty="0">
                <a:latin typeface="+mn-lt"/>
                <a:cs typeface="Times New Roman" pitchFamily="18" charset="0"/>
              </a:rPr>
              <a:t> par </a:t>
            </a:r>
            <a:r>
              <a:rPr kumimoji="1" lang="fr-FR" sz="2400" i="1" dirty="0" err="1">
                <a:latin typeface="+mn-lt"/>
                <a:cs typeface="Times New Roman" pitchFamily="18" charset="0"/>
              </a:rPr>
              <a:t>V</a:t>
            </a:r>
            <a:r>
              <a:rPr kumimoji="1" lang="fr-FR" sz="2400" i="1" baseline="-25000" dirty="0" err="1">
                <a:latin typeface="+mn-lt"/>
                <a:cs typeface="Times New Roman" pitchFamily="18" charset="0"/>
              </a:rPr>
              <a:t>d</a:t>
            </a:r>
            <a:r>
              <a:rPr kumimoji="1" lang="fr-FR" sz="2400" i="1" dirty="0">
                <a:latin typeface="+mn-lt"/>
                <a:cs typeface="Times New Roman" pitchFamily="18" charset="0"/>
              </a:rPr>
              <a:t> -V</a:t>
            </a:r>
            <a:r>
              <a:rPr kumimoji="1" lang="fr-FR" sz="2400" i="1" baseline="-25000" dirty="0">
                <a:latin typeface="+mn-lt"/>
                <a:cs typeface="Times New Roman" pitchFamily="18" charset="0"/>
              </a:rPr>
              <a:t>a</a:t>
            </a:r>
            <a:r>
              <a:rPr kumimoji="1" lang="fr-FR" sz="2400" i="1" dirty="0">
                <a:latin typeface="+mn-lt"/>
                <a:cs typeface="Times New Roman" pitchFamily="18" charset="0"/>
              </a:rPr>
              <a:t>:</a:t>
            </a:r>
            <a:endParaRPr kumimoji="1" lang="fr-FR" sz="2400" dirty="0">
              <a:latin typeface="+mn-lt"/>
              <a:cs typeface="Times New Roman" pitchFamily="18" charset="0"/>
            </a:endParaRPr>
          </a:p>
          <a:p>
            <a:pPr>
              <a:buFontTx/>
              <a:buChar char="•"/>
              <a:defRPr/>
            </a:pPr>
            <a:endParaRPr kumimoji="1" lang="fr-FR" sz="2400" dirty="0">
              <a:latin typeface="Times New Roman" pitchFamily="18" charset="0"/>
            </a:endParaRPr>
          </a:p>
        </p:txBody>
      </p:sp>
      <p:sp>
        <p:nvSpPr>
          <p:cNvPr id="168965" name="Text Box 3"/>
          <p:cNvSpPr txBox="1">
            <a:spLocks noChangeArrowheads="1"/>
          </p:cNvSpPr>
          <p:nvPr/>
        </p:nvSpPr>
        <p:spPr bwMode="auto">
          <a:xfrm>
            <a:off x="251520" y="1641475"/>
            <a:ext cx="959677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1" lang="fr-FR" sz="2400" dirty="0">
                <a:latin typeface="+mn-lt"/>
              </a:rPr>
              <a:t>À l’équilibre, courant nul </a:t>
            </a:r>
            <a:r>
              <a:rPr kumimoji="1" lang="fr-FR" sz="2400" dirty="0">
                <a:latin typeface="+mn-lt"/>
                <a:sym typeface="Wingdings" pitchFamily="2" charset="2"/>
              </a:rPr>
              <a:t> deux composantes (</a:t>
            </a:r>
            <a:r>
              <a:rPr kumimoji="1" lang="fr-FR" sz="2400" dirty="0" err="1">
                <a:latin typeface="+mn-lt"/>
                <a:sym typeface="Wingdings" pitchFamily="2" charset="2"/>
              </a:rPr>
              <a:t>diff</a:t>
            </a:r>
            <a:r>
              <a:rPr kumimoji="1" lang="fr-FR" sz="2400" dirty="0">
                <a:latin typeface="+mn-lt"/>
                <a:sym typeface="Wingdings" pitchFamily="2" charset="2"/>
              </a:rPr>
              <a:t> et </a:t>
            </a:r>
            <a:r>
              <a:rPr kumimoji="1" lang="fr-FR" sz="2400" dirty="0" err="1">
                <a:latin typeface="+mn-lt"/>
                <a:sym typeface="Wingdings" pitchFamily="2" charset="2"/>
              </a:rPr>
              <a:t>cond</a:t>
            </a:r>
            <a:r>
              <a:rPr kumimoji="1" lang="fr-FR" sz="2400" dirty="0">
                <a:latin typeface="+mn-lt"/>
                <a:sym typeface="Wingdings" pitchFamily="2" charset="2"/>
              </a:rPr>
              <a:t>) </a:t>
            </a:r>
          </a:p>
          <a:p>
            <a:r>
              <a:rPr kumimoji="1" lang="fr-FR" sz="2400" dirty="0">
                <a:latin typeface="+mn-lt"/>
                <a:sym typeface="Wingdings" pitchFamily="2" charset="2"/>
              </a:rPr>
              <a:t>s’opposent. Pris à part , l’ordre de grandeur de ces composantes </a:t>
            </a:r>
          </a:p>
          <a:p>
            <a:r>
              <a:rPr kumimoji="1" lang="fr-FR" sz="2400" dirty="0">
                <a:solidFill>
                  <a:srgbClr val="FF3300"/>
                </a:solidFill>
                <a:latin typeface="+mn-lt"/>
                <a:sym typeface="Wingdings" pitchFamily="2" charset="2"/>
              </a:rPr>
              <a:t>10</a:t>
            </a:r>
            <a:r>
              <a:rPr kumimoji="1" lang="fr-FR" sz="2400" baseline="30000" dirty="0">
                <a:solidFill>
                  <a:srgbClr val="FF3300"/>
                </a:solidFill>
                <a:latin typeface="+mn-lt"/>
                <a:sym typeface="Wingdings" pitchFamily="2" charset="2"/>
              </a:rPr>
              <a:t>4</a:t>
            </a:r>
            <a:r>
              <a:rPr kumimoji="1" lang="fr-FR" sz="2400" dirty="0">
                <a:solidFill>
                  <a:srgbClr val="FF3300"/>
                </a:solidFill>
                <a:latin typeface="+mn-lt"/>
                <a:sym typeface="Wingdings" pitchFamily="2" charset="2"/>
              </a:rPr>
              <a:t> A/cm</a:t>
            </a:r>
            <a:r>
              <a:rPr kumimoji="1" lang="fr-FR" sz="2400" baseline="30000" dirty="0">
                <a:solidFill>
                  <a:srgbClr val="FF3300"/>
                </a:solidFill>
                <a:latin typeface="+mn-lt"/>
                <a:sym typeface="Wingdings" pitchFamily="2" charset="2"/>
              </a:rPr>
              <a:t>2</a:t>
            </a:r>
            <a:r>
              <a:rPr kumimoji="1" lang="fr-FR" sz="2400" dirty="0">
                <a:latin typeface="+mn-lt"/>
                <a:sym typeface="Wingdings" pitchFamily="2" charset="2"/>
              </a:rPr>
              <a:t> (soit 1A pour diode typique) or en faible injection I </a:t>
            </a:r>
          </a:p>
          <a:p>
            <a:r>
              <a:rPr kumimoji="1" lang="fr-FR" sz="2400" dirty="0">
                <a:latin typeface="+mn-lt"/>
                <a:sym typeface="Wingdings" pitchFamily="2" charset="2"/>
              </a:rPr>
              <a:t>est de l’ordre de </a:t>
            </a:r>
            <a:r>
              <a:rPr kumimoji="1" lang="fr-FR" sz="2400" dirty="0" err="1">
                <a:latin typeface="+mn-lt"/>
                <a:sym typeface="Wingdings" pitchFamily="2" charset="2"/>
              </a:rPr>
              <a:t>qq</a:t>
            </a:r>
            <a:r>
              <a:rPr kumimoji="1" lang="fr-FR" sz="2400" dirty="0">
                <a:latin typeface="+mn-lt"/>
                <a:sym typeface="Wingdings" pitchFamily="2" charset="2"/>
              </a:rPr>
              <a:t> mA à  </a:t>
            </a:r>
            <a:r>
              <a:rPr kumimoji="1" lang="fr-FR" sz="2400" dirty="0" err="1">
                <a:latin typeface="+mn-lt"/>
                <a:sym typeface="Wingdings" pitchFamily="2" charset="2"/>
              </a:rPr>
              <a:t>qq</a:t>
            </a:r>
            <a:r>
              <a:rPr kumimoji="1" lang="fr-FR" sz="2400" dirty="0">
                <a:latin typeface="+mn-lt"/>
                <a:sym typeface="Wingdings" pitchFamily="2" charset="2"/>
              </a:rPr>
              <a:t> 10 mA</a:t>
            </a:r>
            <a:endParaRPr kumimoji="1" lang="fr-FR" sz="2400" dirty="0">
              <a:latin typeface="+mn-lt"/>
            </a:endParaRPr>
          </a:p>
        </p:txBody>
      </p:sp>
      <p:graphicFrame>
        <p:nvGraphicFramePr>
          <p:cNvPr id="168962" name="Object 5"/>
          <p:cNvGraphicFramePr>
            <a:graphicFrameLocks noChangeAspect="1"/>
          </p:cNvGraphicFramePr>
          <p:nvPr/>
        </p:nvGraphicFramePr>
        <p:xfrm>
          <a:off x="3352800" y="5562600"/>
          <a:ext cx="3362325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66" r:id="rId4" imgW="1536700" imgH="419100" progId="Equation.3">
                  <p:embed/>
                </p:oleObj>
              </mc:Choice>
              <mc:Fallback>
                <p:oleObj r:id="rId4" imgW="1536700" imgH="4191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5562600"/>
                        <a:ext cx="3362325" cy="917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9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7543800" cy="777875"/>
          </a:xfrm>
        </p:spPr>
        <p:txBody>
          <a:bodyPr/>
          <a:lstStyle/>
          <a:p>
            <a:pPr algn="ctr" eaLnBrk="1" hangingPunct="1"/>
            <a:r>
              <a:rPr lang="fr-FR" sz="2600"/>
              <a:t>Densité de porteurs injectés à la frontière de la ZCE</a:t>
            </a:r>
          </a:p>
        </p:txBody>
      </p:sp>
      <p:sp>
        <p:nvSpPr>
          <p:cNvPr id="169994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981200"/>
            <a:ext cx="7772400" cy="1663824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fr-FR" sz="2600" dirty="0"/>
              <a:t>Si Va=0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fr-FR" sz="2600" dirty="0"/>
          </a:p>
          <a:p>
            <a:pPr eaLnBrk="1" hangingPunct="1">
              <a:lnSpc>
                <a:spcPct val="90000"/>
              </a:lnSpc>
            </a:pPr>
            <a:r>
              <a:rPr lang="fr-FR" sz="2600" dirty="0"/>
              <a:t> Si Va</a:t>
            </a:r>
          </a:p>
        </p:txBody>
      </p:sp>
      <p:sp>
        <p:nvSpPr>
          <p:cNvPr id="16999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E31657D-CB59-4B16-ABDC-DF83CD4707BB}" type="slidenum">
              <a:rPr lang="fr-FR" altLang="en-US"/>
              <a:pPr/>
              <a:t>259</a:t>
            </a:fld>
            <a:endParaRPr lang="fr-FR" altLang="en-US"/>
          </a:p>
        </p:txBody>
      </p:sp>
      <p:sp>
        <p:nvSpPr>
          <p:cNvPr id="169995" name="Rectangle 4"/>
          <p:cNvSpPr>
            <a:spLocks noChangeArrowheads="1"/>
          </p:cNvSpPr>
          <p:nvPr/>
        </p:nvSpPr>
        <p:spPr bwMode="auto">
          <a:xfrm>
            <a:off x="388620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graphicFrame>
        <p:nvGraphicFramePr>
          <p:cNvPr id="16998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8223274"/>
              </p:ext>
            </p:extLst>
          </p:nvPr>
        </p:nvGraphicFramePr>
        <p:xfrm>
          <a:off x="3347864" y="1844824"/>
          <a:ext cx="3311525" cy="865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890" name="Équation" r:id="rId4" imgW="1752480" imgH="457200" progId="Equation.3">
                  <p:embed/>
                </p:oleObj>
              </mc:Choice>
              <mc:Fallback>
                <p:oleObj name="Équation" r:id="rId4" imgW="1752480" imgH="457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7864" y="1844824"/>
                        <a:ext cx="3311525" cy="865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998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5281323"/>
              </p:ext>
            </p:extLst>
          </p:nvPr>
        </p:nvGraphicFramePr>
        <p:xfrm>
          <a:off x="2483768" y="2924944"/>
          <a:ext cx="5842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891" name="Equation" r:id="rId6" imgW="241200" imgH="177480" progId="Equation.3">
                  <p:embed/>
                </p:oleObj>
              </mc:Choice>
              <mc:Fallback>
                <p:oleObj name="Equation" r:id="rId6" imgW="241200" imgH="17748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3768" y="2924944"/>
                        <a:ext cx="584200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9996" name="Rectangle 7"/>
          <p:cNvSpPr>
            <a:spLocks noChangeArrowheads="1"/>
          </p:cNvSpPr>
          <p:nvPr/>
        </p:nvSpPr>
        <p:spPr bwMode="auto">
          <a:xfrm>
            <a:off x="3690938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69997" name="Rectangle 9"/>
          <p:cNvSpPr>
            <a:spLocks noChangeArrowheads="1"/>
          </p:cNvSpPr>
          <p:nvPr/>
        </p:nvSpPr>
        <p:spPr bwMode="auto">
          <a:xfrm>
            <a:off x="3481388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69998" name="Rectangle 10"/>
          <p:cNvSpPr>
            <a:spLocks noChangeArrowheads="1"/>
          </p:cNvSpPr>
          <p:nvPr/>
        </p:nvSpPr>
        <p:spPr bwMode="auto">
          <a:xfrm>
            <a:off x="3490913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grpSp>
        <p:nvGrpSpPr>
          <p:cNvPr id="169999" name="Group 11"/>
          <p:cNvGrpSpPr>
            <a:grpSpLocks/>
          </p:cNvGrpSpPr>
          <p:nvPr/>
        </p:nvGrpSpPr>
        <p:grpSpPr bwMode="auto">
          <a:xfrm>
            <a:off x="609600" y="4187825"/>
            <a:ext cx="8001000" cy="768350"/>
            <a:chOff x="384" y="2638"/>
            <a:chExt cx="5040" cy="484"/>
          </a:xfrm>
        </p:grpSpPr>
        <p:graphicFrame>
          <p:nvGraphicFramePr>
            <p:cNvPr id="169990" name="Object 12"/>
            <p:cNvGraphicFramePr>
              <a:graphicFrameLocks noChangeAspect="1"/>
            </p:cNvGraphicFramePr>
            <p:nvPr/>
          </p:nvGraphicFramePr>
          <p:xfrm>
            <a:off x="384" y="2640"/>
            <a:ext cx="2274" cy="4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892" r:id="rId8" imgW="2184400" imgH="457200" progId="Equation.3">
                    <p:embed/>
                  </p:oleObj>
                </mc:Choice>
                <mc:Fallback>
                  <p:oleObj r:id="rId8" imgW="2184400" imgH="457200" progId="Equation.3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4" y="2640"/>
                          <a:ext cx="2274" cy="47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9991" name="Object 13"/>
            <p:cNvGraphicFramePr>
              <a:graphicFrameLocks noChangeAspect="1"/>
            </p:cNvGraphicFramePr>
            <p:nvPr/>
          </p:nvGraphicFramePr>
          <p:xfrm>
            <a:off x="3138" y="2638"/>
            <a:ext cx="2286" cy="4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893" r:id="rId10" imgW="2159000" imgH="457200" progId="Equation.3">
                    <p:embed/>
                  </p:oleObj>
                </mc:Choice>
                <mc:Fallback>
                  <p:oleObj r:id="rId10" imgW="2159000" imgH="457200" progId="Equation.3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38" y="2638"/>
                          <a:ext cx="2286" cy="48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0000" name="Rectangle 14"/>
          <p:cNvSpPr>
            <a:spLocks noChangeArrowheads="1"/>
          </p:cNvSpPr>
          <p:nvPr/>
        </p:nvSpPr>
        <p:spPr bwMode="auto">
          <a:xfrm>
            <a:off x="3562350" y="3224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graphicFrame>
        <p:nvGraphicFramePr>
          <p:cNvPr id="169989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9875945"/>
              </p:ext>
            </p:extLst>
          </p:nvPr>
        </p:nvGraphicFramePr>
        <p:xfrm>
          <a:off x="2093913" y="5349875"/>
          <a:ext cx="4916487" cy="101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894" name="Équation" r:id="rId12" imgW="1930320" imgH="393480" progId="Equation.3">
                  <p:embed/>
                </p:oleObj>
              </mc:Choice>
              <mc:Fallback>
                <p:oleObj name="Équation" r:id="rId12" imgW="1930320" imgH="39348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5349875"/>
                        <a:ext cx="4916487" cy="1011238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33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7660905"/>
              </p:ext>
            </p:extLst>
          </p:nvPr>
        </p:nvGraphicFramePr>
        <p:xfrm>
          <a:off x="3197225" y="2797175"/>
          <a:ext cx="5730875" cy="85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895" name="Équation" r:id="rId14" imgW="3162240" imgH="469800" progId="Equation.3">
                  <p:embed/>
                </p:oleObj>
              </mc:Choice>
              <mc:Fallback>
                <p:oleObj name="Équation" r:id="rId14" imgW="3162240" imgH="4698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7225" y="2797175"/>
                        <a:ext cx="5730875" cy="855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Repérage des plans cristallins</a:t>
            </a:r>
          </a:p>
        </p:txBody>
      </p:sp>
      <p:sp>
        <p:nvSpPr>
          <p:cNvPr id="14341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772816"/>
            <a:ext cx="8229600" cy="4805362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r>
              <a:rPr lang="fr-FR" sz="1800" u="sng" dirty="0"/>
              <a:t>Repérage des plans cristallins</a:t>
            </a:r>
            <a:r>
              <a:rPr lang="fr-FR" sz="1800" dirty="0"/>
              <a:t>: les nœuds du réseau peuvent être regroupés sur des ensembles de plans // et équidistants: </a:t>
            </a:r>
            <a:r>
              <a:rPr lang="fr-FR" sz="1800" dirty="0">
                <a:solidFill>
                  <a:srgbClr val="FF0000"/>
                </a:solidFill>
              </a:rPr>
              <a:t>les plans réticulaires </a:t>
            </a:r>
            <a:r>
              <a:rPr lang="fr-FR" sz="1800" dirty="0"/>
              <a:t>( dans notre cas, les plans qui contiennent les atomes du réseau)</a:t>
            </a:r>
            <a:endParaRPr lang="fr-FR" sz="1800" dirty="0">
              <a:solidFill>
                <a:srgbClr val="FF0000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fr-FR" sz="1800" u="sng" dirty="0"/>
              <a:t>Méthode</a:t>
            </a:r>
            <a:r>
              <a:rPr lang="fr-FR" sz="1800" dirty="0"/>
              <a:t> :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1600" dirty="0"/>
              <a:t>coordonnées des intersections des plans avec les directions cristallines </a:t>
            </a:r>
          </a:p>
          <a:p>
            <a:pPr lvl="3" eaLnBrk="1" hangingPunct="1">
              <a:lnSpc>
                <a:spcPct val="90000"/>
              </a:lnSpc>
            </a:pPr>
            <a:r>
              <a:rPr lang="fr-FR" sz="1400" dirty="0"/>
              <a:t>x</a:t>
            </a:r>
            <a:r>
              <a:rPr lang="fr-FR" sz="1400" baseline="-25000" dirty="0"/>
              <a:t>1</a:t>
            </a:r>
            <a:r>
              <a:rPr lang="fr-FR" sz="1400" dirty="0"/>
              <a:t> (distance / origine = x</a:t>
            </a:r>
            <a:r>
              <a:rPr lang="fr-FR" sz="1400" baseline="-25000" dirty="0"/>
              <a:t>1</a:t>
            </a:r>
            <a:r>
              <a:rPr lang="fr-FR" sz="1400" dirty="0"/>
              <a:t>.a ) en unité de a</a:t>
            </a:r>
          </a:p>
          <a:p>
            <a:pPr lvl="3" eaLnBrk="1" hangingPunct="1">
              <a:lnSpc>
                <a:spcPct val="90000"/>
              </a:lnSpc>
            </a:pPr>
            <a:r>
              <a:rPr lang="fr-FR" sz="1400" dirty="0"/>
              <a:t>x</a:t>
            </a:r>
            <a:r>
              <a:rPr lang="fr-FR" sz="1400" baseline="-25000" dirty="0"/>
              <a:t>2</a:t>
            </a:r>
            <a:r>
              <a:rPr lang="fr-FR" sz="1400" dirty="0"/>
              <a:t> (distance / origine = x</a:t>
            </a:r>
            <a:r>
              <a:rPr lang="fr-FR" sz="1400" baseline="-25000" dirty="0"/>
              <a:t>2</a:t>
            </a:r>
            <a:r>
              <a:rPr lang="fr-FR" sz="1400" dirty="0"/>
              <a:t>.b ) en unité de b</a:t>
            </a:r>
          </a:p>
          <a:p>
            <a:pPr lvl="3" eaLnBrk="1" hangingPunct="1">
              <a:lnSpc>
                <a:spcPct val="90000"/>
              </a:lnSpc>
            </a:pPr>
            <a:r>
              <a:rPr lang="fr-FR" sz="1400" dirty="0"/>
              <a:t>x</a:t>
            </a:r>
            <a:r>
              <a:rPr lang="fr-FR" sz="1400" baseline="-25000" dirty="0"/>
              <a:t>3</a:t>
            </a:r>
            <a:r>
              <a:rPr lang="fr-FR" sz="1400" dirty="0"/>
              <a:t> (distance / origine = x</a:t>
            </a:r>
            <a:r>
              <a:rPr lang="fr-FR" sz="1400" baseline="-25000" dirty="0"/>
              <a:t>3</a:t>
            </a:r>
            <a:r>
              <a:rPr lang="fr-FR" sz="1400" dirty="0"/>
              <a:t>.c ) en unité de c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1600" dirty="0"/>
              <a:t>Prendre les inverses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1600" dirty="0"/>
              <a:t>Prendre les plus petits entiers </a:t>
            </a:r>
            <a:r>
              <a:rPr lang="fr-FR" sz="1600" u="sng" dirty="0"/>
              <a:t>dans le même rapport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1600" dirty="0"/>
              <a:t>Exemple: </a:t>
            </a:r>
          </a:p>
          <a:p>
            <a:pPr lvl="3" eaLnBrk="1" hangingPunct="1">
              <a:lnSpc>
                <a:spcPct val="90000"/>
              </a:lnSpc>
            </a:pPr>
            <a:r>
              <a:rPr lang="fr-FR" sz="1400" dirty="0"/>
              <a:t>x</a:t>
            </a:r>
            <a:r>
              <a:rPr lang="fr-FR" sz="1400" baseline="-25000" dirty="0"/>
              <a:t>1</a:t>
            </a:r>
            <a:r>
              <a:rPr lang="fr-FR" sz="1400" dirty="0"/>
              <a:t>=4, </a:t>
            </a:r>
            <a:r>
              <a:rPr lang="fr-FR" sz="1400" baseline="-25000" dirty="0"/>
              <a:t> </a:t>
            </a:r>
            <a:r>
              <a:rPr lang="fr-FR" sz="1400" dirty="0"/>
              <a:t>x</a:t>
            </a:r>
            <a:r>
              <a:rPr lang="fr-FR" sz="1400" baseline="-25000" dirty="0"/>
              <a:t>2</a:t>
            </a:r>
            <a:r>
              <a:rPr lang="fr-FR" sz="1400" dirty="0"/>
              <a:t>=1, </a:t>
            </a:r>
            <a:r>
              <a:rPr lang="fr-FR" sz="1400" baseline="-25000" dirty="0"/>
              <a:t> </a:t>
            </a:r>
            <a:r>
              <a:rPr lang="fr-FR" sz="1400" dirty="0"/>
              <a:t>x</a:t>
            </a:r>
            <a:r>
              <a:rPr lang="fr-FR" sz="1400" baseline="-25000" dirty="0"/>
              <a:t>3</a:t>
            </a:r>
            <a:r>
              <a:rPr lang="fr-FR" sz="1400" dirty="0"/>
              <a:t>=2</a:t>
            </a:r>
          </a:p>
          <a:p>
            <a:pPr lvl="3" eaLnBrk="1" hangingPunct="1">
              <a:lnSpc>
                <a:spcPct val="90000"/>
              </a:lnSpc>
            </a:pPr>
            <a:r>
              <a:rPr lang="fr-FR" sz="1400" dirty="0"/>
              <a:t>¼  , 1, ½</a:t>
            </a:r>
          </a:p>
          <a:p>
            <a:pPr lvl="3" eaLnBrk="1" hangingPunct="1">
              <a:lnSpc>
                <a:spcPct val="90000"/>
              </a:lnSpc>
            </a:pPr>
            <a:r>
              <a:rPr lang="fr-FR" sz="1400" dirty="0"/>
              <a:t>1,4,2			(</a:t>
            </a:r>
            <a:r>
              <a:rPr lang="fr-FR" sz="1400" dirty="0" err="1"/>
              <a:t>h,k,l</a:t>
            </a:r>
            <a:r>
              <a:rPr lang="fr-FR" sz="1400" dirty="0"/>
              <a:t>) =(1,4,2)</a:t>
            </a:r>
          </a:p>
          <a:p>
            <a:pPr lvl="3" eaLnBrk="1" hangingPunct="1">
              <a:lnSpc>
                <a:spcPct val="90000"/>
              </a:lnSpc>
            </a:pPr>
            <a:endParaRPr lang="fr-FR" sz="1400" dirty="0"/>
          </a:p>
          <a:p>
            <a:pPr lvl="3" eaLnBrk="1" hangingPunct="1">
              <a:lnSpc>
                <a:spcPct val="90000"/>
              </a:lnSpc>
            </a:pPr>
            <a:r>
              <a:rPr lang="fr-FR" sz="1400" dirty="0">
                <a:solidFill>
                  <a:srgbClr val="FF0000"/>
                </a:solidFill>
              </a:rPr>
              <a:t>Nota : si un des indices est négatif, on ajoute une barre sur le dessus </a:t>
            </a:r>
          </a:p>
          <a:p>
            <a:pPr lvl="3" eaLnBrk="1" hangingPunct="1">
              <a:lnSpc>
                <a:spcPct val="90000"/>
              </a:lnSpc>
            </a:pPr>
            <a:endParaRPr lang="fr-FR" sz="1400" dirty="0">
              <a:solidFill>
                <a:srgbClr val="FF0000"/>
              </a:solidFill>
            </a:endParaRPr>
          </a:p>
          <a:p>
            <a:pPr lvl="3" eaLnBrk="1" hangingPunct="1">
              <a:lnSpc>
                <a:spcPct val="90000"/>
              </a:lnSpc>
            </a:pPr>
            <a:r>
              <a:rPr lang="fr-FR" sz="1400" dirty="0" err="1"/>
              <a:t>h,k,l</a:t>
            </a:r>
            <a:r>
              <a:rPr lang="fr-FR" sz="1400" dirty="0"/>
              <a:t> constituent </a:t>
            </a:r>
            <a:r>
              <a:rPr lang="fr-FR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indices de Miller</a:t>
            </a:r>
          </a:p>
          <a:p>
            <a:pPr lvl="3" eaLnBrk="1" hangingPunct="1">
              <a:lnSpc>
                <a:spcPct val="90000"/>
              </a:lnSpc>
            </a:pPr>
            <a:endParaRPr lang="fr-FR" sz="1400" baseline="-25000" dirty="0"/>
          </a:p>
        </p:txBody>
      </p:sp>
      <p:sp>
        <p:nvSpPr>
          <p:cNvPr id="1433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0800BA6-48BA-4BE9-B816-9A206A75193F}" type="slidenum">
              <a:rPr lang="fr-FR" altLang="en-US"/>
              <a:pPr/>
              <a:t>26</a:t>
            </a:fld>
            <a:endParaRPr lang="fr-FR" altLang="en-US" dirty="0"/>
          </a:p>
        </p:txBody>
      </p:sp>
      <p:graphicFrame>
        <p:nvGraphicFramePr>
          <p:cNvPr id="1433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5515249"/>
              </p:ext>
            </p:extLst>
          </p:nvPr>
        </p:nvGraphicFramePr>
        <p:xfrm>
          <a:off x="7092280" y="5739723"/>
          <a:ext cx="216024" cy="3643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2" name="Équation" r:id="rId4" imgW="126720" imgH="215640" progId="Equation.3">
                  <p:embed/>
                </p:oleObj>
              </mc:Choice>
              <mc:Fallback>
                <p:oleObj name="Équation" r:id="rId4" imgW="126720" imgH="2156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2280" y="5739723"/>
                        <a:ext cx="216024" cy="3643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/>
          <a:srcRect l="32902" r="32939"/>
          <a:stretch>
            <a:fillRect/>
          </a:stretch>
        </p:blipFill>
        <p:spPr bwMode="auto">
          <a:xfrm>
            <a:off x="6828497" y="3428323"/>
            <a:ext cx="2015927" cy="2311400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fr-FR" sz="2600"/>
              <a:t>Variation de la densité de trous injectés en fonction de Va</a:t>
            </a:r>
          </a:p>
        </p:txBody>
      </p:sp>
      <p:graphicFrame>
        <p:nvGraphicFramePr>
          <p:cNvPr id="171010" name="Object 3"/>
          <p:cNvGraphicFramePr>
            <a:graphicFrameLocks noGrp="1" noChangeAspect="1"/>
          </p:cNvGraphicFramePr>
          <p:nvPr>
            <p:ph type="clipArt" sz="half" idx="2"/>
            <p:extLst>
              <p:ext uri="{D42A27DB-BD31-4B8C-83A1-F6EECF244321}">
                <p14:modId xmlns:p14="http://schemas.microsoft.com/office/powerpoint/2010/main" val="2663557992"/>
              </p:ext>
            </p:extLst>
          </p:nvPr>
        </p:nvGraphicFramePr>
        <p:xfrm>
          <a:off x="1219200" y="1662113"/>
          <a:ext cx="7467600" cy="519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14" name="Origin Plot" r:id="rId4" imgW="5162400" imgH="3591000" progId="OrgPlot">
                  <p:link updateAutomatic="1"/>
                </p:oleObj>
              </mc:Choice>
              <mc:Fallback>
                <p:oleObj name="Origin Plot" r:id="rId4" imgW="5162400" imgH="3591000" progId="OrgPlot">
                  <p:link updateAutomatic="1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662113"/>
                        <a:ext cx="7467600" cy="5194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1011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1E6B682-4273-4F17-9C27-2958D617127A}" type="slidenum">
              <a:rPr lang="fr-FR" altLang="en-US"/>
              <a:pPr/>
              <a:t>260</a:t>
            </a:fld>
            <a:endParaRPr lang="fr-FR" altLang="en-US"/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6" name="Rectangle 3"/>
          <p:cNvSpPr>
            <a:spLocks noGrp="1" noChangeArrowheads="1"/>
          </p:cNvSpPr>
          <p:nvPr>
            <p:ph type="title"/>
          </p:nvPr>
        </p:nvSpPr>
        <p:spPr>
          <a:xfrm>
            <a:off x="1071562" y="477838"/>
            <a:ext cx="6121400" cy="79057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eaLnBrk="1" hangingPunct="1"/>
            <a:r>
              <a:rPr lang="fr-FR"/>
              <a:t>Injection de porteurs</a:t>
            </a:r>
          </a:p>
        </p:txBody>
      </p:sp>
      <p:sp>
        <p:nvSpPr>
          <p:cNvPr id="340994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74BAB4D-C4B0-4B6A-917E-B9D70787CAEF}" type="slidenum">
              <a:rPr lang="fr-FR" altLang="en-US"/>
              <a:pPr/>
              <a:t>261</a:t>
            </a:fld>
            <a:endParaRPr lang="fr-FR" altLang="en-US"/>
          </a:p>
        </p:txBody>
      </p:sp>
      <p:pic>
        <p:nvPicPr>
          <p:cNvPr id="34099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113" y="3573463"/>
            <a:ext cx="5759450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099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268413"/>
            <a:ext cx="5184775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0998" name="Text Box 5"/>
          <p:cNvSpPr txBox="1">
            <a:spLocks noChangeArrowheads="1"/>
          </p:cNvSpPr>
          <p:nvPr/>
        </p:nvSpPr>
        <p:spPr bwMode="auto">
          <a:xfrm>
            <a:off x="5508625" y="1412875"/>
            <a:ext cx="33686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1" lang="fr-FR" sz="2400">
                <a:solidFill>
                  <a:srgbClr val="FF3300"/>
                </a:solidFill>
                <a:latin typeface="Times New Roman" pitchFamily="18" charset="0"/>
              </a:rPr>
              <a:t>En polarisation directe, phénomènes de diffusion</a:t>
            </a:r>
          </a:p>
        </p:txBody>
      </p:sp>
      <p:sp>
        <p:nvSpPr>
          <p:cNvPr id="340999" name="AutoShape 6"/>
          <p:cNvSpPr>
            <a:spLocks noChangeArrowheads="1"/>
          </p:cNvSpPr>
          <p:nvPr/>
        </p:nvSpPr>
        <p:spPr bwMode="auto">
          <a:xfrm rot="16200000" flipH="1">
            <a:off x="6671469" y="2409031"/>
            <a:ext cx="852488" cy="587375"/>
          </a:xfrm>
          <a:custGeom>
            <a:avLst/>
            <a:gdLst>
              <a:gd name="T0" fmla="*/ 608937 w 21600"/>
              <a:gd name="T1" fmla="*/ 0 h 21600"/>
              <a:gd name="T2" fmla="*/ 365346 w 21600"/>
              <a:gd name="T3" fmla="*/ 195792 h 21600"/>
              <a:gd name="T4" fmla="*/ 0 w 21600"/>
              <a:gd name="T5" fmla="*/ 489506 h 21600"/>
              <a:gd name="T6" fmla="*/ 365346 w 21600"/>
              <a:gd name="T7" fmla="*/ 587375 h 21600"/>
              <a:gd name="T8" fmla="*/ 730693 w 21600"/>
              <a:gd name="T9" fmla="*/ 407899 h 21600"/>
              <a:gd name="T10" fmla="*/ 852488 w 21600"/>
              <a:gd name="T11" fmla="*/ 195792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41000" name="Text Box 7"/>
          <p:cNvSpPr txBox="1">
            <a:spLocks noChangeArrowheads="1"/>
          </p:cNvSpPr>
          <p:nvPr/>
        </p:nvSpPr>
        <p:spPr bwMode="auto">
          <a:xfrm>
            <a:off x="250825" y="4797425"/>
            <a:ext cx="3189288" cy="822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1" lang="fr-FR" sz="2400">
                <a:solidFill>
                  <a:srgbClr val="FF3300"/>
                </a:solidFill>
                <a:latin typeface="Times New Roman" pitchFamily="18" charset="0"/>
              </a:rPr>
              <a:t>Une fois injectés, les porteurs diffusent</a:t>
            </a:r>
          </a:p>
        </p:txBody>
      </p:sp>
      <p:sp>
        <p:nvSpPr>
          <p:cNvPr id="341001" name="AutoShape 8"/>
          <p:cNvSpPr>
            <a:spLocks noChangeArrowheads="1"/>
          </p:cNvSpPr>
          <p:nvPr/>
        </p:nvSpPr>
        <p:spPr bwMode="auto">
          <a:xfrm>
            <a:off x="3276600" y="5084763"/>
            <a:ext cx="976313" cy="360362"/>
          </a:xfrm>
          <a:prstGeom prst="rightArrow">
            <a:avLst>
              <a:gd name="adj1" fmla="val 50000"/>
              <a:gd name="adj2" fmla="val 67731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7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33375"/>
            <a:ext cx="7345362" cy="711200"/>
          </a:xfrm>
          <a:solidFill>
            <a:schemeClr val="bg1"/>
          </a:solidFill>
        </p:spPr>
        <p:txBody>
          <a:bodyPr/>
          <a:lstStyle/>
          <a:p>
            <a:pPr algn="ctr" eaLnBrk="1" hangingPunct="1"/>
            <a:r>
              <a:rPr lang="fr-FR" sz="2600"/>
              <a:t>Distribution des porteurs dans les régions neutres</a:t>
            </a:r>
          </a:p>
        </p:txBody>
      </p:sp>
      <p:sp>
        <p:nvSpPr>
          <p:cNvPr id="17203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981075"/>
            <a:ext cx="3810000" cy="56610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000"/>
              <a:t>Une fois les porteurs injectés, ils vont diffuser dans la région neutre et se recombiner avec les porteurs majoritaires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fr-FR" sz="2000"/>
          </a:p>
          <a:p>
            <a:pPr eaLnBrk="1" hangingPunct="1">
              <a:lnSpc>
                <a:spcPct val="90000"/>
              </a:lnSpc>
            </a:pPr>
            <a:endParaRPr lang="fr-FR" sz="2000"/>
          </a:p>
          <a:p>
            <a:pPr eaLnBrk="1" hangingPunct="1">
              <a:lnSpc>
                <a:spcPct val="90000"/>
              </a:lnSpc>
            </a:pPr>
            <a:endParaRPr lang="fr-FR" sz="2000"/>
          </a:p>
          <a:p>
            <a:pPr eaLnBrk="1" hangingPunct="1">
              <a:lnSpc>
                <a:spcPct val="90000"/>
              </a:lnSpc>
            </a:pPr>
            <a:r>
              <a:rPr lang="fr-FR" sz="2000"/>
              <a:t>La distribution va être fonction de la géométrie de la région</a:t>
            </a:r>
          </a:p>
          <a:p>
            <a:pPr eaLnBrk="1" hangingPunct="1">
              <a:lnSpc>
                <a:spcPct val="90000"/>
              </a:lnSpc>
            </a:pPr>
            <a:endParaRPr lang="fr-FR" sz="2000"/>
          </a:p>
          <a:p>
            <a:pPr eaLnBrk="1" hangingPunct="1">
              <a:lnSpc>
                <a:spcPct val="90000"/>
              </a:lnSpc>
            </a:pPr>
            <a:endParaRPr lang="fr-FR" sz="2000"/>
          </a:p>
          <a:p>
            <a:pPr eaLnBrk="1" hangingPunct="1">
              <a:lnSpc>
                <a:spcPct val="90000"/>
              </a:lnSpc>
            </a:pPr>
            <a:r>
              <a:rPr lang="fr-FR" sz="2000"/>
              <a:t>Les paramètres discriminatoires : la </a:t>
            </a:r>
            <a:r>
              <a:rPr lang="fr-FR" sz="2000">
                <a:solidFill>
                  <a:srgbClr val="FF3300"/>
                </a:solidFill>
              </a:rPr>
              <a:t>longueur de diffusion </a:t>
            </a:r>
            <a:r>
              <a:rPr lang="fr-FR" sz="2000">
                <a:solidFill>
                  <a:srgbClr val="0000FF"/>
                </a:solidFill>
              </a:rPr>
              <a:t>L</a:t>
            </a:r>
            <a:r>
              <a:rPr lang="fr-FR" sz="2000" baseline="-25000">
                <a:solidFill>
                  <a:srgbClr val="0000FF"/>
                </a:solidFill>
              </a:rPr>
              <a:t>Dn,p</a:t>
            </a:r>
            <a:r>
              <a:rPr lang="fr-FR" sz="2000"/>
              <a:t> des électrons et des trous et la </a:t>
            </a:r>
            <a:r>
              <a:rPr lang="fr-FR" sz="2000">
                <a:solidFill>
                  <a:srgbClr val="FF3300"/>
                </a:solidFill>
              </a:rPr>
              <a:t>largeur des régions neutres</a:t>
            </a:r>
            <a:r>
              <a:rPr lang="fr-FR" sz="2000"/>
              <a:t> </a:t>
            </a:r>
            <a:r>
              <a:rPr lang="fr-FR" sz="2000">
                <a:solidFill>
                  <a:srgbClr val="0000FF"/>
                </a:solidFill>
              </a:rPr>
              <a:t>d</a:t>
            </a:r>
            <a:r>
              <a:rPr lang="fr-FR" sz="2000" baseline="-25000">
                <a:solidFill>
                  <a:srgbClr val="0000FF"/>
                </a:solidFill>
              </a:rPr>
              <a:t>n,p</a:t>
            </a:r>
            <a:endParaRPr lang="fr-FR" sz="2000">
              <a:solidFill>
                <a:srgbClr val="0000FF"/>
              </a:solidFill>
            </a:endParaRPr>
          </a:p>
        </p:txBody>
      </p:sp>
      <p:sp>
        <p:nvSpPr>
          <p:cNvPr id="172036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81E40F8-A97E-4F9A-AE2E-E84196B12723}" type="slidenum">
              <a:rPr lang="fr-FR" altLang="en-US"/>
              <a:pPr/>
              <a:t>262</a:t>
            </a:fld>
            <a:endParaRPr lang="fr-FR" altLang="en-US"/>
          </a:p>
        </p:txBody>
      </p:sp>
      <p:graphicFrame>
        <p:nvGraphicFramePr>
          <p:cNvPr id="172034" name="Object 4"/>
          <p:cNvGraphicFramePr>
            <a:graphicFrameLocks noChangeAspect="1"/>
          </p:cNvGraphicFramePr>
          <p:nvPr/>
        </p:nvGraphicFramePr>
        <p:xfrm>
          <a:off x="827088" y="2492375"/>
          <a:ext cx="3695700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38" name="Equation" r:id="rId4" imgW="2641320" imgH="469800" progId="Equation.3">
                  <p:embed/>
                </p:oleObj>
              </mc:Choice>
              <mc:Fallback>
                <p:oleObj name="Equation" r:id="rId4" imgW="2641320" imgH="469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2492375"/>
                        <a:ext cx="3695700" cy="657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203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5124836"/>
              </p:ext>
            </p:extLst>
          </p:nvPr>
        </p:nvGraphicFramePr>
        <p:xfrm>
          <a:off x="1187624" y="3861048"/>
          <a:ext cx="2851150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39" name="Equation" r:id="rId6" imgW="1612800" imgH="253800" progId="Equation.3">
                  <p:embed/>
                </p:oleObj>
              </mc:Choice>
              <mc:Fallback>
                <p:oleObj name="Equation" r:id="rId6" imgW="1612800" imgH="253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3861048"/>
                        <a:ext cx="2851150" cy="447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2039" name="Group 6"/>
          <p:cNvGrpSpPr>
            <a:grpSpLocks/>
          </p:cNvGrpSpPr>
          <p:nvPr/>
        </p:nvGrpSpPr>
        <p:grpSpPr bwMode="auto">
          <a:xfrm>
            <a:off x="4652963" y="1933575"/>
            <a:ext cx="4033837" cy="4068763"/>
            <a:chOff x="3168" y="1450"/>
            <a:chExt cx="2400" cy="2390"/>
          </a:xfrm>
          <a:solidFill>
            <a:schemeClr val="tx2">
              <a:lumMod val="20000"/>
              <a:lumOff val="80000"/>
            </a:schemeClr>
          </a:solidFill>
        </p:grpSpPr>
        <p:pic>
          <p:nvPicPr>
            <p:cNvPr id="172043" name="Picture 7" descr="mathieu123p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168" y="1450"/>
              <a:ext cx="2400" cy="239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172044" name="Line 8"/>
            <p:cNvSpPr>
              <a:spLocks noChangeShapeType="1"/>
            </p:cNvSpPr>
            <p:nvPr/>
          </p:nvSpPr>
          <p:spPr bwMode="auto">
            <a:xfrm>
              <a:off x="3334" y="3475"/>
              <a:ext cx="861" cy="0"/>
            </a:xfrm>
            <a:prstGeom prst="line">
              <a:avLst/>
            </a:prstGeom>
            <a:grpFill/>
            <a:ln w="28575">
              <a:solidFill>
                <a:srgbClr val="0000FF"/>
              </a:solidFill>
              <a:miter lim="800000"/>
              <a:headEnd type="triangle" w="med" len="med"/>
              <a:tailEnd type="triangle" w="med" len="med"/>
            </a:ln>
          </p:spPr>
          <p:txBody>
            <a:bodyPr wrap="none"/>
            <a:lstStyle/>
            <a:p>
              <a:endParaRPr lang="fr-FR"/>
            </a:p>
          </p:txBody>
        </p:sp>
        <p:sp>
          <p:nvSpPr>
            <p:cNvPr id="172045" name="Line 9"/>
            <p:cNvSpPr>
              <a:spLocks noChangeShapeType="1"/>
            </p:cNvSpPr>
            <p:nvPr/>
          </p:nvSpPr>
          <p:spPr bwMode="auto">
            <a:xfrm>
              <a:off x="4386" y="3563"/>
              <a:ext cx="861" cy="0"/>
            </a:xfrm>
            <a:prstGeom prst="line">
              <a:avLst/>
            </a:prstGeom>
            <a:grpFill/>
            <a:ln w="28575">
              <a:solidFill>
                <a:srgbClr val="0000FF"/>
              </a:solidFill>
              <a:miter lim="800000"/>
              <a:headEnd type="triangle" w="med" len="med"/>
              <a:tailEnd type="triangle" w="med" len="med"/>
            </a:ln>
          </p:spPr>
          <p:txBody>
            <a:bodyPr wrap="none"/>
            <a:lstStyle/>
            <a:p>
              <a:endParaRPr lang="fr-FR"/>
            </a:p>
          </p:txBody>
        </p:sp>
        <p:sp>
          <p:nvSpPr>
            <p:cNvPr id="496650" name="Text Box 10"/>
            <p:cNvSpPr txBox="1">
              <a:spLocks noChangeArrowheads="1"/>
            </p:cNvSpPr>
            <p:nvPr/>
          </p:nvSpPr>
          <p:spPr bwMode="auto">
            <a:xfrm>
              <a:off x="4649" y="3352"/>
              <a:ext cx="236" cy="21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kumimoji="1" lang="fr-FR" sz="1600" b="1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d</a:t>
              </a:r>
              <a:r>
                <a:rPr kumimoji="1" lang="fr-FR" sz="1600" b="1" baseline="-2500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n</a:t>
              </a:r>
              <a:endParaRPr kumimoji="1" lang="fr-FR" sz="16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496651" name="Text Box 11"/>
            <p:cNvSpPr txBox="1">
              <a:spLocks noChangeArrowheads="1"/>
            </p:cNvSpPr>
            <p:nvPr/>
          </p:nvSpPr>
          <p:spPr bwMode="auto">
            <a:xfrm>
              <a:off x="3742" y="3249"/>
              <a:ext cx="236" cy="2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kumimoji="1" lang="fr-FR" sz="1600" b="1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d</a:t>
              </a:r>
              <a:r>
                <a:rPr kumimoji="1" lang="fr-FR" sz="1600" b="1" baseline="-2500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p</a:t>
              </a:r>
              <a:endParaRPr kumimoji="1" lang="fr-FR" sz="16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496652" name="Text Box 12"/>
          <p:cNvSpPr txBox="1">
            <a:spLocks noChangeArrowheads="1"/>
          </p:cNvSpPr>
          <p:nvPr/>
        </p:nvSpPr>
        <p:spPr bwMode="auto">
          <a:xfrm>
            <a:off x="5148263" y="1916113"/>
            <a:ext cx="3444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kumimoji="1" lang="fr-FR" sz="1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Distribution des porteurs minoritaires injectés</a:t>
            </a:r>
          </a:p>
        </p:txBody>
      </p:sp>
      <p:sp>
        <p:nvSpPr>
          <p:cNvPr id="496653" name="Text Box 13"/>
          <p:cNvSpPr txBox="1">
            <a:spLocks noChangeArrowheads="1"/>
          </p:cNvSpPr>
          <p:nvPr/>
        </p:nvSpPr>
        <p:spPr bwMode="auto">
          <a:xfrm>
            <a:off x="5481638" y="6189663"/>
            <a:ext cx="2973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kumimoji="1" lang="fr-FR" sz="16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a: région qcq, b: longue, c:courte, </a:t>
            </a:r>
          </a:p>
        </p:txBody>
      </p:sp>
      <p:sp>
        <p:nvSpPr>
          <p:cNvPr id="172042" name="Text Box 14"/>
          <p:cNvSpPr txBox="1">
            <a:spLocks noChangeArrowheads="1"/>
          </p:cNvSpPr>
          <p:nvPr/>
        </p:nvSpPr>
        <p:spPr bwMode="auto">
          <a:xfrm>
            <a:off x="6011863" y="5689600"/>
            <a:ext cx="1143000" cy="304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fr-FR" sz="1400">
                <a:latin typeface="Times New Roman" pitchFamily="18" charset="0"/>
              </a:rPr>
              <a:t>-W</a:t>
            </a:r>
            <a:r>
              <a:rPr kumimoji="1" lang="fr-FR" sz="1400" baseline="-25000">
                <a:latin typeface="Times New Roman" pitchFamily="18" charset="0"/>
              </a:rPr>
              <a:t>P </a:t>
            </a:r>
            <a:r>
              <a:rPr kumimoji="1" lang="fr-FR" sz="1400">
                <a:latin typeface="Times New Roman" pitchFamily="18" charset="0"/>
              </a:rPr>
              <a:t>  0  W</a:t>
            </a:r>
            <a:r>
              <a:rPr kumimoji="1" lang="fr-FR" sz="1400" baseline="-25000">
                <a:latin typeface="Times New Roman" pitchFamily="18" charset="0"/>
              </a:rPr>
              <a:t>N</a:t>
            </a:r>
            <a:endParaRPr kumimoji="1" lang="fr-FR" sz="140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5275"/>
            <a:ext cx="7543800" cy="863600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sz="2600" i="1">
                <a:effectLst>
                  <a:outerShdw blurRad="38100" dist="38100" dir="2700000" algn="tl">
                    <a:srgbClr val="C0C0C0"/>
                  </a:outerShdw>
                </a:effectLst>
              </a:rPr>
              <a:t>Distribution des porteurs dans les régions neutres</a:t>
            </a:r>
          </a:p>
        </p:txBody>
      </p:sp>
      <p:sp>
        <p:nvSpPr>
          <p:cNvPr id="49869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2133600"/>
            <a:ext cx="4330700" cy="641350"/>
          </a:xfrm>
        </p:spPr>
        <p:txBody>
          <a:bodyPr/>
          <a:lstStyle/>
          <a:p>
            <a:pPr eaLnBrk="1" hangingPunct="1">
              <a:defRPr/>
            </a:pPr>
            <a:r>
              <a:rPr lang="fr-FR" sz="2000" i="1">
                <a:effectLst>
                  <a:outerShdw blurRad="38100" dist="38100" dir="2700000" algn="tl">
                    <a:srgbClr val="C0C0C0"/>
                  </a:outerShdw>
                </a:effectLst>
              </a:rPr>
              <a:t>Régions longues</a:t>
            </a:r>
            <a:r>
              <a:rPr lang="fr-FR" sz="2000"/>
              <a:t> (                   )</a:t>
            </a:r>
          </a:p>
        </p:txBody>
      </p:sp>
      <p:sp>
        <p:nvSpPr>
          <p:cNvPr id="173066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0D5F300-2ED2-4F25-9B1F-3251A9B98D73}" type="slidenum">
              <a:rPr lang="fr-FR" altLang="en-US"/>
              <a:pPr/>
              <a:t>263</a:t>
            </a:fld>
            <a:endParaRPr lang="fr-FR" altLang="en-US"/>
          </a:p>
        </p:txBody>
      </p:sp>
      <p:sp>
        <p:nvSpPr>
          <p:cNvPr id="173069" name="Rectangle 4"/>
          <p:cNvSpPr>
            <a:spLocks noChangeArrowheads="1"/>
          </p:cNvSpPr>
          <p:nvPr/>
        </p:nvSpPr>
        <p:spPr bwMode="auto">
          <a:xfrm>
            <a:off x="4191000" y="3309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graphicFrame>
        <p:nvGraphicFramePr>
          <p:cNvPr id="173058" name="Object 5"/>
          <p:cNvGraphicFramePr>
            <a:graphicFrameLocks noChangeAspect="1"/>
          </p:cNvGraphicFramePr>
          <p:nvPr/>
        </p:nvGraphicFramePr>
        <p:xfrm>
          <a:off x="2971800" y="2190750"/>
          <a:ext cx="12192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962" r:id="rId4" imgW="761669" imgH="241195" progId="Equation.3">
                  <p:embed/>
                </p:oleObj>
              </mc:Choice>
              <mc:Fallback>
                <p:oleObj r:id="rId4" imgW="761669" imgH="241195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2190750"/>
                        <a:ext cx="1219200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3070" name="Rectangle 6"/>
          <p:cNvSpPr>
            <a:spLocks noChangeArrowheads="1"/>
          </p:cNvSpPr>
          <p:nvPr/>
        </p:nvSpPr>
        <p:spPr bwMode="auto">
          <a:xfrm>
            <a:off x="3519488" y="3252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73071" name="Rectangle 7"/>
          <p:cNvSpPr>
            <a:spLocks noChangeArrowheads="1"/>
          </p:cNvSpPr>
          <p:nvPr/>
        </p:nvSpPr>
        <p:spPr bwMode="auto">
          <a:xfrm>
            <a:off x="3548063" y="3243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grpSp>
        <p:nvGrpSpPr>
          <p:cNvPr id="173072" name="Group 8"/>
          <p:cNvGrpSpPr>
            <a:grpSpLocks/>
          </p:cNvGrpSpPr>
          <p:nvPr/>
        </p:nvGrpSpPr>
        <p:grpSpPr bwMode="auto">
          <a:xfrm>
            <a:off x="1143000" y="2743200"/>
            <a:ext cx="3533775" cy="1295400"/>
            <a:chOff x="720" y="1728"/>
            <a:chExt cx="2226" cy="816"/>
          </a:xfrm>
        </p:grpSpPr>
        <p:graphicFrame>
          <p:nvGraphicFramePr>
            <p:cNvPr id="173064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88288773"/>
                </p:ext>
              </p:extLst>
            </p:nvPr>
          </p:nvGraphicFramePr>
          <p:xfrm>
            <a:off x="720" y="1728"/>
            <a:ext cx="2226" cy="3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8963" r:id="rId6" imgW="2108200" imgH="355600" progId="Equation.3">
                    <p:embed/>
                  </p:oleObj>
                </mc:Choice>
                <mc:Fallback>
                  <p:oleObj r:id="rId6" imgW="2108200" imgH="355600" progId="Equation.3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0" y="1728"/>
                          <a:ext cx="2226" cy="372"/>
                        </a:xfrm>
                        <a:prstGeom prst="rect">
                          <a:avLst/>
                        </a:prstGeom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n>
                          <a:noFill/>
                        </a:ln>
                        <a:effectLst>
                          <a:outerShdw dist="107763" dir="13500000" algn="ctr" rotWithShape="0">
                            <a:srgbClr val="808080"/>
                          </a:outerShdw>
                        </a:effec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3065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02227712"/>
                </p:ext>
              </p:extLst>
            </p:nvPr>
          </p:nvGraphicFramePr>
          <p:xfrm>
            <a:off x="744" y="2152"/>
            <a:ext cx="2166" cy="3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8964" r:id="rId8" imgW="2044700" imgH="368300" progId="Equation.3">
                    <p:embed/>
                  </p:oleObj>
                </mc:Choice>
                <mc:Fallback>
                  <p:oleObj r:id="rId8" imgW="2044700" imgH="368300" progId="Equation.3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4" y="2152"/>
                          <a:ext cx="2166" cy="392"/>
                        </a:xfrm>
                        <a:prstGeom prst="rect">
                          <a:avLst/>
                        </a:prstGeom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n>
                          <a:noFill/>
                        </a:ln>
                        <a:effectLst>
                          <a:outerShdw dist="107763" dir="13500000" algn="ctr" rotWithShape="0">
                            <a:srgbClr val="808080"/>
                          </a:outerShdw>
                        </a:effec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98699" name="Rectangle 11"/>
          <p:cNvSpPr>
            <a:spLocks noChangeArrowheads="1"/>
          </p:cNvSpPr>
          <p:nvPr/>
        </p:nvSpPr>
        <p:spPr bwMode="auto">
          <a:xfrm>
            <a:off x="5029200" y="2143125"/>
            <a:ext cx="4114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  <a:defRPr/>
            </a:pPr>
            <a:r>
              <a:rPr lang="fr-FR" sz="2000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Régions courtes</a:t>
            </a:r>
            <a:r>
              <a:rPr lang="fr-FR" sz="2000">
                <a:latin typeface="Times New Roman" pitchFamily="18" charset="0"/>
              </a:rPr>
              <a:t> (                      )</a:t>
            </a:r>
          </a:p>
        </p:txBody>
      </p:sp>
      <p:graphicFrame>
        <p:nvGraphicFramePr>
          <p:cNvPr id="173059" name="Object 12"/>
          <p:cNvGraphicFramePr>
            <a:graphicFrameLocks noChangeAspect="1"/>
          </p:cNvGraphicFramePr>
          <p:nvPr/>
        </p:nvGraphicFramePr>
        <p:xfrm>
          <a:off x="7429500" y="2209800"/>
          <a:ext cx="117951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965" name="Equation" r:id="rId10" imgW="736560" imgH="241200" progId="Equation.3">
                  <p:embed/>
                </p:oleObj>
              </mc:Choice>
              <mc:Fallback>
                <p:oleObj name="Equation" r:id="rId10" imgW="736560" imgH="2412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9500" y="2209800"/>
                        <a:ext cx="1179513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3074" name="Rectangle 13"/>
          <p:cNvSpPr>
            <a:spLocks noChangeArrowheads="1"/>
          </p:cNvSpPr>
          <p:nvPr/>
        </p:nvSpPr>
        <p:spPr bwMode="auto">
          <a:xfrm>
            <a:off x="3538538" y="3195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73075" name="Rectangle 14"/>
          <p:cNvSpPr>
            <a:spLocks noChangeArrowheads="1"/>
          </p:cNvSpPr>
          <p:nvPr/>
        </p:nvSpPr>
        <p:spPr bwMode="auto">
          <a:xfrm>
            <a:off x="3557588" y="31861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graphicFrame>
        <p:nvGraphicFramePr>
          <p:cNvPr id="173060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4042508"/>
              </p:ext>
            </p:extLst>
          </p:nvPr>
        </p:nvGraphicFramePr>
        <p:xfrm>
          <a:off x="5410200" y="2671763"/>
          <a:ext cx="3267075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966" r:id="rId12" imgW="2070100" imgH="469900" progId="Equation.3">
                  <p:embed/>
                </p:oleObj>
              </mc:Choice>
              <mc:Fallback>
                <p:oleObj r:id="rId12" imgW="2070100" imgH="46990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2671763"/>
                        <a:ext cx="3267075" cy="736600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effectLst>
                        <a:outerShdw dist="107763" dir="13500000" algn="ctr" rotWithShape="0">
                          <a:srgbClr val="80808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3061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1357383"/>
              </p:ext>
            </p:extLst>
          </p:nvPr>
        </p:nvGraphicFramePr>
        <p:xfrm>
          <a:off x="5395913" y="3538538"/>
          <a:ext cx="32766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967" name="Equation" r:id="rId14" imgW="2209680" imgH="520560" progId="Equation.3">
                  <p:embed/>
                </p:oleObj>
              </mc:Choice>
              <mc:Fallback>
                <p:oleObj name="Equation" r:id="rId14" imgW="2209680" imgH="52056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913" y="3538538"/>
                        <a:ext cx="3276600" cy="714375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effectLst>
                        <a:outerShdw dist="107763" dir="13500000" algn="ctr" rotWithShape="0">
                          <a:srgbClr val="80808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8705" name="Rectangle 17"/>
          <p:cNvSpPr>
            <a:spLocks noChangeArrowheads="1"/>
          </p:cNvSpPr>
          <p:nvPr/>
        </p:nvSpPr>
        <p:spPr bwMode="auto">
          <a:xfrm>
            <a:off x="457200" y="4419600"/>
            <a:ext cx="3886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  <a:defRPr/>
            </a:pPr>
            <a:r>
              <a:rPr lang="fr-FR" sz="2000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Régions qcq</a:t>
            </a:r>
            <a:r>
              <a:rPr lang="fr-FR" sz="2000">
                <a:latin typeface="Times New Roman" pitchFamily="18" charset="0"/>
              </a:rPr>
              <a:t> </a:t>
            </a:r>
          </a:p>
        </p:txBody>
      </p:sp>
      <p:sp>
        <p:nvSpPr>
          <p:cNvPr id="173077" name="Rectangle 18"/>
          <p:cNvSpPr>
            <a:spLocks noChangeArrowheads="1"/>
          </p:cNvSpPr>
          <p:nvPr/>
        </p:nvSpPr>
        <p:spPr bwMode="auto">
          <a:xfrm>
            <a:off x="3252788" y="30813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73078" name="Rectangle 19"/>
          <p:cNvSpPr>
            <a:spLocks noChangeArrowheads="1"/>
          </p:cNvSpPr>
          <p:nvPr/>
        </p:nvSpPr>
        <p:spPr bwMode="auto">
          <a:xfrm>
            <a:off x="3219450" y="30718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grpSp>
        <p:nvGrpSpPr>
          <p:cNvPr id="173079" name="Group 20"/>
          <p:cNvGrpSpPr>
            <a:grpSpLocks/>
          </p:cNvGrpSpPr>
          <p:nvPr/>
        </p:nvGrpSpPr>
        <p:grpSpPr bwMode="auto">
          <a:xfrm>
            <a:off x="2895600" y="4495800"/>
            <a:ext cx="4081463" cy="2143125"/>
            <a:chOff x="1824" y="2736"/>
            <a:chExt cx="2571" cy="1350"/>
          </a:xfrm>
        </p:grpSpPr>
        <p:graphicFrame>
          <p:nvGraphicFramePr>
            <p:cNvPr id="173062" name="Object 21"/>
            <p:cNvGraphicFramePr>
              <a:graphicFrameLocks noChangeAspect="1"/>
            </p:cNvGraphicFramePr>
            <p:nvPr/>
          </p:nvGraphicFramePr>
          <p:xfrm>
            <a:off x="1824" y="2736"/>
            <a:ext cx="2526" cy="6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8968" r:id="rId16" imgW="2641600" imgH="698500" progId="Equation.3">
                    <p:embed/>
                  </p:oleObj>
                </mc:Choice>
                <mc:Fallback>
                  <p:oleObj r:id="rId16" imgW="2641600" imgH="698500" progId="Equation.3">
                    <p:embed/>
                    <p:pic>
                      <p:nvPicPr>
                        <p:cNvPr id="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24" y="2736"/>
                          <a:ext cx="2526" cy="66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3063" name="Object 22"/>
            <p:cNvGraphicFramePr>
              <a:graphicFrameLocks noChangeAspect="1"/>
            </p:cNvGraphicFramePr>
            <p:nvPr/>
          </p:nvGraphicFramePr>
          <p:xfrm>
            <a:off x="1875" y="3420"/>
            <a:ext cx="2520" cy="6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8969" r:id="rId18" imgW="2705100" imgH="711200" progId="Equation.3">
                    <p:embed/>
                  </p:oleObj>
                </mc:Choice>
                <mc:Fallback>
                  <p:oleObj r:id="rId18" imgW="2705100" imgH="711200" progId="Equation.3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75" y="3420"/>
                          <a:ext cx="2520" cy="66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fr-FR" sz="2600" i="1">
                <a:effectLst>
                  <a:outerShdw blurRad="38100" dist="38100" dir="2700000" algn="tl">
                    <a:srgbClr val="C0C0C0"/>
                  </a:outerShdw>
                </a:effectLst>
              </a:rPr>
              <a:t>Courant de  porteurs minoritaires dans les régions neutres</a:t>
            </a:r>
          </a:p>
        </p:txBody>
      </p:sp>
      <p:sp>
        <p:nvSpPr>
          <p:cNvPr id="17408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19263"/>
            <a:ext cx="8229600" cy="933450"/>
          </a:xfrm>
        </p:spPr>
        <p:txBody>
          <a:bodyPr/>
          <a:lstStyle/>
          <a:p>
            <a:pPr eaLnBrk="1" hangingPunct="1"/>
            <a:r>
              <a:rPr lang="fr-FR" sz="2100"/>
              <a:t>La distribution connue, on peut facilement calculer le courant qui est un </a:t>
            </a:r>
            <a:r>
              <a:rPr lang="fr-FR" sz="2100">
                <a:solidFill>
                  <a:srgbClr val="FF3300"/>
                </a:solidFill>
              </a:rPr>
              <a:t>courant de diffusion</a:t>
            </a:r>
            <a:r>
              <a:rPr lang="fr-FR" sz="2100"/>
              <a:t>:</a:t>
            </a:r>
          </a:p>
        </p:txBody>
      </p:sp>
      <p:sp>
        <p:nvSpPr>
          <p:cNvPr id="17408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5D9BCFD-A979-460B-A8B3-7818F554ED46}" type="slidenum">
              <a:rPr lang="fr-FR" altLang="en-US"/>
              <a:pPr/>
              <a:t>264</a:t>
            </a:fld>
            <a:endParaRPr lang="fr-FR" altLang="en-US"/>
          </a:p>
        </p:txBody>
      </p:sp>
      <p:sp>
        <p:nvSpPr>
          <p:cNvPr id="174089" name="Rectangle 4"/>
          <p:cNvSpPr>
            <a:spLocks noChangeArrowheads="1"/>
          </p:cNvSpPr>
          <p:nvPr/>
        </p:nvSpPr>
        <p:spPr bwMode="auto">
          <a:xfrm>
            <a:off x="3924300" y="3233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graphicFrame>
        <p:nvGraphicFramePr>
          <p:cNvPr id="174082" name="Object 5"/>
          <p:cNvGraphicFramePr>
            <a:graphicFrameLocks noChangeAspect="1"/>
          </p:cNvGraphicFramePr>
          <p:nvPr/>
        </p:nvGraphicFramePr>
        <p:xfrm>
          <a:off x="1676400" y="2781300"/>
          <a:ext cx="2819400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986" r:id="rId4" imgW="1295400" imgH="393700" progId="Equation.3">
                  <p:embed/>
                </p:oleObj>
              </mc:Choice>
              <mc:Fallback>
                <p:oleObj r:id="rId4" imgW="1295400" imgH="3937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2781300"/>
                        <a:ext cx="2819400" cy="850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083" name="Object 6"/>
          <p:cNvGraphicFramePr>
            <a:graphicFrameLocks noChangeAspect="1"/>
          </p:cNvGraphicFramePr>
          <p:nvPr/>
        </p:nvGraphicFramePr>
        <p:xfrm>
          <a:off x="5334000" y="2781300"/>
          <a:ext cx="2324100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987" r:id="rId6" imgW="1180588" imgH="393529" progId="Equation.3">
                  <p:embed/>
                </p:oleObj>
              </mc:Choice>
              <mc:Fallback>
                <p:oleObj r:id="rId6" imgW="1180588" imgH="393529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2781300"/>
                        <a:ext cx="2324100" cy="768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090" name="Rectangle 7"/>
          <p:cNvSpPr>
            <a:spLocks noChangeArrowheads="1"/>
          </p:cNvSpPr>
          <p:nvPr/>
        </p:nvSpPr>
        <p:spPr bwMode="auto">
          <a:xfrm>
            <a:off x="990600" y="37338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</a:pPr>
            <a:r>
              <a:rPr lang="fr-FR" sz="2400">
                <a:latin typeface="Times New Roman" pitchFamily="18" charset="0"/>
              </a:rPr>
              <a:t>Hypothèse : </a:t>
            </a:r>
            <a:r>
              <a:rPr lang="fr-FR" sz="2400">
                <a:solidFill>
                  <a:srgbClr val="FF3300"/>
                </a:solidFill>
                <a:latin typeface="Times New Roman" pitchFamily="18" charset="0"/>
              </a:rPr>
              <a:t>pas de Phénomènes de G-R dans la ZCE</a:t>
            </a:r>
          </a:p>
        </p:txBody>
      </p:sp>
      <p:graphicFrame>
        <p:nvGraphicFramePr>
          <p:cNvPr id="174084" name="Object 8"/>
          <p:cNvGraphicFramePr>
            <a:graphicFrameLocks noChangeAspect="1"/>
          </p:cNvGraphicFramePr>
          <p:nvPr/>
        </p:nvGraphicFramePr>
        <p:xfrm>
          <a:off x="1828800" y="4406900"/>
          <a:ext cx="5895975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988" r:id="rId8" imgW="2997200" imgH="241300" progId="Equation.3">
                  <p:embed/>
                </p:oleObj>
              </mc:Choice>
              <mc:Fallback>
                <p:oleObj r:id="rId8" imgW="2997200" imgH="2413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4406900"/>
                        <a:ext cx="5895975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091" name="Rectangle 9"/>
          <p:cNvSpPr>
            <a:spLocks noChangeArrowheads="1"/>
          </p:cNvSpPr>
          <p:nvPr/>
        </p:nvSpPr>
        <p:spPr bwMode="auto">
          <a:xfrm>
            <a:off x="1033463" y="5029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</a:pPr>
            <a:r>
              <a:rPr lang="fr-FR" sz="2400">
                <a:latin typeface="Times New Roman" pitchFamily="18" charset="0"/>
              </a:rPr>
              <a:t>On obtient la formule classique:</a:t>
            </a:r>
          </a:p>
        </p:txBody>
      </p:sp>
      <p:graphicFrame>
        <p:nvGraphicFramePr>
          <p:cNvPr id="174085" name="Object 10"/>
          <p:cNvGraphicFramePr>
            <a:graphicFrameLocks noChangeAspect="1"/>
          </p:cNvGraphicFramePr>
          <p:nvPr/>
        </p:nvGraphicFramePr>
        <p:xfrm>
          <a:off x="3119438" y="5476875"/>
          <a:ext cx="29718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989" name="Equation" r:id="rId10" imgW="1295280" imgH="241200" progId="Equation.3">
                  <p:embed/>
                </p:oleObj>
              </mc:Choice>
              <mc:Fallback>
                <p:oleObj name="Equation" r:id="rId10" imgW="1295280" imgH="2412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9438" y="5476875"/>
                        <a:ext cx="2971800" cy="546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0747" name="Text Box 11"/>
          <p:cNvSpPr txBox="1">
            <a:spLocks noChangeArrowheads="1"/>
          </p:cNvSpPr>
          <p:nvPr/>
        </p:nvSpPr>
        <p:spPr bwMode="auto">
          <a:xfrm>
            <a:off x="2794000" y="6096000"/>
            <a:ext cx="4140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fr-FR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J</a:t>
            </a:r>
            <a:r>
              <a:rPr kumimoji="1" lang="fr-FR" i="1" baseline="-250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  </a:t>
            </a:r>
            <a:r>
              <a:rPr kumimoji="1" lang="fr-FR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est le courant de saturation de la diode, </a:t>
            </a:r>
          </a:p>
          <a:p>
            <a:pPr>
              <a:defRPr/>
            </a:pPr>
            <a:r>
              <a:rPr kumimoji="1" lang="fr-FR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ou courant inverse théorique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fr-FR" sz="2600" i="1">
                <a:effectLst>
                  <a:outerShdw blurRad="38100" dist="38100" dir="2700000" algn="tl">
                    <a:srgbClr val="C0C0C0"/>
                  </a:outerShdw>
                </a:effectLst>
              </a:rPr>
              <a:t>Courant de  porteurs minoritaires dans les régions neutres</a:t>
            </a:r>
          </a:p>
        </p:txBody>
      </p:sp>
      <p:sp>
        <p:nvSpPr>
          <p:cNvPr id="1751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719263"/>
            <a:ext cx="4033838" cy="606425"/>
          </a:xfrm>
        </p:spPr>
        <p:txBody>
          <a:bodyPr/>
          <a:lstStyle/>
          <a:p>
            <a:pPr eaLnBrk="1" hangingPunct="1"/>
            <a:r>
              <a:rPr lang="fr-FR" sz="2600"/>
              <a:t>Régions courtes</a:t>
            </a:r>
          </a:p>
        </p:txBody>
      </p:sp>
      <p:sp>
        <p:nvSpPr>
          <p:cNvPr id="175109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B73E023-9C60-4C30-B896-459F5A64AB74}" type="slidenum">
              <a:rPr lang="fr-FR" altLang="en-US"/>
              <a:pPr/>
              <a:t>265</a:t>
            </a:fld>
            <a:endParaRPr lang="fr-FR" altLang="en-US"/>
          </a:p>
        </p:txBody>
      </p:sp>
      <p:grpSp>
        <p:nvGrpSpPr>
          <p:cNvPr id="175112" name="Group 4"/>
          <p:cNvGrpSpPr>
            <a:grpSpLocks/>
          </p:cNvGrpSpPr>
          <p:nvPr/>
        </p:nvGrpSpPr>
        <p:grpSpPr bwMode="auto">
          <a:xfrm>
            <a:off x="5076825" y="2205038"/>
            <a:ext cx="3810000" cy="3419475"/>
            <a:chOff x="3264" y="1440"/>
            <a:chExt cx="2400" cy="2154"/>
          </a:xfrm>
        </p:grpSpPr>
        <p:pic>
          <p:nvPicPr>
            <p:cNvPr id="175120" name="Picture 5" descr="mathieu124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64" y="1440"/>
              <a:ext cx="2400" cy="2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5121" name="Text Box 6"/>
            <p:cNvSpPr txBox="1">
              <a:spLocks noChangeArrowheads="1"/>
            </p:cNvSpPr>
            <p:nvPr/>
          </p:nvSpPr>
          <p:spPr bwMode="auto">
            <a:xfrm>
              <a:off x="4080" y="3270"/>
              <a:ext cx="720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1" lang="fr-FR" sz="1400">
                  <a:latin typeface="Times New Roman" pitchFamily="18" charset="0"/>
                </a:rPr>
                <a:t>-W</a:t>
              </a:r>
              <a:r>
                <a:rPr kumimoji="1" lang="fr-FR" sz="1400" baseline="-25000">
                  <a:latin typeface="Times New Roman" pitchFamily="18" charset="0"/>
                </a:rPr>
                <a:t>P </a:t>
              </a:r>
              <a:r>
                <a:rPr kumimoji="1" lang="fr-FR" sz="1400">
                  <a:latin typeface="Times New Roman" pitchFamily="18" charset="0"/>
                </a:rPr>
                <a:t>  0  W</a:t>
              </a:r>
              <a:r>
                <a:rPr kumimoji="1" lang="fr-FR" sz="1400" baseline="-25000">
                  <a:latin typeface="Times New Roman" pitchFamily="18" charset="0"/>
                </a:rPr>
                <a:t>N</a:t>
              </a:r>
              <a:endParaRPr kumimoji="1" lang="fr-FR" sz="1400">
                <a:latin typeface="Times New Roman" pitchFamily="18" charset="0"/>
              </a:endParaRPr>
            </a:p>
          </p:txBody>
        </p:sp>
      </p:grpSp>
      <p:sp>
        <p:nvSpPr>
          <p:cNvPr id="175113" name="Rectangle 7"/>
          <p:cNvSpPr>
            <a:spLocks noChangeArrowheads="1"/>
          </p:cNvSpPr>
          <p:nvPr/>
        </p:nvSpPr>
        <p:spPr bwMode="auto">
          <a:xfrm>
            <a:off x="3886200" y="3195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graphicFrame>
        <p:nvGraphicFramePr>
          <p:cNvPr id="175106" name="Object 8"/>
          <p:cNvGraphicFramePr>
            <a:graphicFrameLocks noChangeAspect="1"/>
          </p:cNvGraphicFramePr>
          <p:nvPr/>
        </p:nvGraphicFramePr>
        <p:xfrm>
          <a:off x="1752600" y="2667000"/>
          <a:ext cx="2743200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10" r:id="rId5" imgW="1371600" imgH="469900" progId="Equation.3">
                  <p:embed/>
                </p:oleObj>
              </mc:Choice>
              <mc:Fallback>
                <p:oleObj r:id="rId5" imgW="1371600" imgH="4699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2667000"/>
                        <a:ext cx="2743200" cy="933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5114" name="Rectangle 9"/>
          <p:cNvSpPr>
            <a:spLocks noChangeArrowheads="1"/>
          </p:cNvSpPr>
          <p:nvPr/>
        </p:nvSpPr>
        <p:spPr bwMode="auto">
          <a:xfrm>
            <a:off x="990600" y="3581400"/>
            <a:ext cx="38100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</a:pPr>
            <a:r>
              <a:rPr lang="fr-FR" sz="2800">
                <a:latin typeface="Times New Roman" pitchFamily="18" charset="0"/>
              </a:rPr>
              <a:t>Régions longues</a:t>
            </a:r>
          </a:p>
        </p:txBody>
      </p:sp>
      <p:sp>
        <p:nvSpPr>
          <p:cNvPr id="175115" name="Rectangle 10"/>
          <p:cNvSpPr>
            <a:spLocks noChangeArrowheads="1"/>
          </p:cNvSpPr>
          <p:nvPr/>
        </p:nvSpPr>
        <p:spPr bwMode="auto">
          <a:xfrm>
            <a:off x="388620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graphicFrame>
        <p:nvGraphicFramePr>
          <p:cNvPr id="175107" name="Object 11"/>
          <p:cNvGraphicFramePr>
            <a:graphicFrameLocks noChangeAspect="1"/>
          </p:cNvGraphicFramePr>
          <p:nvPr/>
        </p:nvGraphicFramePr>
        <p:xfrm>
          <a:off x="1752600" y="4038600"/>
          <a:ext cx="28956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11" r:id="rId7" imgW="1371600" imgH="457200" progId="Equation.3">
                  <p:embed/>
                </p:oleObj>
              </mc:Choice>
              <mc:Fallback>
                <p:oleObj r:id="rId7" imgW="1371600" imgH="4572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4038600"/>
                        <a:ext cx="2895600" cy="965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5116" name="Rectangle 12"/>
          <p:cNvSpPr>
            <a:spLocks noChangeArrowheads="1"/>
          </p:cNvSpPr>
          <p:nvPr/>
        </p:nvSpPr>
        <p:spPr bwMode="auto">
          <a:xfrm>
            <a:off x="914400" y="4845050"/>
            <a:ext cx="38100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</a:pPr>
            <a:r>
              <a:rPr lang="fr-FR" sz="2800">
                <a:latin typeface="Times New Roman" pitchFamily="18" charset="0"/>
              </a:rPr>
              <a:t>Régions qcq</a:t>
            </a:r>
          </a:p>
        </p:txBody>
      </p:sp>
      <p:sp>
        <p:nvSpPr>
          <p:cNvPr id="175117" name="Rectangle 13"/>
          <p:cNvSpPr>
            <a:spLocks noChangeArrowheads="1"/>
          </p:cNvSpPr>
          <p:nvPr/>
        </p:nvSpPr>
        <p:spPr bwMode="auto">
          <a:xfrm>
            <a:off x="3509963" y="3090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graphicFrame>
        <p:nvGraphicFramePr>
          <p:cNvPr id="175108" name="Object 14"/>
          <p:cNvGraphicFramePr>
            <a:graphicFrameLocks noChangeAspect="1"/>
          </p:cNvGraphicFramePr>
          <p:nvPr/>
        </p:nvGraphicFramePr>
        <p:xfrm>
          <a:off x="1209675" y="5387975"/>
          <a:ext cx="4124325" cy="131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12" r:id="rId9" imgW="2120900" imgH="673100" progId="Equation.3">
                  <p:embed/>
                </p:oleObj>
              </mc:Choice>
              <mc:Fallback>
                <p:oleObj r:id="rId9" imgW="2120900" imgH="67310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9675" y="5387975"/>
                        <a:ext cx="4124325" cy="1317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2799" name="Text Box 15"/>
          <p:cNvSpPr txBox="1">
            <a:spLocks noChangeArrowheads="1"/>
          </p:cNvSpPr>
          <p:nvPr/>
        </p:nvSpPr>
        <p:spPr bwMode="auto">
          <a:xfrm>
            <a:off x="5580063" y="2420938"/>
            <a:ext cx="2973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kumimoji="1" lang="fr-FR" sz="16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a: région qcq, b: longue, c:courte, </a:t>
            </a:r>
          </a:p>
        </p:txBody>
      </p:sp>
      <p:sp>
        <p:nvSpPr>
          <p:cNvPr id="502800" name="Text Box 16"/>
          <p:cNvSpPr txBox="1">
            <a:spLocks noChangeArrowheads="1"/>
          </p:cNvSpPr>
          <p:nvPr/>
        </p:nvSpPr>
        <p:spPr bwMode="auto">
          <a:xfrm>
            <a:off x="5724525" y="5589588"/>
            <a:ext cx="28400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kumimoji="1" lang="fr-FR" sz="16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Courant de porteurs minoritaires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9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692696"/>
            <a:ext cx="6840760" cy="998538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/>
            <a:r>
              <a:rPr lang="fr-FR" sz="2600" dirty="0"/>
              <a:t>Génération –recombinaison dans la ZCE</a:t>
            </a:r>
          </a:p>
        </p:txBody>
      </p:sp>
      <p:sp>
        <p:nvSpPr>
          <p:cNvPr id="342018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2663AAE-1822-4A88-8ACA-67FB7BB53B85}" type="slidenum">
              <a:rPr lang="fr-FR" altLang="en-US"/>
              <a:pPr/>
              <a:t>266</a:t>
            </a:fld>
            <a:endParaRPr lang="fr-FR" altLang="en-US"/>
          </a:p>
        </p:txBody>
      </p:sp>
      <p:pic>
        <p:nvPicPr>
          <p:cNvPr id="3420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565400"/>
            <a:ext cx="3898900" cy="32829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34202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2578100"/>
            <a:ext cx="4092575" cy="32829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342022" name="Text Box 5"/>
          <p:cNvSpPr txBox="1">
            <a:spLocks noChangeArrowheads="1"/>
          </p:cNvSpPr>
          <p:nvPr/>
        </p:nvSpPr>
        <p:spPr bwMode="auto">
          <a:xfrm>
            <a:off x="755650" y="5949950"/>
            <a:ext cx="28559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fr-FR" sz="2400">
                <a:latin typeface="Times New Roman" pitchFamily="18" charset="0"/>
              </a:rPr>
              <a:t>Génération en inverse</a:t>
            </a:r>
          </a:p>
        </p:txBody>
      </p:sp>
      <p:sp>
        <p:nvSpPr>
          <p:cNvPr id="342023" name="Text Box 6"/>
          <p:cNvSpPr txBox="1">
            <a:spLocks noChangeArrowheads="1"/>
          </p:cNvSpPr>
          <p:nvPr/>
        </p:nvSpPr>
        <p:spPr bwMode="auto">
          <a:xfrm>
            <a:off x="5219700" y="5876925"/>
            <a:ext cx="3209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fr-FR" sz="2400">
                <a:latin typeface="Times New Roman" pitchFamily="18" charset="0"/>
              </a:rPr>
              <a:t>Recombinaison en direct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5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6889750" cy="1143000"/>
          </a:xfrm>
        </p:spPr>
        <p:txBody>
          <a:bodyPr/>
          <a:lstStyle/>
          <a:p>
            <a:pPr algn="ctr" eaLnBrk="1" hangingPunct="1"/>
            <a:r>
              <a:rPr lang="fr-FR" sz="2600"/>
              <a:t>La diode réelle : Phénomènes de génération-recombinaison dans la ZCE</a:t>
            </a:r>
          </a:p>
        </p:txBody>
      </p:sp>
      <p:sp>
        <p:nvSpPr>
          <p:cNvPr id="176136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905000"/>
            <a:ext cx="7772400" cy="1295400"/>
          </a:xfrm>
        </p:spPr>
        <p:txBody>
          <a:bodyPr/>
          <a:lstStyle/>
          <a:p>
            <a:pPr eaLnBrk="1" hangingPunct="1"/>
            <a:r>
              <a:rPr lang="fr-FR" sz="2100"/>
              <a:t>On affine le modèle </a:t>
            </a:r>
            <a:r>
              <a:rPr lang="fr-FR" sz="2100">
                <a:sym typeface="Wingdings" pitchFamily="2" charset="2"/>
              </a:rPr>
              <a:t>on tient compte de la G-R dans la ZCE</a:t>
            </a:r>
          </a:p>
          <a:p>
            <a:pPr eaLnBrk="1" hangingPunct="1"/>
            <a:r>
              <a:rPr lang="fr-FR" sz="2100">
                <a:sym typeface="Wingdings" pitchFamily="2" charset="2"/>
              </a:rPr>
              <a:t>Mécanisme connu (Shockley-Read)</a:t>
            </a:r>
            <a:endParaRPr lang="fr-FR" sz="2100"/>
          </a:p>
        </p:txBody>
      </p:sp>
      <p:sp>
        <p:nvSpPr>
          <p:cNvPr id="17613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48DD69A-60D1-438D-B7FD-E312EF7ED04D}" type="slidenum">
              <a:rPr lang="fr-FR" altLang="en-US"/>
              <a:pPr/>
              <a:t>267</a:t>
            </a:fld>
            <a:endParaRPr lang="fr-FR" altLang="en-US"/>
          </a:p>
        </p:txBody>
      </p:sp>
      <p:sp>
        <p:nvSpPr>
          <p:cNvPr id="176137" name="Rectangle 4"/>
          <p:cNvSpPr>
            <a:spLocks noChangeArrowheads="1"/>
          </p:cNvSpPr>
          <p:nvPr/>
        </p:nvSpPr>
        <p:spPr bwMode="auto">
          <a:xfrm>
            <a:off x="4024313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graphicFrame>
        <p:nvGraphicFramePr>
          <p:cNvPr id="176130" name="Object 5"/>
          <p:cNvGraphicFramePr>
            <a:graphicFrameLocks noChangeAspect="1"/>
          </p:cNvGraphicFramePr>
          <p:nvPr/>
        </p:nvGraphicFramePr>
        <p:xfrm>
          <a:off x="3203575" y="2924175"/>
          <a:ext cx="2105025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34" r:id="rId4" imgW="1092200" imgH="457200" progId="Equation.3">
                  <p:embed/>
                </p:oleObj>
              </mc:Choice>
              <mc:Fallback>
                <p:oleObj r:id="rId4" imgW="1092200" imgH="457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2924175"/>
                        <a:ext cx="2105025" cy="879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33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138" name="Rectangle 6"/>
          <p:cNvSpPr>
            <a:spLocks noChangeArrowheads="1"/>
          </p:cNvSpPr>
          <p:nvPr/>
        </p:nvSpPr>
        <p:spPr bwMode="auto">
          <a:xfrm>
            <a:off x="609600" y="4114800"/>
            <a:ext cx="7772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</a:pPr>
            <a:r>
              <a:rPr lang="fr-FR" sz="2400">
                <a:latin typeface="Times New Roman" pitchFamily="18" charset="0"/>
              </a:rPr>
              <a:t>On sait également que                                                      </a:t>
            </a:r>
          </a:p>
          <a:p>
            <a:pPr marL="457200" indent="-457200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</a:pPr>
            <a:r>
              <a:rPr lang="fr-FR" sz="2400">
                <a:latin typeface="Times New Roman" pitchFamily="18" charset="0"/>
              </a:rPr>
              <a:t>Si on suppose </a:t>
            </a:r>
            <a:r>
              <a:rPr lang="fr-FR" sz="2400" i="1">
                <a:latin typeface="Times New Roman" pitchFamily="18" charset="0"/>
              </a:rPr>
              <a:t>np </a:t>
            </a:r>
            <a:r>
              <a:rPr lang="fr-FR" sz="2400">
                <a:latin typeface="Times New Roman" pitchFamily="18" charset="0"/>
              </a:rPr>
              <a:t>constant dans la ZCE et &gt;&gt;      (en polarisation directe) , le taux </a:t>
            </a:r>
            <a:r>
              <a:rPr lang="fr-FR" sz="2400" i="1">
                <a:latin typeface="Times New Roman" pitchFamily="18" charset="0"/>
              </a:rPr>
              <a:t>r</a:t>
            </a:r>
            <a:r>
              <a:rPr lang="fr-FR" sz="2400" i="1" baseline="-25000">
                <a:latin typeface="Times New Roman" pitchFamily="18" charset="0"/>
              </a:rPr>
              <a:t> </a:t>
            </a:r>
            <a:r>
              <a:rPr lang="fr-FR" sz="2400">
                <a:latin typeface="Times New Roman" pitchFamily="18" charset="0"/>
              </a:rPr>
              <a:t>est max pour</a:t>
            </a:r>
            <a:r>
              <a:rPr lang="fr-FR" sz="2400" i="1">
                <a:latin typeface="Times New Roman" pitchFamily="18" charset="0"/>
              </a:rPr>
              <a:t> n=p, </a:t>
            </a:r>
            <a:r>
              <a:rPr lang="fr-FR" sz="2400">
                <a:latin typeface="Times New Roman" pitchFamily="18" charset="0"/>
              </a:rPr>
              <a:t>soit encore</a:t>
            </a:r>
          </a:p>
        </p:txBody>
      </p:sp>
      <p:sp>
        <p:nvSpPr>
          <p:cNvPr id="176139" name="Rectangle 7"/>
          <p:cNvSpPr>
            <a:spLocks noChangeArrowheads="1"/>
          </p:cNvSpPr>
          <p:nvPr/>
        </p:nvSpPr>
        <p:spPr bwMode="auto">
          <a:xfrm>
            <a:off x="3205163" y="3233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graphicFrame>
        <p:nvGraphicFramePr>
          <p:cNvPr id="176131" name="Object 8"/>
          <p:cNvGraphicFramePr>
            <a:graphicFrameLocks noChangeAspect="1"/>
          </p:cNvGraphicFramePr>
          <p:nvPr/>
        </p:nvGraphicFramePr>
        <p:xfrm>
          <a:off x="4057650" y="4033838"/>
          <a:ext cx="4733925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35" r:id="rId6" imgW="2730500" imgH="393700" progId="Equation.3">
                  <p:embed/>
                </p:oleObj>
              </mc:Choice>
              <mc:Fallback>
                <p:oleObj r:id="rId6" imgW="2730500" imgH="3937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7650" y="4033838"/>
                        <a:ext cx="4733925" cy="676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140" name="Rectangle 9"/>
          <p:cNvSpPr>
            <a:spLocks noChangeArrowheads="1"/>
          </p:cNvSpPr>
          <p:nvPr/>
        </p:nvSpPr>
        <p:spPr bwMode="auto">
          <a:xfrm>
            <a:off x="4481513" y="3309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graphicFrame>
        <p:nvGraphicFramePr>
          <p:cNvPr id="176132" name="Object 10"/>
          <p:cNvGraphicFramePr>
            <a:graphicFrameLocks noChangeAspect="1"/>
          </p:cNvGraphicFramePr>
          <p:nvPr/>
        </p:nvGraphicFramePr>
        <p:xfrm>
          <a:off x="6650038" y="4510088"/>
          <a:ext cx="396875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36" r:id="rId8" imgW="177646" imgH="241091" progId="Equation.3">
                  <p:embed/>
                </p:oleObj>
              </mc:Choice>
              <mc:Fallback>
                <p:oleObj r:id="rId8" imgW="177646" imgH="241091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0038" y="4510088"/>
                        <a:ext cx="396875" cy="523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141" name="Rectangle 11"/>
          <p:cNvSpPr>
            <a:spLocks noChangeArrowheads="1"/>
          </p:cNvSpPr>
          <p:nvPr/>
        </p:nvSpPr>
        <p:spPr bwMode="auto">
          <a:xfrm>
            <a:off x="3948113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graphicFrame>
        <p:nvGraphicFramePr>
          <p:cNvPr id="176133" name="Object 12"/>
          <p:cNvGraphicFramePr>
            <a:graphicFrameLocks noChangeAspect="1"/>
          </p:cNvGraphicFramePr>
          <p:nvPr/>
        </p:nvGraphicFramePr>
        <p:xfrm>
          <a:off x="3568700" y="5586413"/>
          <a:ext cx="2435225" cy="833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37" name="Equation" r:id="rId10" imgW="1257120" imgH="431640" progId="Equation.3">
                  <p:embed/>
                </p:oleObj>
              </mc:Choice>
              <mc:Fallback>
                <p:oleObj name="Equation" r:id="rId10" imgW="1257120" imgH="43164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8700" y="5586413"/>
                        <a:ext cx="2435225" cy="8334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333375"/>
            <a:ext cx="5881687" cy="1143000"/>
          </a:xfrm>
        </p:spPr>
        <p:txBody>
          <a:bodyPr/>
          <a:lstStyle/>
          <a:p>
            <a:pPr algn="ctr" eaLnBrk="1" hangingPunct="1"/>
            <a:r>
              <a:rPr lang="fr-FR" sz="2600"/>
              <a:t>La diode réelle : Phénomènes de génération-recombinaison dans la ZCE</a:t>
            </a:r>
          </a:p>
        </p:txBody>
      </p:sp>
      <p:sp>
        <p:nvSpPr>
          <p:cNvPr id="177160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905000"/>
            <a:ext cx="7772400" cy="91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600" dirty="0"/>
              <a:t>Le courant de génération recombinaison dans la ZCE s’écrit alors:</a:t>
            </a:r>
            <a:endParaRPr lang="fr-FR" sz="2600" dirty="0">
              <a:sym typeface="Wingdings" pitchFamily="2" charset="2"/>
            </a:endParaRPr>
          </a:p>
        </p:txBody>
      </p:sp>
      <p:sp>
        <p:nvSpPr>
          <p:cNvPr id="17715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A5D8B44-E887-4075-8FA3-698CD11F4DAA}" type="slidenum">
              <a:rPr lang="fr-FR" altLang="en-US"/>
              <a:pPr/>
              <a:t>268</a:t>
            </a:fld>
            <a:endParaRPr lang="fr-FR" altLang="en-US"/>
          </a:p>
        </p:txBody>
      </p:sp>
      <p:sp>
        <p:nvSpPr>
          <p:cNvPr id="177161" name="Rectangle 4"/>
          <p:cNvSpPr>
            <a:spLocks noChangeArrowheads="1"/>
          </p:cNvSpPr>
          <p:nvPr/>
        </p:nvSpPr>
        <p:spPr bwMode="auto">
          <a:xfrm>
            <a:off x="4024313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77162" name="Rectangle 5"/>
          <p:cNvSpPr>
            <a:spLocks noChangeArrowheads="1"/>
          </p:cNvSpPr>
          <p:nvPr/>
        </p:nvSpPr>
        <p:spPr bwMode="auto">
          <a:xfrm>
            <a:off x="3205163" y="3233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77163" name="Rectangle 6"/>
          <p:cNvSpPr>
            <a:spLocks noChangeArrowheads="1"/>
          </p:cNvSpPr>
          <p:nvPr/>
        </p:nvSpPr>
        <p:spPr bwMode="auto">
          <a:xfrm>
            <a:off x="4481513" y="3309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77164" name="Rectangle 7"/>
          <p:cNvSpPr>
            <a:spLocks noChangeArrowheads="1"/>
          </p:cNvSpPr>
          <p:nvPr/>
        </p:nvSpPr>
        <p:spPr bwMode="auto">
          <a:xfrm>
            <a:off x="3948113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77165" name="Rectangle 8"/>
          <p:cNvSpPr>
            <a:spLocks noChangeArrowheads="1"/>
          </p:cNvSpPr>
          <p:nvPr/>
        </p:nvSpPr>
        <p:spPr bwMode="auto">
          <a:xfrm>
            <a:off x="4100513" y="3252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graphicFrame>
        <p:nvGraphicFramePr>
          <p:cNvPr id="177154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980670"/>
              </p:ext>
            </p:extLst>
          </p:nvPr>
        </p:nvGraphicFramePr>
        <p:xfrm>
          <a:off x="6916738" y="2774950"/>
          <a:ext cx="1927225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058" name="Équation" r:id="rId4" imgW="927000" imgH="355320" progId="Equation.3">
                  <p:embed/>
                </p:oleObj>
              </mc:Choice>
              <mc:Fallback>
                <p:oleObj name="Équation" r:id="rId4" imgW="927000" imgH="35532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6738" y="2774950"/>
                        <a:ext cx="1927225" cy="730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7166" name="Rectangle 10"/>
          <p:cNvSpPr>
            <a:spLocks noChangeArrowheads="1"/>
          </p:cNvSpPr>
          <p:nvPr/>
        </p:nvSpPr>
        <p:spPr bwMode="auto">
          <a:xfrm>
            <a:off x="609600" y="35052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</a:pPr>
            <a:r>
              <a:rPr lang="fr-FR" sz="2800">
                <a:latin typeface="Times New Roman" pitchFamily="18" charset="0"/>
              </a:rPr>
              <a:t>En polarisation inverse (              ), le taux est négatif (                  ) et devient un taux net de génération</a:t>
            </a:r>
            <a:endParaRPr lang="fr-FR" sz="2800">
              <a:latin typeface="Times New Roman" pitchFamily="18" charset="0"/>
              <a:sym typeface="Wingdings" pitchFamily="2" charset="2"/>
            </a:endParaRPr>
          </a:p>
        </p:txBody>
      </p:sp>
      <p:sp>
        <p:nvSpPr>
          <p:cNvPr id="177167" name="Rectangle 11"/>
          <p:cNvSpPr>
            <a:spLocks noChangeArrowheads="1"/>
          </p:cNvSpPr>
          <p:nvPr/>
        </p:nvSpPr>
        <p:spPr bwMode="auto">
          <a:xfrm>
            <a:off x="4271963" y="3309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graphicFrame>
        <p:nvGraphicFramePr>
          <p:cNvPr id="177155" name="Object 12"/>
          <p:cNvGraphicFramePr>
            <a:graphicFrameLocks noChangeAspect="1"/>
          </p:cNvGraphicFramePr>
          <p:nvPr/>
        </p:nvGraphicFramePr>
        <p:xfrm>
          <a:off x="4638675" y="3505200"/>
          <a:ext cx="1228725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059" r:id="rId6" imgW="596900" imgH="241300" progId="Equation.3">
                  <p:embed/>
                </p:oleObj>
              </mc:Choice>
              <mc:Fallback>
                <p:oleObj r:id="rId6" imgW="596900" imgH="2413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8675" y="3505200"/>
                        <a:ext cx="1228725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7168" name="Rectangle 13"/>
          <p:cNvSpPr>
            <a:spLocks noChangeArrowheads="1"/>
          </p:cNvSpPr>
          <p:nvPr/>
        </p:nvSpPr>
        <p:spPr bwMode="auto">
          <a:xfrm>
            <a:off x="4171950" y="3224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graphicFrame>
        <p:nvGraphicFramePr>
          <p:cNvPr id="177156" name="Object 14"/>
          <p:cNvGraphicFramePr>
            <a:graphicFrameLocks noChangeAspect="1"/>
          </p:cNvGraphicFramePr>
          <p:nvPr/>
        </p:nvGraphicFramePr>
        <p:xfrm>
          <a:off x="2381250" y="3736975"/>
          <a:ext cx="1552575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060" r:id="rId8" imgW="799753" imgH="406224" progId="Equation.3">
                  <p:embed/>
                </p:oleObj>
              </mc:Choice>
              <mc:Fallback>
                <p:oleObj r:id="rId8" imgW="799753" imgH="406224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1250" y="3736975"/>
                        <a:ext cx="1552575" cy="793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7169" name="Rectangle 15"/>
          <p:cNvSpPr>
            <a:spLocks noChangeArrowheads="1"/>
          </p:cNvSpPr>
          <p:nvPr/>
        </p:nvSpPr>
        <p:spPr bwMode="auto">
          <a:xfrm>
            <a:off x="609600" y="49530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</a:pPr>
            <a:r>
              <a:rPr lang="fr-FR" sz="2800">
                <a:latin typeface="Times New Roman" pitchFamily="18" charset="0"/>
              </a:rPr>
              <a:t>En polarisation directe , le taux est </a:t>
            </a:r>
            <a:r>
              <a:rPr lang="fr-FR" sz="2800" i="1">
                <a:latin typeface="Times New Roman" pitchFamily="18" charset="0"/>
              </a:rPr>
              <a:t>r</a:t>
            </a:r>
            <a:r>
              <a:rPr lang="fr-FR" sz="2800" i="1" baseline="-25000">
                <a:latin typeface="Times New Roman" pitchFamily="18" charset="0"/>
              </a:rPr>
              <a:t>max</a:t>
            </a:r>
            <a:r>
              <a:rPr lang="fr-FR" sz="2800" i="1">
                <a:latin typeface="Times New Roman" pitchFamily="18" charset="0"/>
              </a:rPr>
              <a:t>=cte </a:t>
            </a:r>
            <a:r>
              <a:rPr lang="fr-FR" sz="2800">
                <a:latin typeface="Times New Roman" pitchFamily="18" charset="0"/>
              </a:rPr>
              <a:t>et le courant est un courant de recombinaisons.</a:t>
            </a:r>
            <a:endParaRPr lang="fr-FR" sz="2800" i="1" baseline="-25000">
              <a:latin typeface="Times New Roman" pitchFamily="18" charset="0"/>
              <a:sym typeface="Wingdings" pitchFamily="2" charset="2"/>
            </a:endParaRPr>
          </a:p>
        </p:txBody>
      </p:sp>
      <p:graphicFrame>
        <p:nvGraphicFramePr>
          <p:cNvPr id="17715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3769515"/>
              </p:ext>
            </p:extLst>
          </p:nvPr>
        </p:nvGraphicFramePr>
        <p:xfrm>
          <a:off x="1588" y="2733675"/>
          <a:ext cx="6226175" cy="81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061" name="Équation" r:id="rId10" imgW="3213000" imgH="419040" progId="Equation.3">
                  <p:embed/>
                </p:oleObj>
              </mc:Choice>
              <mc:Fallback>
                <p:oleObj name="Équation" r:id="rId10" imgW="3213000" imgH="41904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2733675"/>
                        <a:ext cx="6226175" cy="811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9" name="Groupe 28"/>
          <p:cNvGrpSpPr/>
          <p:nvPr/>
        </p:nvGrpSpPr>
        <p:grpSpPr>
          <a:xfrm>
            <a:off x="51398" y="2894636"/>
            <a:ext cx="504056" cy="420032"/>
            <a:chOff x="7598296" y="696608"/>
            <a:chExt cx="783704" cy="724272"/>
          </a:xfrm>
        </p:grpSpPr>
        <p:cxnSp>
          <p:nvCxnSpPr>
            <p:cNvPr id="30" name="Connecteur droit 29"/>
            <p:cNvCxnSpPr/>
            <p:nvPr/>
          </p:nvCxnSpPr>
          <p:spPr>
            <a:xfrm>
              <a:off x="7738120" y="696608"/>
              <a:ext cx="504056" cy="72427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7598296" y="764704"/>
              <a:ext cx="783704" cy="58444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2" name="Groupe 31"/>
          <p:cNvGrpSpPr/>
          <p:nvPr/>
        </p:nvGrpSpPr>
        <p:grpSpPr>
          <a:xfrm>
            <a:off x="1673599" y="3014197"/>
            <a:ext cx="504056" cy="420032"/>
            <a:chOff x="7598296" y="696608"/>
            <a:chExt cx="783704" cy="724272"/>
          </a:xfrm>
        </p:grpSpPr>
        <p:cxnSp>
          <p:nvCxnSpPr>
            <p:cNvPr id="33" name="Connecteur droit 32"/>
            <p:cNvCxnSpPr/>
            <p:nvPr/>
          </p:nvCxnSpPr>
          <p:spPr>
            <a:xfrm>
              <a:off x="7738120" y="696608"/>
              <a:ext cx="504056" cy="724272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/>
          </p:nvCxnSpPr>
          <p:spPr>
            <a:xfrm flipV="1">
              <a:off x="7598296" y="764704"/>
              <a:ext cx="783704" cy="58444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83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333375"/>
            <a:ext cx="6673850" cy="1143000"/>
          </a:xfrm>
        </p:spPr>
        <p:txBody>
          <a:bodyPr/>
          <a:lstStyle/>
          <a:p>
            <a:pPr algn="ctr" eaLnBrk="1" hangingPunct="1"/>
            <a:r>
              <a:rPr lang="fr-FR" sz="2600"/>
              <a:t>La diode réelle : Phénomènes de génération-recombinaison dans la ZCE</a:t>
            </a:r>
          </a:p>
        </p:txBody>
      </p:sp>
      <p:sp>
        <p:nvSpPr>
          <p:cNvPr id="178184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905000"/>
            <a:ext cx="7772400" cy="91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600"/>
              <a:t>Le courant de génération recombinaison dans la ZCE s’écrit alors:</a:t>
            </a:r>
            <a:endParaRPr lang="fr-FR" sz="2600">
              <a:sym typeface="Wingdings" pitchFamily="2" charset="2"/>
            </a:endParaRPr>
          </a:p>
        </p:txBody>
      </p:sp>
      <p:sp>
        <p:nvSpPr>
          <p:cNvPr id="17818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AB74119-C8B0-4D19-819A-55FC4BB6914D}" type="slidenum">
              <a:rPr lang="fr-FR" altLang="en-US"/>
              <a:pPr/>
              <a:t>269</a:t>
            </a:fld>
            <a:endParaRPr lang="fr-FR" altLang="en-US"/>
          </a:p>
        </p:txBody>
      </p:sp>
      <p:sp>
        <p:nvSpPr>
          <p:cNvPr id="178185" name="Rectangle 4"/>
          <p:cNvSpPr>
            <a:spLocks noChangeArrowheads="1"/>
          </p:cNvSpPr>
          <p:nvPr/>
        </p:nvSpPr>
        <p:spPr bwMode="auto">
          <a:xfrm>
            <a:off x="4024313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78186" name="Rectangle 5"/>
          <p:cNvSpPr>
            <a:spLocks noChangeArrowheads="1"/>
          </p:cNvSpPr>
          <p:nvPr/>
        </p:nvSpPr>
        <p:spPr bwMode="auto">
          <a:xfrm>
            <a:off x="3205163" y="3233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78187" name="Rectangle 6"/>
          <p:cNvSpPr>
            <a:spLocks noChangeArrowheads="1"/>
          </p:cNvSpPr>
          <p:nvPr/>
        </p:nvSpPr>
        <p:spPr bwMode="auto">
          <a:xfrm>
            <a:off x="4481513" y="3309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78188" name="Rectangle 7"/>
          <p:cNvSpPr>
            <a:spLocks noChangeArrowheads="1"/>
          </p:cNvSpPr>
          <p:nvPr/>
        </p:nvSpPr>
        <p:spPr bwMode="auto">
          <a:xfrm>
            <a:off x="3948113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78189" name="Rectangle 8"/>
          <p:cNvSpPr>
            <a:spLocks noChangeArrowheads="1"/>
          </p:cNvSpPr>
          <p:nvPr/>
        </p:nvSpPr>
        <p:spPr bwMode="auto">
          <a:xfrm>
            <a:off x="4100513" y="3252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78190" name="Rectangle 9"/>
          <p:cNvSpPr>
            <a:spLocks noChangeArrowheads="1"/>
          </p:cNvSpPr>
          <p:nvPr/>
        </p:nvSpPr>
        <p:spPr bwMode="auto">
          <a:xfrm>
            <a:off x="4271963" y="3309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78191" name="Rectangle 10"/>
          <p:cNvSpPr>
            <a:spLocks noChangeArrowheads="1"/>
          </p:cNvSpPr>
          <p:nvPr/>
        </p:nvSpPr>
        <p:spPr bwMode="auto">
          <a:xfrm>
            <a:off x="4171950" y="3224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78192" name="Rectangle 11"/>
          <p:cNvSpPr>
            <a:spLocks noChangeArrowheads="1"/>
          </p:cNvSpPr>
          <p:nvPr/>
        </p:nvSpPr>
        <p:spPr bwMode="auto">
          <a:xfrm>
            <a:off x="609600" y="3886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</a:pPr>
            <a:r>
              <a:rPr lang="fr-FR" sz="2800">
                <a:latin typeface="Times New Roman" pitchFamily="18" charset="0"/>
              </a:rPr>
              <a:t>Le courant global en intégrant cet effet s’écrit:</a:t>
            </a:r>
            <a:endParaRPr lang="fr-FR" sz="2800" i="1" baseline="-25000">
              <a:latin typeface="Times New Roman" pitchFamily="18" charset="0"/>
              <a:sym typeface="Wingdings" pitchFamily="2" charset="2"/>
            </a:endParaRPr>
          </a:p>
        </p:txBody>
      </p:sp>
      <p:sp>
        <p:nvSpPr>
          <p:cNvPr id="178193" name="Rectangle 12"/>
          <p:cNvSpPr>
            <a:spLocks noChangeArrowheads="1"/>
          </p:cNvSpPr>
          <p:nvPr/>
        </p:nvSpPr>
        <p:spPr bwMode="auto">
          <a:xfrm>
            <a:off x="3767138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graphicFrame>
        <p:nvGraphicFramePr>
          <p:cNvPr id="178178" name="Object 13"/>
          <p:cNvGraphicFramePr>
            <a:graphicFrameLocks noChangeAspect="1"/>
          </p:cNvGraphicFramePr>
          <p:nvPr/>
        </p:nvGraphicFramePr>
        <p:xfrm>
          <a:off x="981075" y="2849563"/>
          <a:ext cx="3438525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82" r:id="rId4" imgW="1612900" imgH="457200" progId="Equation.3">
                  <p:embed/>
                </p:oleObj>
              </mc:Choice>
              <mc:Fallback>
                <p:oleObj r:id="rId4" imgW="1612900" imgH="4572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1075" y="2849563"/>
                        <a:ext cx="3438525" cy="974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8179" name="Object 14"/>
          <p:cNvGraphicFramePr>
            <a:graphicFrameLocks noChangeAspect="1"/>
          </p:cNvGraphicFramePr>
          <p:nvPr/>
        </p:nvGraphicFramePr>
        <p:xfrm>
          <a:off x="1457325" y="4495800"/>
          <a:ext cx="6162675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83" r:id="rId6" imgW="2959100" imgH="457200" progId="Equation.3">
                  <p:embed/>
                </p:oleObj>
              </mc:Choice>
              <mc:Fallback>
                <p:oleObj r:id="rId6" imgW="2959100" imgH="45720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7325" y="4495800"/>
                        <a:ext cx="6162675" cy="952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8194" name="Rectangle 15"/>
          <p:cNvSpPr>
            <a:spLocks noChangeArrowheads="1"/>
          </p:cNvSpPr>
          <p:nvPr/>
        </p:nvSpPr>
        <p:spPr bwMode="auto">
          <a:xfrm>
            <a:off x="4171950" y="3224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graphicFrame>
        <p:nvGraphicFramePr>
          <p:cNvPr id="178180" name="Object 16"/>
          <p:cNvGraphicFramePr>
            <a:graphicFrameLocks noChangeAspect="1"/>
          </p:cNvGraphicFramePr>
          <p:nvPr/>
        </p:nvGraphicFramePr>
        <p:xfrm>
          <a:off x="5372100" y="2833688"/>
          <a:ext cx="19431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84" r:id="rId8" imgW="799753" imgH="406224" progId="Equation.3">
                  <p:embed/>
                </p:oleObj>
              </mc:Choice>
              <mc:Fallback>
                <p:oleObj r:id="rId8" imgW="799753" imgH="406224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2100" y="2833688"/>
                        <a:ext cx="19431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8195" name="Rectangle 17"/>
          <p:cNvSpPr>
            <a:spLocks noChangeArrowheads="1"/>
          </p:cNvSpPr>
          <p:nvPr/>
        </p:nvSpPr>
        <p:spPr bwMode="auto">
          <a:xfrm>
            <a:off x="533400" y="53340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</a:pPr>
            <a:r>
              <a:rPr lang="fr-FR" sz="2800">
                <a:latin typeface="Times New Roman" pitchFamily="18" charset="0"/>
              </a:rPr>
              <a:t>Facteur d’idéalité:</a:t>
            </a:r>
            <a:endParaRPr lang="fr-FR" sz="2800" i="1" baseline="-25000">
              <a:latin typeface="Times New Roman" pitchFamily="18" charset="0"/>
              <a:sym typeface="Wingdings" pitchFamily="2" charset="2"/>
            </a:endParaRPr>
          </a:p>
        </p:txBody>
      </p:sp>
      <p:sp>
        <p:nvSpPr>
          <p:cNvPr id="178196" name="Rectangle 18"/>
          <p:cNvSpPr>
            <a:spLocks noChangeArrowheads="1"/>
          </p:cNvSpPr>
          <p:nvPr/>
        </p:nvSpPr>
        <p:spPr bwMode="auto">
          <a:xfrm>
            <a:off x="377190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graphicFrame>
        <p:nvGraphicFramePr>
          <p:cNvPr id="178181" name="Object 19"/>
          <p:cNvGraphicFramePr>
            <a:graphicFrameLocks noChangeAspect="1"/>
          </p:cNvGraphicFramePr>
          <p:nvPr/>
        </p:nvGraphicFramePr>
        <p:xfrm>
          <a:off x="4038600" y="5638800"/>
          <a:ext cx="32004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85" r:id="rId10" imgW="1600200" imgH="457200" progId="Equation.3">
                  <p:embed/>
                </p:oleObj>
              </mc:Choice>
              <mc:Fallback>
                <p:oleObj r:id="rId10" imgW="1600200" imgH="457200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5638800"/>
                        <a:ext cx="3200400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8197" name="Oval 20"/>
          <p:cNvSpPr>
            <a:spLocks noChangeArrowheads="1"/>
          </p:cNvSpPr>
          <p:nvPr/>
        </p:nvSpPr>
        <p:spPr bwMode="auto">
          <a:xfrm>
            <a:off x="6019800" y="6172200"/>
            <a:ext cx="228600" cy="304800"/>
          </a:xfrm>
          <a:prstGeom prst="ellipse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78198" name="Freeform 21"/>
          <p:cNvSpPr>
            <a:spLocks/>
          </p:cNvSpPr>
          <p:nvPr/>
        </p:nvSpPr>
        <p:spPr bwMode="auto">
          <a:xfrm>
            <a:off x="2006600" y="5867400"/>
            <a:ext cx="4013200" cy="838200"/>
          </a:xfrm>
          <a:custGeom>
            <a:avLst/>
            <a:gdLst>
              <a:gd name="T0" fmla="*/ 2528 w 2528"/>
              <a:gd name="T1" fmla="*/ 288 h 528"/>
              <a:gd name="T2" fmla="*/ 1520 w 2528"/>
              <a:gd name="T3" fmla="*/ 528 h 528"/>
              <a:gd name="T4" fmla="*/ 224 w 2528"/>
              <a:gd name="T5" fmla="*/ 288 h 528"/>
              <a:gd name="T6" fmla="*/ 176 w 2528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2528"/>
              <a:gd name="T13" fmla="*/ 0 h 528"/>
              <a:gd name="T14" fmla="*/ 2528 w 2528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28" h="528">
                <a:moveTo>
                  <a:pt x="2528" y="288"/>
                </a:moveTo>
                <a:cubicBezTo>
                  <a:pt x="2216" y="408"/>
                  <a:pt x="1904" y="528"/>
                  <a:pt x="1520" y="528"/>
                </a:cubicBezTo>
                <a:cubicBezTo>
                  <a:pt x="1136" y="528"/>
                  <a:pt x="448" y="376"/>
                  <a:pt x="224" y="288"/>
                </a:cubicBezTo>
                <a:cubicBezTo>
                  <a:pt x="0" y="200"/>
                  <a:pt x="88" y="100"/>
                  <a:pt x="176" y="0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miter lim="800000"/>
            <a:headEnd type="none" w="med" len="med"/>
            <a:tailEnd type="triangle" w="med" len="med"/>
          </a:ln>
        </p:spPr>
        <p:txBody>
          <a:bodyPr wrap="none"/>
          <a:lstStyle/>
          <a:p>
            <a:endParaRPr lang="fr-FR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dirty="0"/>
              <a:t>Plan cristallin d’indices (</a:t>
            </a:r>
            <a:r>
              <a:rPr lang="fr-FR" dirty="0" err="1"/>
              <a:t>h,k,l</a:t>
            </a:r>
            <a:r>
              <a:rPr lang="fr-FR" dirty="0"/>
              <a:t>)</a:t>
            </a:r>
          </a:p>
        </p:txBody>
      </p:sp>
      <p:sp>
        <p:nvSpPr>
          <p:cNvPr id="15371" name="Rectangle 31"/>
          <p:cNvSpPr>
            <a:spLocks noGrp="1" noChangeArrowheads="1"/>
          </p:cNvSpPr>
          <p:nvPr>
            <p:ph type="body" sz="half" idx="2"/>
          </p:nvPr>
        </p:nvSpPr>
        <p:spPr>
          <a:xfrm>
            <a:off x="4438650" y="1719263"/>
            <a:ext cx="4525963" cy="4411662"/>
          </a:xfrm>
        </p:spPr>
        <p:txBody>
          <a:bodyPr/>
          <a:lstStyle/>
          <a:p>
            <a:pPr eaLnBrk="1" hangingPunct="1"/>
            <a:r>
              <a:rPr lang="fr-FR" sz="2600" dirty="0"/>
              <a:t>A</a:t>
            </a:r>
            <a:r>
              <a:rPr lang="fr-FR" sz="2600" baseline="-25000" dirty="0"/>
              <a:t>1</a:t>
            </a:r>
            <a:r>
              <a:rPr lang="fr-FR" sz="2600" dirty="0"/>
              <a:t>, A</a:t>
            </a:r>
            <a:r>
              <a:rPr lang="fr-FR" sz="2600" baseline="-25000" dirty="0"/>
              <a:t>2</a:t>
            </a:r>
            <a:r>
              <a:rPr lang="fr-FR" sz="2600" dirty="0"/>
              <a:t>, A</a:t>
            </a:r>
            <a:r>
              <a:rPr lang="fr-FR" sz="2600" baseline="-25000" dirty="0"/>
              <a:t>3</a:t>
            </a:r>
            <a:r>
              <a:rPr lang="fr-FR" sz="2600" dirty="0"/>
              <a:t> : 3 nœuds </a:t>
            </a:r>
            <a:r>
              <a:rPr lang="fr-FR" sz="2600" dirty="0">
                <a:sym typeface="Wingdings" pitchFamily="2" charset="2"/>
              </a:rPr>
              <a:t> plan réticulaire </a:t>
            </a:r>
            <a:r>
              <a:rPr lang="fr-FR" sz="2600" dirty="0">
                <a:latin typeface="Symbol" pitchFamily="18" charset="2"/>
                <a:sym typeface="Wingdings" pitchFamily="2" charset="2"/>
              </a:rPr>
              <a:t>p </a:t>
            </a:r>
            <a:r>
              <a:rPr lang="fr-FR" sz="2600" dirty="0">
                <a:sym typeface="Wingdings" pitchFamily="2" charset="2"/>
              </a:rPr>
              <a:t>d’indices (</a:t>
            </a:r>
            <a:r>
              <a:rPr lang="fr-FR" sz="2600" dirty="0" err="1">
                <a:sym typeface="Wingdings" pitchFamily="2" charset="2"/>
              </a:rPr>
              <a:t>hkl</a:t>
            </a:r>
            <a:r>
              <a:rPr lang="fr-FR" sz="2600" dirty="0">
                <a:latin typeface="Symbol" pitchFamily="18" charset="2"/>
                <a:sym typeface="Wingdings" pitchFamily="2" charset="2"/>
              </a:rPr>
              <a:t>).</a:t>
            </a:r>
          </a:p>
          <a:p>
            <a:pPr eaLnBrk="1" hangingPunct="1"/>
            <a:endParaRPr lang="fr-FR" sz="2600" dirty="0">
              <a:latin typeface="Symbol" pitchFamily="18" charset="2"/>
              <a:sym typeface="Wingdings" pitchFamily="2" charset="2"/>
            </a:endParaRPr>
          </a:p>
          <a:p>
            <a:pPr marL="0" indent="0">
              <a:buNone/>
            </a:pPr>
            <a:r>
              <a:rPr lang="fr-FR" sz="2600" dirty="0">
                <a:sym typeface="Wingdings" pitchFamily="2" charset="2"/>
              </a:rPr>
              <a:t>Valeurs de p</a:t>
            </a:r>
            <a:r>
              <a:rPr lang="fr-FR" sz="2600" baseline="-25000" dirty="0">
                <a:sym typeface="Wingdings" pitchFamily="2" charset="2"/>
              </a:rPr>
              <a:t>1</a:t>
            </a:r>
            <a:r>
              <a:rPr lang="fr-FR" sz="2600" dirty="0">
                <a:sym typeface="Wingdings" pitchFamily="2" charset="2"/>
              </a:rPr>
              <a:t>=?, p</a:t>
            </a:r>
            <a:r>
              <a:rPr lang="fr-FR" sz="2600" baseline="-25000" dirty="0">
                <a:sym typeface="Wingdings" pitchFamily="2" charset="2"/>
              </a:rPr>
              <a:t>2</a:t>
            </a:r>
            <a:r>
              <a:rPr lang="fr-FR" sz="2600" dirty="0">
                <a:sym typeface="Wingdings" pitchFamily="2" charset="2"/>
              </a:rPr>
              <a:t>=?,p</a:t>
            </a:r>
            <a:r>
              <a:rPr lang="fr-FR" sz="2600" baseline="-25000" dirty="0">
                <a:sym typeface="Wingdings" pitchFamily="2" charset="2"/>
              </a:rPr>
              <a:t>3</a:t>
            </a:r>
            <a:r>
              <a:rPr lang="fr-FR" sz="2600" dirty="0">
                <a:sym typeface="Wingdings" pitchFamily="2" charset="2"/>
              </a:rPr>
              <a:t>=? </a:t>
            </a:r>
          </a:p>
          <a:p>
            <a:r>
              <a:rPr lang="fr-FR" sz="2600" dirty="0">
                <a:sym typeface="Wingdings" pitchFamily="2" charset="2"/>
              </a:rPr>
              <a:t> Équation d’un plan:</a:t>
            </a:r>
          </a:p>
          <a:p>
            <a:endParaRPr lang="fr-FR" sz="2600" dirty="0">
              <a:sym typeface="Wingdings" pitchFamily="2" charset="2"/>
            </a:endParaRPr>
          </a:p>
          <a:p>
            <a:r>
              <a:rPr lang="fr-FR" sz="2600" dirty="0">
                <a:sym typeface="Wingdings" pitchFamily="2" charset="2"/>
              </a:rPr>
              <a:t>Soit encore:</a:t>
            </a:r>
          </a:p>
        </p:txBody>
      </p:sp>
      <p:sp>
        <p:nvSpPr>
          <p:cNvPr id="15369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35EB5F5-BC01-4C6F-8A9A-B0BC0FC70A98}" type="slidenum">
              <a:rPr lang="fr-FR" altLang="en-US"/>
              <a:pPr/>
              <a:t>27</a:t>
            </a:fld>
            <a:endParaRPr lang="fr-FR" altLang="en-US"/>
          </a:p>
        </p:txBody>
      </p:sp>
      <p:sp>
        <p:nvSpPr>
          <p:cNvPr id="15376" name="Text Box 35"/>
          <p:cNvSpPr txBox="1">
            <a:spLocks noChangeArrowheads="1"/>
          </p:cNvSpPr>
          <p:nvPr/>
        </p:nvSpPr>
        <p:spPr bwMode="auto">
          <a:xfrm>
            <a:off x="323850" y="5956002"/>
            <a:ext cx="822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dirty="0"/>
              <a:t>En utilisant les indices de Miller, on arrive (</a:t>
            </a:r>
            <a:r>
              <a:rPr lang="fr-FR" dirty="0" err="1"/>
              <a:t>coord</a:t>
            </a:r>
            <a:r>
              <a:rPr lang="fr-FR" dirty="0"/>
              <a:t>. numériques)à :                                     . Si N=2, le plan </a:t>
            </a:r>
            <a:r>
              <a:rPr lang="fr-FR" dirty="0">
                <a:latin typeface="Symbol" pitchFamily="18" charset="2"/>
              </a:rPr>
              <a:t>p</a:t>
            </a:r>
            <a:r>
              <a:rPr lang="fr-FR" dirty="0"/>
              <a:t> est le 2° plan d’indices (</a:t>
            </a:r>
            <a:r>
              <a:rPr lang="fr-FR" dirty="0" err="1"/>
              <a:t>h,k,l</a:t>
            </a:r>
            <a:r>
              <a:rPr lang="fr-FR" dirty="0"/>
              <a:t>) après l’origine</a:t>
            </a:r>
          </a:p>
        </p:txBody>
      </p:sp>
      <p:sp>
        <p:nvSpPr>
          <p:cNvPr id="15377" name="Oval 37"/>
          <p:cNvSpPr>
            <a:spLocks noChangeArrowheads="1"/>
          </p:cNvSpPr>
          <p:nvPr/>
        </p:nvSpPr>
        <p:spPr bwMode="auto">
          <a:xfrm>
            <a:off x="3635375" y="1484313"/>
            <a:ext cx="288925" cy="3603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34" name="Group 25"/>
          <p:cNvGrpSpPr>
            <a:grpSpLocks/>
          </p:cNvGrpSpPr>
          <p:nvPr/>
        </p:nvGrpSpPr>
        <p:grpSpPr bwMode="auto">
          <a:xfrm>
            <a:off x="384175" y="2276475"/>
            <a:ext cx="3560763" cy="2863850"/>
            <a:chOff x="242" y="1434"/>
            <a:chExt cx="2243" cy="1804"/>
          </a:xfrm>
        </p:grpSpPr>
        <p:grpSp>
          <p:nvGrpSpPr>
            <p:cNvPr id="35" name="Group 20"/>
            <p:cNvGrpSpPr>
              <a:grpSpLocks/>
            </p:cNvGrpSpPr>
            <p:nvPr/>
          </p:nvGrpSpPr>
          <p:grpSpPr bwMode="auto">
            <a:xfrm>
              <a:off x="431" y="1434"/>
              <a:ext cx="2054" cy="1804"/>
              <a:chOff x="1338" y="935"/>
              <a:chExt cx="3309" cy="3084"/>
            </a:xfrm>
          </p:grpSpPr>
          <p:sp>
            <p:nvSpPr>
              <p:cNvPr id="39" name="Line 5"/>
              <p:cNvSpPr>
                <a:spLocks noChangeShapeType="1"/>
              </p:cNvSpPr>
              <p:nvPr/>
            </p:nvSpPr>
            <p:spPr bwMode="auto">
              <a:xfrm flipV="1">
                <a:off x="1338" y="1071"/>
                <a:ext cx="1134" cy="18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" name="Line 6"/>
              <p:cNvSpPr>
                <a:spLocks noChangeShapeType="1"/>
              </p:cNvSpPr>
              <p:nvPr/>
            </p:nvSpPr>
            <p:spPr bwMode="auto">
              <a:xfrm>
                <a:off x="1338" y="2931"/>
                <a:ext cx="2857" cy="7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" name="Line 7"/>
              <p:cNvSpPr>
                <a:spLocks noChangeShapeType="1"/>
              </p:cNvSpPr>
              <p:nvPr/>
            </p:nvSpPr>
            <p:spPr bwMode="auto">
              <a:xfrm flipV="1">
                <a:off x="1338" y="1797"/>
                <a:ext cx="2948" cy="113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42" name="Group 14"/>
              <p:cNvGrpSpPr>
                <a:grpSpLocks/>
              </p:cNvGrpSpPr>
              <p:nvPr/>
            </p:nvGrpSpPr>
            <p:grpSpPr bwMode="auto">
              <a:xfrm>
                <a:off x="2018" y="1797"/>
                <a:ext cx="1588" cy="1542"/>
                <a:chOff x="2018" y="1797"/>
                <a:chExt cx="1588" cy="1542"/>
              </a:xfrm>
            </p:grpSpPr>
            <p:sp>
              <p:nvSpPr>
                <p:cNvPr id="51" name="Line 8"/>
                <p:cNvSpPr>
                  <a:spLocks noChangeShapeType="1"/>
                </p:cNvSpPr>
                <p:nvPr/>
              </p:nvSpPr>
              <p:spPr bwMode="auto">
                <a:xfrm>
                  <a:off x="2018" y="1797"/>
                  <a:ext cx="953" cy="1542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" name="Line 9"/>
                <p:cNvSpPr>
                  <a:spLocks noChangeShapeType="1"/>
                </p:cNvSpPr>
                <p:nvPr/>
              </p:nvSpPr>
              <p:spPr bwMode="auto">
                <a:xfrm>
                  <a:off x="2018" y="1797"/>
                  <a:ext cx="1588" cy="272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2971" y="2069"/>
                  <a:ext cx="635" cy="127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43" name="Line 11"/>
              <p:cNvSpPr>
                <a:spLocks noChangeShapeType="1"/>
              </p:cNvSpPr>
              <p:nvPr/>
            </p:nvSpPr>
            <p:spPr bwMode="auto">
              <a:xfrm flipV="1">
                <a:off x="1338" y="2704"/>
                <a:ext cx="136" cy="22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" name="Line 12"/>
              <p:cNvSpPr>
                <a:spLocks noChangeShapeType="1"/>
              </p:cNvSpPr>
              <p:nvPr/>
            </p:nvSpPr>
            <p:spPr bwMode="auto">
              <a:xfrm>
                <a:off x="1338" y="2931"/>
                <a:ext cx="227" cy="4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" name="Line 13"/>
              <p:cNvSpPr>
                <a:spLocks noChangeShapeType="1"/>
              </p:cNvSpPr>
              <p:nvPr/>
            </p:nvSpPr>
            <p:spPr bwMode="auto">
              <a:xfrm flipV="1">
                <a:off x="1338" y="2840"/>
                <a:ext cx="272" cy="9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" name="Text Box 15"/>
              <p:cNvSpPr txBox="1">
                <a:spLocks noChangeArrowheads="1"/>
              </p:cNvSpPr>
              <p:nvPr/>
            </p:nvSpPr>
            <p:spPr bwMode="auto">
              <a:xfrm>
                <a:off x="4318" y="3624"/>
                <a:ext cx="316" cy="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/>
                  <a:t>1</a:t>
                </a:r>
              </a:p>
            </p:txBody>
          </p:sp>
          <p:sp>
            <p:nvSpPr>
              <p:cNvPr id="47" name="Text Box 16"/>
              <p:cNvSpPr txBox="1">
                <a:spLocks noChangeArrowheads="1"/>
              </p:cNvSpPr>
              <p:nvPr/>
            </p:nvSpPr>
            <p:spPr bwMode="auto">
              <a:xfrm>
                <a:off x="2472" y="935"/>
                <a:ext cx="316" cy="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/>
                  <a:t>3</a:t>
                </a:r>
              </a:p>
            </p:txBody>
          </p:sp>
          <p:sp>
            <p:nvSpPr>
              <p:cNvPr id="48" name="Text Box 17"/>
              <p:cNvSpPr txBox="1">
                <a:spLocks noChangeArrowheads="1"/>
              </p:cNvSpPr>
              <p:nvPr/>
            </p:nvSpPr>
            <p:spPr bwMode="auto">
              <a:xfrm>
                <a:off x="4331" y="1706"/>
                <a:ext cx="316" cy="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/>
                  <a:t>2</a:t>
                </a:r>
              </a:p>
            </p:txBody>
          </p:sp>
          <p:sp>
            <p:nvSpPr>
              <p:cNvPr id="49" name="Freeform 18"/>
              <p:cNvSpPr>
                <a:spLocks/>
              </p:cNvSpPr>
              <p:nvPr/>
            </p:nvSpPr>
            <p:spPr bwMode="auto">
              <a:xfrm>
                <a:off x="2562" y="1298"/>
                <a:ext cx="499" cy="681"/>
              </a:xfrm>
              <a:custGeom>
                <a:avLst/>
                <a:gdLst>
                  <a:gd name="T0" fmla="*/ 499 w 499"/>
                  <a:gd name="T1" fmla="*/ 0 h 681"/>
                  <a:gd name="T2" fmla="*/ 273 w 499"/>
                  <a:gd name="T3" fmla="*/ 136 h 681"/>
                  <a:gd name="T4" fmla="*/ 409 w 499"/>
                  <a:gd name="T5" fmla="*/ 227 h 681"/>
                  <a:gd name="T6" fmla="*/ 0 w 499"/>
                  <a:gd name="T7" fmla="*/ 681 h 68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99"/>
                  <a:gd name="T13" fmla="*/ 0 h 681"/>
                  <a:gd name="T14" fmla="*/ 499 w 499"/>
                  <a:gd name="T15" fmla="*/ 681 h 68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99" h="681">
                    <a:moveTo>
                      <a:pt x="499" y="0"/>
                    </a:moveTo>
                    <a:cubicBezTo>
                      <a:pt x="393" y="49"/>
                      <a:pt x="288" y="98"/>
                      <a:pt x="273" y="136"/>
                    </a:cubicBezTo>
                    <a:cubicBezTo>
                      <a:pt x="258" y="174"/>
                      <a:pt x="454" y="136"/>
                      <a:pt x="409" y="227"/>
                    </a:cubicBezTo>
                    <a:cubicBezTo>
                      <a:pt x="364" y="318"/>
                      <a:pt x="182" y="499"/>
                      <a:pt x="0" y="681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" name="Text Box 19"/>
              <p:cNvSpPr txBox="1">
                <a:spLocks noChangeArrowheads="1"/>
              </p:cNvSpPr>
              <p:nvPr/>
            </p:nvSpPr>
            <p:spPr bwMode="auto">
              <a:xfrm>
                <a:off x="3094" y="1126"/>
                <a:ext cx="843" cy="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/>
                  <a:t>Plan </a:t>
                </a:r>
                <a:r>
                  <a:rPr lang="fr-FR">
                    <a:latin typeface="Symbol" pitchFamily="18" charset="2"/>
                  </a:rPr>
                  <a:t>p</a:t>
                </a:r>
                <a:endParaRPr lang="fr-FR"/>
              </a:p>
            </p:txBody>
          </p:sp>
        </p:grpSp>
        <p:graphicFrame>
          <p:nvGraphicFramePr>
            <p:cNvPr id="36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42772374"/>
                </p:ext>
              </p:extLst>
            </p:nvPr>
          </p:nvGraphicFramePr>
          <p:xfrm>
            <a:off x="340" y="2659"/>
            <a:ext cx="176" cy="2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746" name="Equation" r:id="rId4" imgW="164880" imgH="253800" progId="Equation.DSMT4">
                    <p:embed/>
                  </p:oleObj>
                </mc:Choice>
                <mc:Fallback>
                  <p:oleObj name="Equation" r:id="rId4" imgW="164880" imgH="253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" y="2659"/>
                          <a:ext cx="176" cy="27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" name="Object 23"/>
            <p:cNvGraphicFramePr>
              <a:graphicFrameLocks noChangeAspect="1"/>
            </p:cNvGraphicFramePr>
            <p:nvPr/>
          </p:nvGraphicFramePr>
          <p:xfrm>
            <a:off x="599" y="2342"/>
            <a:ext cx="203" cy="2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747" name="Equation" r:id="rId6" imgW="190440" imgH="253800" progId="Equation.3">
                    <p:embed/>
                  </p:oleObj>
                </mc:Choice>
                <mc:Fallback>
                  <p:oleObj name="Equation" r:id="rId6" imgW="19044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9" y="2342"/>
                          <a:ext cx="203" cy="27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" name="Object 24"/>
            <p:cNvGraphicFramePr>
              <a:graphicFrameLocks noChangeAspect="1"/>
            </p:cNvGraphicFramePr>
            <p:nvPr/>
          </p:nvGraphicFramePr>
          <p:xfrm>
            <a:off x="242" y="2245"/>
            <a:ext cx="190" cy="2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748" name="Equation" r:id="rId8" imgW="177480" imgH="266400" progId="Equation.3">
                    <p:embed/>
                  </p:oleObj>
                </mc:Choice>
                <mc:Fallback>
                  <p:oleObj name="Equation" r:id="rId8" imgW="17748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2" y="2245"/>
                          <a:ext cx="190" cy="28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4" name="Text Box 26"/>
          <p:cNvSpPr txBox="1">
            <a:spLocks noChangeArrowheads="1"/>
          </p:cNvSpPr>
          <p:nvPr/>
        </p:nvSpPr>
        <p:spPr bwMode="auto">
          <a:xfrm>
            <a:off x="1979613" y="4652963"/>
            <a:ext cx="4333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/>
              <a:t>A</a:t>
            </a:r>
            <a:r>
              <a:rPr lang="fr-FR" b="1" baseline="-25000"/>
              <a:t>1</a:t>
            </a:r>
            <a:endParaRPr lang="fr-FR" b="1"/>
          </a:p>
        </p:txBody>
      </p:sp>
      <p:sp>
        <p:nvSpPr>
          <p:cNvPr id="55" name="Text Box 27"/>
          <p:cNvSpPr txBox="1">
            <a:spLocks noChangeArrowheads="1"/>
          </p:cNvSpPr>
          <p:nvPr/>
        </p:nvSpPr>
        <p:spPr bwMode="auto">
          <a:xfrm>
            <a:off x="971550" y="2708275"/>
            <a:ext cx="4333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/>
              <a:t>A</a:t>
            </a:r>
            <a:r>
              <a:rPr lang="fr-FR" b="1" baseline="-25000"/>
              <a:t>3</a:t>
            </a:r>
            <a:endParaRPr lang="fr-FR" b="1"/>
          </a:p>
        </p:txBody>
      </p:sp>
      <p:sp>
        <p:nvSpPr>
          <p:cNvPr id="56" name="Text Box 28"/>
          <p:cNvSpPr txBox="1">
            <a:spLocks noChangeArrowheads="1"/>
          </p:cNvSpPr>
          <p:nvPr/>
        </p:nvSpPr>
        <p:spPr bwMode="auto">
          <a:xfrm>
            <a:off x="2916238" y="3357563"/>
            <a:ext cx="4333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 dirty="0"/>
              <a:t>A</a:t>
            </a:r>
            <a:r>
              <a:rPr lang="fr-FR" b="1" baseline="-25000" dirty="0"/>
              <a:t>2</a:t>
            </a:r>
            <a:endParaRPr lang="fr-FR" b="1" dirty="0"/>
          </a:p>
        </p:txBody>
      </p:sp>
      <p:sp>
        <p:nvSpPr>
          <p:cNvPr id="57" name="ZoneTexte 56"/>
          <p:cNvSpPr txBox="1"/>
          <p:nvPr/>
        </p:nvSpPr>
        <p:spPr>
          <a:xfrm>
            <a:off x="3349625" y="495692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x</a:t>
            </a:r>
            <a:endParaRPr lang="en-US" dirty="0"/>
          </a:p>
        </p:txBody>
      </p:sp>
      <p:sp>
        <p:nvSpPr>
          <p:cNvPr id="58" name="ZoneTexte 57"/>
          <p:cNvSpPr txBox="1"/>
          <p:nvPr/>
        </p:nvSpPr>
        <p:spPr>
          <a:xfrm>
            <a:off x="1242941" y="221810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z</a:t>
            </a:r>
            <a:endParaRPr lang="en-US" dirty="0"/>
          </a:p>
        </p:txBody>
      </p:sp>
      <p:sp>
        <p:nvSpPr>
          <p:cNvPr id="59" name="ZoneTexte 58"/>
          <p:cNvSpPr txBox="1"/>
          <p:nvPr/>
        </p:nvSpPr>
        <p:spPr>
          <a:xfrm>
            <a:off x="3348111" y="317583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y</a:t>
            </a:r>
            <a:endParaRPr lang="en-US" dirty="0"/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2699049"/>
              </p:ext>
            </p:extLst>
          </p:nvPr>
        </p:nvGraphicFramePr>
        <p:xfrm>
          <a:off x="6948264" y="5962046"/>
          <a:ext cx="1879600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9" name="Équation" r:id="rId10" imgW="990360" imgH="203040" progId="Equation.3">
                  <p:embed/>
                </p:oleObj>
              </mc:Choice>
              <mc:Fallback>
                <p:oleObj name="Équation" r:id="rId10" imgW="990360" imgH="203040" progId="Equation.3">
                  <p:embed/>
                  <p:pic>
                    <p:nvPicPr>
                      <p:cNvPr id="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264" y="5962046"/>
                        <a:ext cx="1879600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0736964"/>
              </p:ext>
            </p:extLst>
          </p:nvPr>
        </p:nvGraphicFramePr>
        <p:xfrm>
          <a:off x="5357813" y="4837113"/>
          <a:ext cx="2576512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0" name="Équation" r:id="rId12" imgW="1257120" imgH="431640" progId="Equation.3">
                  <p:embed/>
                </p:oleObj>
              </mc:Choice>
              <mc:Fallback>
                <p:oleObj name="Équation" r:id="rId12" imgW="1257120" imgH="431640" progId="Equation.3">
                  <p:embed/>
                  <p:pic>
                    <p:nvPicPr>
                      <p:cNvPr id="0" name="Obje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7813" y="4837113"/>
                        <a:ext cx="2576512" cy="882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2491259"/>
              </p:ext>
            </p:extLst>
          </p:nvPr>
        </p:nvGraphicFramePr>
        <p:xfrm>
          <a:off x="6084168" y="2625725"/>
          <a:ext cx="1213010" cy="44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1" name="Equation" r:id="rId14" imgW="685800" imgH="253800" progId="Equation.DSMT4">
                  <p:embed/>
                </p:oleObj>
              </mc:Choice>
              <mc:Fallback>
                <p:oleObj name="Equation" r:id="rId14" imgW="6858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084168" y="2625725"/>
                        <a:ext cx="1213010" cy="449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7758657"/>
              </p:ext>
            </p:extLst>
          </p:nvPr>
        </p:nvGraphicFramePr>
        <p:xfrm>
          <a:off x="5436096" y="4067191"/>
          <a:ext cx="2586596" cy="498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2" name="Equation" r:id="rId16" imgW="1054080" imgH="203040" progId="Equation.DSMT4">
                  <p:embed/>
                </p:oleObj>
              </mc:Choice>
              <mc:Fallback>
                <p:oleObj name="Equation" r:id="rId16" imgW="10540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436096" y="4067191"/>
                        <a:ext cx="2586596" cy="498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000125"/>
            <a:ext cx="8077200" cy="6858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fr-FR" sz="2600"/>
              <a:t>Diode en polarisation inverse: </a:t>
            </a:r>
            <a:br>
              <a:rPr lang="fr-FR" sz="2600"/>
            </a:br>
            <a:r>
              <a:rPr lang="fr-FR" sz="2600"/>
              <a:t>claquage de la jonction</a:t>
            </a:r>
          </a:p>
        </p:txBody>
      </p:sp>
      <p:sp>
        <p:nvSpPr>
          <p:cNvPr id="17920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343400" cy="499715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fr-FR" sz="2200" dirty="0"/>
              <a:t>Effet thermique</a:t>
            </a:r>
          </a:p>
          <a:p>
            <a:pPr eaLnBrk="1" hangingPunct="1">
              <a:lnSpc>
                <a:spcPct val="90000"/>
              </a:lnSpc>
            </a:pPr>
            <a:r>
              <a:rPr lang="fr-FR" sz="2200" dirty="0">
                <a:solidFill>
                  <a:srgbClr val="0000FF"/>
                </a:solidFill>
              </a:rPr>
              <a:t>Effet </a:t>
            </a:r>
            <a:r>
              <a:rPr lang="fr-FR" sz="2200" dirty="0" err="1">
                <a:solidFill>
                  <a:srgbClr val="0000FF"/>
                </a:solidFill>
              </a:rPr>
              <a:t>Zener</a:t>
            </a:r>
            <a:r>
              <a:rPr lang="fr-FR" sz="2200" dirty="0"/>
              <a:t>: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dirty="0"/>
              <a:t>Passage direct de la BV à la BC par effet tunnel (0) si champ électrique supérieur à </a:t>
            </a:r>
            <a:r>
              <a:rPr lang="fr-FR" sz="2000" i="1" dirty="0" err="1"/>
              <a:t>E</a:t>
            </a:r>
            <a:r>
              <a:rPr lang="fr-FR" sz="2000" i="1" baseline="-25000" dirty="0" err="1"/>
              <a:t>critique</a:t>
            </a:r>
            <a:endParaRPr lang="fr-FR" sz="2000" dirty="0"/>
          </a:p>
          <a:p>
            <a:pPr eaLnBrk="1" hangingPunct="1">
              <a:lnSpc>
                <a:spcPct val="90000"/>
              </a:lnSpc>
            </a:pPr>
            <a:r>
              <a:rPr lang="fr-FR" sz="2200" dirty="0">
                <a:solidFill>
                  <a:srgbClr val="FF3300"/>
                </a:solidFill>
              </a:rPr>
              <a:t>Effet Avalanche</a:t>
            </a:r>
            <a:r>
              <a:rPr lang="fr-FR" sz="2200" dirty="0"/>
              <a:t>: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dirty="0"/>
              <a:t>Avant le « tunneling », accélération des électrons qui excitent par impact des électrons de BV vers BC (1,2,3) etc….</a:t>
            </a:r>
          </a:p>
          <a:p>
            <a:pPr eaLnBrk="1" hangingPunct="1">
              <a:lnSpc>
                <a:spcPct val="90000"/>
              </a:lnSpc>
            </a:pPr>
            <a:endParaRPr lang="fr-FR" sz="2200" dirty="0"/>
          </a:p>
          <a:p>
            <a:pPr eaLnBrk="1" hangingPunct="1">
              <a:lnSpc>
                <a:spcPct val="90000"/>
              </a:lnSpc>
            </a:pPr>
            <a:endParaRPr lang="fr-FR" sz="2200" dirty="0"/>
          </a:p>
          <a:p>
            <a:pPr eaLnBrk="1" hangingPunct="1">
              <a:lnSpc>
                <a:spcPct val="90000"/>
              </a:lnSpc>
            </a:pPr>
            <a:endParaRPr lang="fr-FR" sz="2200" dirty="0"/>
          </a:p>
          <a:p>
            <a:pPr eaLnBrk="1" hangingPunct="1">
              <a:lnSpc>
                <a:spcPct val="90000"/>
              </a:lnSpc>
            </a:pPr>
            <a:endParaRPr lang="fr-FR" sz="2200" dirty="0"/>
          </a:p>
          <a:p>
            <a:pPr eaLnBrk="1" hangingPunct="1">
              <a:lnSpc>
                <a:spcPct val="90000"/>
              </a:lnSpc>
            </a:pPr>
            <a:r>
              <a:rPr lang="fr-FR" sz="2200" dirty="0"/>
              <a:t>Perçage  ou « </a:t>
            </a:r>
            <a:r>
              <a:rPr lang="fr-FR" sz="2200" dirty="0" err="1"/>
              <a:t>punchtrough</a:t>
            </a:r>
            <a:r>
              <a:rPr lang="fr-FR" sz="2200" dirty="0"/>
              <a:t> »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fr-FR" sz="2200" dirty="0"/>
          </a:p>
        </p:txBody>
      </p:sp>
      <p:pic>
        <p:nvPicPr>
          <p:cNvPr id="179206" name="Picture 4" descr="mathieu212p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10363" y="2132856"/>
            <a:ext cx="2904750" cy="3514351"/>
          </a:xfrm>
          <a:noFill/>
        </p:spPr>
      </p:pic>
      <p:sp>
        <p:nvSpPr>
          <p:cNvPr id="179203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B30EC32-E0FD-4A02-ADBB-61F177BFFFEF}" type="slidenum">
              <a:rPr lang="fr-FR" altLang="en-US"/>
              <a:pPr/>
              <a:t>270</a:t>
            </a:fld>
            <a:endParaRPr lang="fr-FR" altLang="en-US"/>
          </a:p>
        </p:txBody>
      </p:sp>
      <p:sp>
        <p:nvSpPr>
          <p:cNvPr id="179207" name="Oval 5"/>
          <p:cNvSpPr>
            <a:spLocks noChangeArrowheads="1"/>
          </p:cNvSpPr>
          <p:nvPr/>
        </p:nvSpPr>
        <p:spPr bwMode="auto">
          <a:xfrm>
            <a:off x="6400800" y="2790825"/>
            <a:ext cx="1143000" cy="533400"/>
          </a:xfrm>
          <a:prstGeom prst="ellipse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79208" name="Freeform 6"/>
          <p:cNvSpPr>
            <a:spLocks/>
          </p:cNvSpPr>
          <p:nvPr/>
        </p:nvSpPr>
        <p:spPr bwMode="auto">
          <a:xfrm>
            <a:off x="4572000" y="2362200"/>
            <a:ext cx="1676400" cy="609600"/>
          </a:xfrm>
          <a:custGeom>
            <a:avLst/>
            <a:gdLst>
              <a:gd name="T0" fmla="*/ 1056 w 1056"/>
              <a:gd name="T1" fmla="*/ 144 h 384"/>
              <a:gd name="T2" fmla="*/ 528 w 1056"/>
              <a:gd name="T3" fmla="*/ 0 h 384"/>
              <a:gd name="T4" fmla="*/ 192 w 1056"/>
              <a:gd name="T5" fmla="*/ 144 h 384"/>
              <a:gd name="T6" fmla="*/ 0 w 1056"/>
              <a:gd name="T7" fmla="*/ 384 h 384"/>
              <a:gd name="T8" fmla="*/ 0 60000 65536"/>
              <a:gd name="T9" fmla="*/ 0 60000 65536"/>
              <a:gd name="T10" fmla="*/ 0 60000 65536"/>
              <a:gd name="T11" fmla="*/ 0 60000 65536"/>
              <a:gd name="T12" fmla="*/ 0 w 1056"/>
              <a:gd name="T13" fmla="*/ 0 h 384"/>
              <a:gd name="T14" fmla="*/ 1056 w 1056"/>
              <a:gd name="T15" fmla="*/ 384 h 3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6" h="384">
                <a:moveTo>
                  <a:pt x="1056" y="144"/>
                </a:moveTo>
                <a:cubicBezTo>
                  <a:pt x="864" y="72"/>
                  <a:pt x="672" y="0"/>
                  <a:pt x="528" y="0"/>
                </a:cubicBezTo>
                <a:cubicBezTo>
                  <a:pt x="384" y="0"/>
                  <a:pt x="280" y="80"/>
                  <a:pt x="192" y="144"/>
                </a:cubicBezTo>
                <a:cubicBezTo>
                  <a:pt x="104" y="208"/>
                  <a:pt x="52" y="296"/>
                  <a:pt x="0" y="384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miter lim="800000"/>
            <a:headEnd type="none" w="med" len="med"/>
            <a:tailEnd type="triangle" w="med" len="med"/>
          </a:ln>
        </p:spPr>
        <p:txBody>
          <a:bodyPr wrap="none"/>
          <a:lstStyle/>
          <a:p>
            <a:endParaRPr lang="fr-FR"/>
          </a:p>
        </p:txBody>
      </p:sp>
      <p:sp>
        <p:nvSpPr>
          <p:cNvPr id="179209" name="Oval 7"/>
          <p:cNvSpPr>
            <a:spLocks noChangeArrowheads="1"/>
          </p:cNvSpPr>
          <p:nvPr/>
        </p:nvSpPr>
        <p:spPr bwMode="auto">
          <a:xfrm>
            <a:off x="5748338" y="2790825"/>
            <a:ext cx="914400" cy="1905000"/>
          </a:xfrm>
          <a:prstGeom prst="ellipse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79210" name="Freeform 8"/>
          <p:cNvSpPr>
            <a:spLocks/>
          </p:cNvSpPr>
          <p:nvPr/>
        </p:nvSpPr>
        <p:spPr bwMode="auto">
          <a:xfrm>
            <a:off x="4419600" y="4495800"/>
            <a:ext cx="1447800" cy="952500"/>
          </a:xfrm>
          <a:custGeom>
            <a:avLst/>
            <a:gdLst>
              <a:gd name="T0" fmla="*/ 912 w 912"/>
              <a:gd name="T1" fmla="*/ 0 h 600"/>
              <a:gd name="T2" fmla="*/ 432 w 912"/>
              <a:gd name="T3" fmla="*/ 528 h 600"/>
              <a:gd name="T4" fmla="*/ 0 w 912"/>
              <a:gd name="T5" fmla="*/ 432 h 600"/>
              <a:gd name="T6" fmla="*/ 0 60000 65536"/>
              <a:gd name="T7" fmla="*/ 0 60000 65536"/>
              <a:gd name="T8" fmla="*/ 0 60000 65536"/>
              <a:gd name="T9" fmla="*/ 0 w 912"/>
              <a:gd name="T10" fmla="*/ 0 h 600"/>
              <a:gd name="T11" fmla="*/ 912 w 912"/>
              <a:gd name="T12" fmla="*/ 600 h 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12" h="600">
                <a:moveTo>
                  <a:pt x="912" y="0"/>
                </a:moveTo>
                <a:cubicBezTo>
                  <a:pt x="748" y="228"/>
                  <a:pt x="584" y="456"/>
                  <a:pt x="432" y="528"/>
                </a:cubicBezTo>
                <a:cubicBezTo>
                  <a:pt x="280" y="600"/>
                  <a:pt x="140" y="516"/>
                  <a:pt x="0" y="432"/>
                </a:cubicBezTo>
              </a:path>
            </a:pathLst>
          </a:custGeom>
          <a:noFill/>
          <a:ln w="28575" cap="flat" cmpd="sng">
            <a:solidFill>
              <a:srgbClr val="FF3300"/>
            </a:solidFill>
            <a:prstDash val="solid"/>
            <a:miter lim="800000"/>
            <a:headEnd type="none" w="med" len="med"/>
            <a:tailEnd type="triangle" w="med" len="med"/>
          </a:ln>
        </p:spPr>
        <p:txBody>
          <a:bodyPr wrap="none"/>
          <a:lstStyle/>
          <a:p>
            <a:endParaRPr lang="fr-FR"/>
          </a:p>
        </p:txBody>
      </p:sp>
      <p:sp>
        <p:nvSpPr>
          <p:cNvPr id="179211" name="Rectangle 9"/>
          <p:cNvSpPr>
            <a:spLocks noChangeArrowheads="1"/>
          </p:cNvSpPr>
          <p:nvPr/>
        </p:nvSpPr>
        <p:spPr bwMode="auto">
          <a:xfrm>
            <a:off x="417195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graphicFrame>
        <p:nvGraphicFramePr>
          <p:cNvPr id="17920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3497862"/>
              </p:ext>
            </p:extLst>
          </p:nvPr>
        </p:nvGraphicFramePr>
        <p:xfrm>
          <a:off x="2555776" y="4972049"/>
          <a:ext cx="1438275" cy="846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06" name="Équation" r:id="rId5" imgW="774360" imgH="457200" progId="Equation.3">
                  <p:embed/>
                </p:oleObj>
              </mc:Choice>
              <mc:Fallback>
                <p:oleObj name="Équation" r:id="rId5" imgW="774360" imgH="4572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776" y="4972049"/>
                        <a:ext cx="1438275" cy="84613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9213" name="AutoShape 12"/>
          <p:cNvSpPr>
            <a:spLocks noChangeArrowheads="1"/>
          </p:cNvSpPr>
          <p:nvPr/>
        </p:nvSpPr>
        <p:spPr bwMode="auto">
          <a:xfrm rot="18602090">
            <a:off x="1885844" y="4637085"/>
            <a:ext cx="231775" cy="803275"/>
          </a:xfrm>
          <a:prstGeom prst="upDownArrow">
            <a:avLst>
              <a:gd name="adj1" fmla="val 50000"/>
              <a:gd name="adj2" fmla="val 69315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3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620688"/>
            <a:ext cx="7543800" cy="950912"/>
          </a:xfrm>
        </p:spPr>
        <p:txBody>
          <a:bodyPr/>
          <a:lstStyle/>
          <a:p>
            <a:pPr algn="ctr" eaLnBrk="1" hangingPunct="1"/>
            <a:r>
              <a:rPr lang="fr-FR" sz="2600" dirty="0"/>
              <a:t>Jonction en régime dynamique: capacités de la jonction</a:t>
            </a:r>
          </a:p>
        </p:txBody>
      </p:sp>
      <p:sp>
        <p:nvSpPr>
          <p:cNvPr id="343044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2057400"/>
            <a:ext cx="7772400" cy="4114800"/>
          </a:xfrm>
        </p:spPr>
        <p:txBody>
          <a:bodyPr/>
          <a:lstStyle/>
          <a:p>
            <a:pPr eaLnBrk="1" hangingPunct="1"/>
            <a:r>
              <a:rPr lang="fr-FR" dirty="0"/>
              <a:t>Capacité associée à charges</a:t>
            </a:r>
          </a:p>
          <a:p>
            <a:pPr eaLnBrk="1" hangingPunct="1"/>
            <a:r>
              <a:rPr lang="fr-FR" dirty="0"/>
              <a:t>2 types de charges dans la jonction</a:t>
            </a:r>
          </a:p>
          <a:p>
            <a:pPr lvl="1" eaLnBrk="1" hangingPunct="1"/>
            <a:r>
              <a:rPr lang="fr-FR" dirty="0"/>
              <a:t>Fixes (les  dopants ionisés) dans la ZCE</a:t>
            </a:r>
          </a:p>
          <a:p>
            <a:pPr lvl="1" eaLnBrk="1" hangingPunct="1"/>
            <a:r>
              <a:rPr lang="fr-FR" dirty="0"/>
              <a:t>Mobiles (les e</a:t>
            </a:r>
            <a:r>
              <a:rPr lang="fr-FR" baseline="30000" dirty="0"/>
              <a:t>-</a:t>
            </a:r>
            <a:r>
              <a:rPr lang="fr-FR" dirty="0"/>
              <a:t> et h</a:t>
            </a:r>
            <a:r>
              <a:rPr lang="fr-FR" baseline="30000" dirty="0"/>
              <a:t>+</a:t>
            </a:r>
            <a:r>
              <a:rPr lang="fr-FR" dirty="0"/>
              <a:t>) injectés en direct</a:t>
            </a:r>
          </a:p>
          <a:p>
            <a:pPr eaLnBrk="1" hangingPunct="1"/>
            <a:r>
              <a:rPr lang="fr-FR" dirty="0"/>
              <a:t>2 types de capacités</a:t>
            </a:r>
          </a:p>
          <a:p>
            <a:pPr lvl="1" eaLnBrk="1" hangingPunct="1"/>
            <a:r>
              <a:rPr lang="fr-FR" dirty="0"/>
              <a:t>Capacité de transition ou de la jonction</a:t>
            </a:r>
          </a:p>
          <a:p>
            <a:pPr lvl="1" eaLnBrk="1" hangingPunct="1"/>
            <a:r>
              <a:rPr lang="fr-FR" dirty="0"/>
              <a:t>Capacité de diffusion ou stockage</a:t>
            </a:r>
          </a:p>
        </p:txBody>
      </p:sp>
      <p:sp>
        <p:nvSpPr>
          <p:cNvPr id="34304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0882AF3-7051-4E25-AADA-88E199E43217}" type="slidenum">
              <a:rPr lang="fr-FR" altLang="en-US"/>
              <a:pPr/>
              <a:t>271</a:t>
            </a:fld>
            <a:endParaRPr lang="fr-FR" altLang="en-US"/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3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777875"/>
          </a:xfrm>
        </p:spPr>
        <p:txBody>
          <a:bodyPr/>
          <a:lstStyle/>
          <a:p>
            <a:pPr algn="ctr" eaLnBrk="1" hangingPunct="1"/>
            <a:r>
              <a:rPr lang="fr-FR" sz="2600"/>
              <a:t>Capacité de transition ou de jonction</a:t>
            </a:r>
          </a:p>
        </p:txBody>
      </p:sp>
      <p:sp>
        <p:nvSpPr>
          <p:cNvPr id="180230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0454A4C-6CC2-4D08-8C6A-277958D81732}" type="slidenum">
              <a:rPr lang="fr-FR" altLang="en-US"/>
              <a:pPr/>
              <a:t>272</a:t>
            </a:fld>
            <a:endParaRPr lang="fr-FR" altLang="en-US"/>
          </a:p>
        </p:txBody>
      </p:sp>
      <p:sp>
        <p:nvSpPr>
          <p:cNvPr id="180232" name="Text Box 3"/>
          <p:cNvSpPr txBox="1">
            <a:spLocks noChangeArrowheads="1"/>
          </p:cNvSpPr>
          <p:nvPr/>
        </p:nvSpPr>
        <p:spPr bwMode="auto">
          <a:xfrm>
            <a:off x="539552" y="1052736"/>
            <a:ext cx="8120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fr-FR" sz="2400" dirty="0">
                <a:latin typeface="Calibri" panose="020F0502020204030204" pitchFamily="34" charset="0"/>
              </a:rPr>
              <a:t>Elle est simplement associée à la charge Q contenue dans la ZCE</a:t>
            </a:r>
          </a:p>
        </p:txBody>
      </p:sp>
      <p:sp>
        <p:nvSpPr>
          <p:cNvPr id="180233" name="Rectangle 4"/>
          <p:cNvSpPr>
            <a:spLocks noChangeArrowheads="1"/>
          </p:cNvSpPr>
          <p:nvPr/>
        </p:nvSpPr>
        <p:spPr bwMode="auto">
          <a:xfrm>
            <a:off x="4248150" y="3214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graphicFrame>
        <p:nvGraphicFramePr>
          <p:cNvPr id="18022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3694031"/>
              </p:ext>
            </p:extLst>
          </p:nvPr>
        </p:nvGraphicFramePr>
        <p:xfrm>
          <a:off x="638175" y="2744788"/>
          <a:ext cx="1741488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30" name="Équation" r:id="rId4" imgW="672840" imgH="431640" progId="Equation.3">
                  <p:embed/>
                </p:oleObj>
              </mc:Choice>
              <mc:Fallback>
                <p:oleObj name="Équation" r:id="rId4" imgW="672840" imgH="4316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175" y="2744788"/>
                        <a:ext cx="1741488" cy="1111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0234" name="Rectangle 6"/>
          <p:cNvSpPr>
            <a:spLocks noChangeArrowheads="1"/>
          </p:cNvSpPr>
          <p:nvPr/>
        </p:nvSpPr>
        <p:spPr bwMode="auto">
          <a:xfrm>
            <a:off x="3767138" y="3300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graphicFrame>
        <p:nvGraphicFramePr>
          <p:cNvPr id="18022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5100942"/>
              </p:ext>
            </p:extLst>
          </p:nvPr>
        </p:nvGraphicFramePr>
        <p:xfrm>
          <a:off x="511487" y="1700808"/>
          <a:ext cx="4343400" cy="69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31" r:id="rId6" imgW="1612900" imgH="254000" progId="Equation.3">
                  <p:embed/>
                </p:oleObj>
              </mc:Choice>
              <mc:Fallback>
                <p:oleObj r:id="rId6" imgW="1612900" imgH="2540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487" y="1700808"/>
                        <a:ext cx="4343400" cy="693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0235" name="Rectangle 8"/>
          <p:cNvSpPr>
            <a:spLocks noChangeArrowheads="1"/>
          </p:cNvSpPr>
          <p:nvPr/>
        </p:nvSpPr>
        <p:spPr bwMode="auto">
          <a:xfrm>
            <a:off x="3395663" y="31861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graphicFrame>
        <p:nvGraphicFramePr>
          <p:cNvPr id="180228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5385406"/>
              </p:ext>
            </p:extLst>
          </p:nvPr>
        </p:nvGraphicFramePr>
        <p:xfrm>
          <a:off x="1907704" y="5445224"/>
          <a:ext cx="5572125" cy="114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32" name="Equation" r:id="rId8" imgW="2349500" imgH="482600" progId="Equation.3">
                  <p:embed/>
                </p:oleObj>
              </mc:Choice>
              <mc:Fallback>
                <p:oleObj name="Equation" r:id="rId8" imgW="2349500" imgH="4826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704" y="5445224"/>
                        <a:ext cx="5572125" cy="1149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0236" name="Text Box 10"/>
          <p:cNvSpPr txBox="1">
            <a:spLocks noChangeArrowheads="1"/>
          </p:cNvSpPr>
          <p:nvPr/>
        </p:nvSpPr>
        <p:spPr bwMode="auto">
          <a:xfrm>
            <a:off x="539552" y="5157192"/>
            <a:ext cx="758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fr-FR" sz="2400" dirty="0">
                <a:latin typeface="Calibri" panose="020F0502020204030204" pitchFamily="34" charset="0"/>
              </a:rPr>
              <a:t>Soit:</a:t>
            </a:r>
          </a:p>
        </p:txBody>
      </p:sp>
      <p:graphicFrame>
        <p:nvGraphicFramePr>
          <p:cNvPr id="18022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2437191"/>
              </p:ext>
            </p:extLst>
          </p:nvPr>
        </p:nvGraphicFramePr>
        <p:xfrm>
          <a:off x="539552" y="3975239"/>
          <a:ext cx="5254625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33" name="Equation" r:id="rId10" imgW="2755800" imgH="482400" progId="Equation.3">
                  <p:embed/>
                </p:oleObj>
              </mc:Choice>
              <mc:Fallback>
                <p:oleObj name="Equation" r:id="rId10" imgW="2755800" imgH="4824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3975239"/>
                        <a:ext cx="5254625" cy="923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5" descr="fig 7.09.jpg                                                   00009501Macintosh HD                   B95C7B7B: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631658"/>
            <a:ext cx="3205810" cy="333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5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7543800" cy="777875"/>
          </a:xfrm>
        </p:spPr>
        <p:txBody>
          <a:bodyPr/>
          <a:lstStyle/>
          <a:p>
            <a:pPr algn="ctr" eaLnBrk="1" hangingPunct="1"/>
            <a:r>
              <a:rPr lang="fr-FR" sz="2600" dirty="0"/>
              <a:t>Capacité de diffusion ou de stockage</a:t>
            </a:r>
          </a:p>
        </p:txBody>
      </p:sp>
      <p:sp>
        <p:nvSpPr>
          <p:cNvPr id="18125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719263"/>
            <a:ext cx="4033838" cy="27305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600" dirty="0"/>
              <a:t>Traduit le retard entre la tension et le courant</a:t>
            </a:r>
          </a:p>
          <a:p>
            <a:pPr eaLnBrk="1" hangingPunct="1">
              <a:lnSpc>
                <a:spcPct val="90000"/>
              </a:lnSpc>
            </a:pPr>
            <a:r>
              <a:rPr lang="fr-FR" sz="2600" dirty="0"/>
              <a:t>Associée aux charges injectées dans les régions neutres: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fr-FR" sz="26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fr-FR" sz="2600" i="1" baseline="-25000" dirty="0"/>
          </a:p>
        </p:txBody>
      </p:sp>
      <p:sp>
        <p:nvSpPr>
          <p:cNvPr id="181254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E3A1222-9A9D-4BC7-AF01-36EDFDFBCF15}" type="slidenum">
              <a:rPr lang="fr-FR" altLang="en-US"/>
              <a:pPr/>
              <a:t>273</a:t>
            </a:fld>
            <a:endParaRPr lang="fr-FR" altLang="en-US"/>
          </a:p>
        </p:txBody>
      </p:sp>
      <p:graphicFrame>
        <p:nvGraphicFramePr>
          <p:cNvPr id="18125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2355663"/>
              </p:ext>
            </p:extLst>
          </p:nvPr>
        </p:nvGraphicFramePr>
        <p:xfrm>
          <a:off x="349250" y="5229225"/>
          <a:ext cx="217805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54" name="Équation" r:id="rId4" imgW="1041120" imgH="241200" progId="Equation.3">
                  <p:embed/>
                </p:oleObj>
              </mc:Choice>
              <mc:Fallback>
                <p:oleObj name="Équation" r:id="rId4" imgW="1041120" imgH="241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" y="5229225"/>
                        <a:ext cx="2178050" cy="504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1257" name="Rectangle 6"/>
          <p:cNvSpPr>
            <a:spLocks noChangeArrowheads="1"/>
          </p:cNvSpPr>
          <p:nvPr/>
        </p:nvSpPr>
        <p:spPr bwMode="auto">
          <a:xfrm>
            <a:off x="3719513" y="3252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graphicFrame>
        <p:nvGraphicFramePr>
          <p:cNvPr id="18125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6632035"/>
              </p:ext>
            </p:extLst>
          </p:nvPr>
        </p:nvGraphicFramePr>
        <p:xfrm>
          <a:off x="5029200" y="2877170"/>
          <a:ext cx="3781425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55" r:id="rId6" imgW="1701800" imgH="355600" progId="Equation.3">
                  <p:embed/>
                </p:oleObj>
              </mc:Choice>
              <mc:Fallback>
                <p:oleObj r:id="rId6" imgW="1701800" imgH="3556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2877170"/>
                        <a:ext cx="3781425" cy="781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1258" name="AutoShape 8"/>
          <p:cNvSpPr>
            <a:spLocks/>
          </p:cNvSpPr>
          <p:nvPr/>
        </p:nvSpPr>
        <p:spPr bwMode="auto">
          <a:xfrm rot="16217039">
            <a:off x="7507287" y="2993058"/>
            <a:ext cx="225425" cy="1371600"/>
          </a:xfrm>
          <a:prstGeom prst="leftBrace">
            <a:avLst>
              <a:gd name="adj1" fmla="val 50704"/>
              <a:gd name="adj2" fmla="val 50000"/>
            </a:avLst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81259" name="Text Box 9"/>
          <p:cNvSpPr txBox="1">
            <a:spLocks noChangeArrowheads="1"/>
          </p:cNvSpPr>
          <p:nvPr/>
        </p:nvSpPr>
        <p:spPr bwMode="auto">
          <a:xfrm>
            <a:off x="6048613" y="3867770"/>
            <a:ext cx="30761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fr-FR" dirty="0">
                <a:solidFill>
                  <a:srgbClr val="FF3300"/>
                </a:solidFill>
                <a:latin typeface="Calibri" panose="020F0502020204030204" pitchFamily="34" charset="0"/>
              </a:rPr>
              <a:t>Densité de trous excédentaires</a:t>
            </a:r>
          </a:p>
          <a:p>
            <a:pPr algn="ctr"/>
            <a:r>
              <a:rPr kumimoji="1" lang="fr-FR" dirty="0">
                <a:solidFill>
                  <a:srgbClr val="FF3300"/>
                </a:solidFill>
                <a:latin typeface="Calibri" panose="020F0502020204030204" pitchFamily="34" charset="0"/>
              </a:rPr>
              <a:t> dans la région neutre N</a:t>
            </a:r>
          </a:p>
        </p:txBody>
      </p:sp>
      <p:sp>
        <p:nvSpPr>
          <p:cNvPr id="181260" name="Rectangle 10"/>
          <p:cNvSpPr>
            <a:spLocks noChangeArrowheads="1"/>
          </p:cNvSpPr>
          <p:nvPr/>
        </p:nvSpPr>
        <p:spPr bwMode="auto">
          <a:xfrm>
            <a:off x="3214688" y="29860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graphicFrame>
        <p:nvGraphicFramePr>
          <p:cNvPr id="181253" name="Object 11"/>
          <p:cNvGraphicFramePr>
            <a:graphicFrameLocks noChangeAspect="1"/>
          </p:cNvGraphicFramePr>
          <p:nvPr/>
        </p:nvGraphicFramePr>
        <p:xfrm>
          <a:off x="3276600" y="4605338"/>
          <a:ext cx="5667375" cy="184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56" r:id="rId8" imgW="2717800" imgH="889000" progId="Equation.3">
                  <p:embed/>
                </p:oleObj>
              </mc:Choice>
              <mc:Fallback>
                <p:oleObj r:id="rId8" imgW="2717800" imgH="8890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4605338"/>
                        <a:ext cx="5667375" cy="1847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652120" y="836712"/>
            <a:ext cx="3181490" cy="1901824"/>
          </a:xfrm>
          <a:prstGeom prst="rect">
            <a:avLst/>
          </a:prstGeom>
          <a:noFill/>
        </p:spPr>
      </p:pic>
      <p:sp>
        <p:nvSpPr>
          <p:cNvPr id="2" name="Flèche courbée vers le haut 1"/>
          <p:cNvSpPr/>
          <p:nvPr/>
        </p:nvSpPr>
        <p:spPr>
          <a:xfrm rot="7038804">
            <a:off x="3133728" y="3706704"/>
            <a:ext cx="1932512" cy="7128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109294" y="2646806"/>
            <a:ext cx="527709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</a:rPr>
              <a:t>X=</a:t>
            </a:r>
            <a:r>
              <a:rPr lang="en-US" sz="1100" dirty="0" err="1">
                <a:latin typeface="Calibri" panose="020F0502020204030204" pitchFamily="34" charset="0"/>
              </a:rPr>
              <a:t>Wn</a:t>
            </a:r>
            <a:endParaRPr lang="en-US" sz="11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609600"/>
            <a:ext cx="7772400" cy="762000"/>
          </a:xfrm>
        </p:spPr>
        <p:txBody>
          <a:bodyPr/>
          <a:lstStyle/>
          <a:p>
            <a:pPr eaLnBrk="1" hangingPunct="1">
              <a:defRPr/>
            </a:pPr>
            <a:r>
              <a:rPr lang="fr-FR" sz="26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Capacité de diffusion ou de stockage</a:t>
            </a:r>
          </a:p>
        </p:txBody>
      </p:sp>
      <p:sp>
        <p:nvSpPr>
          <p:cNvPr id="520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752600"/>
            <a:ext cx="7086600" cy="79375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fr-FR" sz="28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L’expression précédente peut se mettre sous la forme:</a:t>
            </a:r>
          </a:p>
        </p:txBody>
      </p:sp>
      <p:sp>
        <p:nvSpPr>
          <p:cNvPr id="182278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80BAD30-6AD5-4045-B659-0875397AF286}" type="slidenum">
              <a:rPr lang="fr-FR" altLang="en-US"/>
              <a:pPr/>
              <a:t>274</a:t>
            </a:fld>
            <a:endParaRPr lang="fr-FR" altLang="en-US"/>
          </a:p>
        </p:txBody>
      </p:sp>
      <p:sp>
        <p:nvSpPr>
          <p:cNvPr id="182281" name="Rectangle 4"/>
          <p:cNvSpPr>
            <a:spLocks noChangeArrowheads="1"/>
          </p:cNvSpPr>
          <p:nvPr/>
        </p:nvSpPr>
        <p:spPr bwMode="auto">
          <a:xfrm>
            <a:off x="4110038" y="3309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82282" name="Rectangle 5"/>
          <p:cNvSpPr>
            <a:spLocks noChangeArrowheads="1"/>
          </p:cNvSpPr>
          <p:nvPr/>
        </p:nvSpPr>
        <p:spPr bwMode="auto">
          <a:xfrm>
            <a:off x="3948113" y="29860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grpSp>
        <p:nvGrpSpPr>
          <p:cNvPr id="182283" name="Group 6"/>
          <p:cNvGrpSpPr>
            <a:grpSpLocks/>
          </p:cNvGrpSpPr>
          <p:nvPr/>
        </p:nvGrpSpPr>
        <p:grpSpPr bwMode="auto">
          <a:xfrm>
            <a:off x="728663" y="2311400"/>
            <a:ext cx="7789862" cy="1766888"/>
            <a:chOff x="459" y="1456"/>
            <a:chExt cx="4907" cy="1113"/>
          </a:xfrm>
        </p:grpSpPr>
        <p:graphicFrame>
          <p:nvGraphicFramePr>
            <p:cNvPr id="182276" name="Object 7"/>
            <p:cNvGraphicFramePr>
              <a:graphicFrameLocks noChangeAspect="1"/>
            </p:cNvGraphicFramePr>
            <p:nvPr/>
          </p:nvGraphicFramePr>
          <p:xfrm>
            <a:off x="459" y="1818"/>
            <a:ext cx="1696" cy="3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8178" name="Equation" r:id="rId4" imgW="1091880" imgH="241200" progId="Equation.3">
                    <p:embed/>
                  </p:oleObj>
                </mc:Choice>
                <mc:Fallback>
                  <p:oleObj name="Equation" r:id="rId4" imgW="1091880" imgH="241200" progId="Equation.3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9" y="1818"/>
                          <a:ext cx="1696" cy="37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2287" name="Text Box 8"/>
            <p:cNvSpPr txBox="1">
              <a:spLocks noChangeArrowheads="1"/>
            </p:cNvSpPr>
            <p:nvPr/>
          </p:nvSpPr>
          <p:spPr bwMode="auto">
            <a:xfrm>
              <a:off x="2739" y="1866"/>
              <a:ext cx="46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1" lang="fr-FR" sz="2400">
                  <a:latin typeface="Times New Roman" pitchFamily="18" charset="0"/>
                </a:rPr>
                <a:t>avec</a:t>
              </a:r>
            </a:p>
          </p:txBody>
        </p:sp>
        <p:graphicFrame>
          <p:nvGraphicFramePr>
            <p:cNvPr id="182277" name="Object 9"/>
            <p:cNvGraphicFramePr>
              <a:graphicFrameLocks noChangeAspect="1"/>
            </p:cNvGraphicFramePr>
            <p:nvPr/>
          </p:nvGraphicFramePr>
          <p:xfrm>
            <a:off x="3620" y="1456"/>
            <a:ext cx="1746" cy="11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8179" name="Equation" r:id="rId6" imgW="1346040" imgH="863280" progId="Equation.3">
                    <p:embed/>
                  </p:oleObj>
                </mc:Choice>
                <mc:Fallback>
                  <p:oleObj name="Equation" r:id="rId6" imgW="1346040" imgH="863280" progId="Equation.3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20" y="1456"/>
                          <a:ext cx="1746" cy="11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20202" name="Rectangle 10"/>
          <p:cNvSpPr>
            <a:spLocks noChangeArrowheads="1"/>
          </p:cNvSpPr>
          <p:nvPr/>
        </p:nvSpPr>
        <p:spPr bwMode="auto">
          <a:xfrm>
            <a:off x="685800" y="4006850"/>
            <a:ext cx="7834313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  <a:defRPr/>
            </a:pPr>
            <a:r>
              <a:rPr lang="fr-FR" sz="2400" u="sng" dirty="0">
                <a:solidFill>
                  <a:srgbClr val="0000FF"/>
                </a:solidFill>
                <a:latin typeface="Calibri" panose="020F0502020204030204" pitchFamily="34" charset="0"/>
              </a:rPr>
              <a:t>L’expression du temps peut être simplifiée en fonction de la « géométrie » de la diode: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  <a:defRPr/>
            </a:pPr>
            <a:endParaRPr lang="fr-FR" sz="2400" i="1" u="sng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1027113" lvl="1" indent="-455613">
              <a:lnSpc>
                <a:spcPct val="90000"/>
              </a:lnSpc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  <a:defRPr/>
            </a:pPr>
            <a:r>
              <a:rPr lang="fr-FR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Diode courte</a:t>
            </a:r>
            <a:r>
              <a:rPr lang="fr-FR" sz="2400" dirty="0">
                <a:latin typeface="Times New Roman" pitchFamily="18" charset="0"/>
              </a:rPr>
              <a:t>:                              </a:t>
            </a:r>
            <a:r>
              <a:rPr lang="fr-FR" sz="2400" dirty="0">
                <a:solidFill>
                  <a:srgbClr val="FF3300"/>
                </a:solidFill>
                <a:latin typeface="Times New Roman" pitchFamily="18" charset="0"/>
                <a:sym typeface="Wingdings" pitchFamily="2" charset="2"/>
              </a:rPr>
              <a:t></a:t>
            </a:r>
            <a:r>
              <a:rPr lang="fr-FR" sz="2400" dirty="0">
                <a:latin typeface="Times New Roman" pitchFamily="18" charset="0"/>
                <a:sym typeface="Wingdings" pitchFamily="2" charset="2"/>
              </a:rPr>
              <a:t>  </a:t>
            </a:r>
            <a:r>
              <a:rPr lang="fr-FR" sz="2400" dirty="0">
                <a:latin typeface="Calibri" panose="020F0502020204030204" pitchFamily="34" charset="0"/>
                <a:sym typeface="Wingdings" pitchFamily="2" charset="2"/>
              </a:rPr>
              <a:t>temps de transit</a:t>
            </a:r>
          </a:p>
          <a:p>
            <a:pPr marL="1027113" lvl="1" indent="-455613">
              <a:lnSpc>
                <a:spcPct val="90000"/>
              </a:lnSpc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  <a:defRPr/>
            </a:pPr>
            <a:endParaRPr lang="fr-FR" sz="2400" dirty="0">
              <a:latin typeface="Times New Roman" pitchFamily="18" charset="0"/>
              <a:sym typeface="Wingdings" pitchFamily="2" charset="2"/>
            </a:endParaRPr>
          </a:p>
          <a:p>
            <a:pPr marL="1027113" lvl="1" indent="-455613">
              <a:lnSpc>
                <a:spcPct val="90000"/>
              </a:lnSpc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  <a:defRPr/>
            </a:pPr>
            <a:r>
              <a:rPr lang="fr-FR" sz="2400" i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Diode longue</a:t>
            </a:r>
            <a:r>
              <a:rPr lang="fr-FR" sz="2400" dirty="0">
                <a:latin typeface="Calibri" panose="020F0502020204030204" pitchFamily="34" charset="0"/>
              </a:rPr>
              <a:t> </a:t>
            </a:r>
            <a:r>
              <a:rPr lang="fr-FR" sz="2400" dirty="0">
                <a:latin typeface="Times New Roman" pitchFamily="18" charset="0"/>
              </a:rPr>
              <a:t>:                            </a:t>
            </a:r>
            <a:r>
              <a:rPr lang="fr-FR" sz="2400" dirty="0">
                <a:solidFill>
                  <a:srgbClr val="FF3300"/>
                </a:solidFill>
                <a:latin typeface="Times New Roman" pitchFamily="18" charset="0"/>
                <a:sym typeface="Wingdings" pitchFamily="2" charset="2"/>
              </a:rPr>
              <a:t></a:t>
            </a:r>
            <a:r>
              <a:rPr lang="fr-FR" sz="2400" dirty="0">
                <a:latin typeface="Times New Roman" pitchFamily="18" charset="0"/>
                <a:sym typeface="Wingdings" pitchFamily="2" charset="2"/>
              </a:rPr>
              <a:t> </a:t>
            </a:r>
            <a:r>
              <a:rPr lang="fr-FR" sz="2400" dirty="0">
                <a:latin typeface="Calibri" panose="020F0502020204030204" pitchFamily="34" charset="0"/>
              </a:rPr>
              <a:t>durée de vie</a:t>
            </a:r>
          </a:p>
        </p:txBody>
      </p:sp>
      <p:sp>
        <p:nvSpPr>
          <p:cNvPr id="182285" name="Rectangle 11"/>
          <p:cNvSpPr>
            <a:spLocks noChangeArrowheads="1"/>
          </p:cNvSpPr>
          <p:nvPr/>
        </p:nvSpPr>
        <p:spPr bwMode="auto">
          <a:xfrm>
            <a:off x="4284663" y="3213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graphicFrame>
        <p:nvGraphicFramePr>
          <p:cNvPr id="182274" name="Object 12"/>
          <p:cNvGraphicFramePr>
            <a:graphicFrameLocks noChangeAspect="1"/>
          </p:cNvGraphicFramePr>
          <p:nvPr/>
        </p:nvGraphicFramePr>
        <p:xfrm>
          <a:off x="3563938" y="4868863"/>
          <a:ext cx="2155825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180" name="Equation" r:id="rId8" imgW="977760" imgH="457200" progId="Equation.3">
                  <p:embed/>
                </p:oleObj>
              </mc:Choice>
              <mc:Fallback>
                <p:oleObj name="Equation" r:id="rId8" imgW="977760" imgH="4572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4868863"/>
                        <a:ext cx="2155825" cy="1003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2286" name="Rectangle 13"/>
          <p:cNvSpPr>
            <a:spLocks noChangeArrowheads="1"/>
          </p:cNvSpPr>
          <p:nvPr/>
        </p:nvSpPr>
        <p:spPr bwMode="auto">
          <a:xfrm>
            <a:off x="4510088" y="3357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graphicFrame>
        <p:nvGraphicFramePr>
          <p:cNvPr id="18227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8536468"/>
              </p:ext>
            </p:extLst>
          </p:nvPr>
        </p:nvGraphicFramePr>
        <p:xfrm>
          <a:off x="3728413" y="5915648"/>
          <a:ext cx="1275635" cy="5902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181" name="Equation" r:id="rId10" imgW="545760" imgH="241200" progId="Equation.3">
                  <p:embed/>
                </p:oleObj>
              </mc:Choice>
              <mc:Fallback>
                <p:oleObj name="Equation" r:id="rId10" imgW="545760" imgH="24120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8413" y="5915648"/>
                        <a:ext cx="1275635" cy="59021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777875"/>
          </a:xfrm>
        </p:spPr>
        <p:txBody>
          <a:bodyPr/>
          <a:lstStyle/>
          <a:p>
            <a:pPr eaLnBrk="1" hangingPunct="1">
              <a:defRPr/>
            </a:pPr>
            <a:r>
              <a:rPr lang="fr-FR" sz="2600" i="1">
                <a:effectLst>
                  <a:outerShdw blurRad="38100" dist="38100" dir="2700000" algn="tl">
                    <a:srgbClr val="C0C0C0"/>
                  </a:outerShdw>
                </a:effectLst>
              </a:rPr>
              <a:t>Capacité de diffusion ou de stockage</a:t>
            </a:r>
          </a:p>
        </p:txBody>
      </p:sp>
      <p:sp>
        <p:nvSpPr>
          <p:cNvPr id="1833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19263"/>
            <a:ext cx="8229600" cy="1177925"/>
          </a:xfrm>
        </p:spPr>
        <p:txBody>
          <a:bodyPr/>
          <a:lstStyle/>
          <a:p>
            <a:pPr eaLnBrk="1" hangingPunct="1"/>
            <a:r>
              <a:rPr lang="fr-FR" sz="2600"/>
              <a:t>Cette étude dans la région N est valable dans la région P, et en final on obtient:</a:t>
            </a:r>
          </a:p>
        </p:txBody>
      </p:sp>
      <p:sp>
        <p:nvSpPr>
          <p:cNvPr id="18330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8A061C6-FCA2-4E6E-827F-4C52FBCEBF90}" type="slidenum">
              <a:rPr lang="fr-FR" altLang="en-US"/>
              <a:pPr/>
              <a:t>275</a:t>
            </a:fld>
            <a:endParaRPr lang="fr-FR" altLang="en-US"/>
          </a:p>
        </p:txBody>
      </p:sp>
      <p:sp>
        <p:nvSpPr>
          <p:cNvPr id="183304" name="Rectangle 4"/>
          <p:cNvSpPr>
            <a:spLocks noChangeArrowheads="1"/>
          </p:cNvSpPr>
          <p:nvPr/>
        </p:nvSpPr>
        <p:spPr bwMode="auto">
          <a:xfrm>
            <a:off x="3214688" y="3309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graphicFrame>
        <p:nvGraphicFramePr>
          <p:cNvPr id="183298" name="Object 5"/>
          <p:cNvGraphicFramePr>
            <a:graphicFrameLocks noChangeAspect="1"/>
          </p:cNvGraphicFramePr>
          <p:nvPr/>
        </p:nvGraphicFramePr>
        <p:xfrm>
          <a:off x="1371600" y="3148013"/>
          <a:ext cx="6400800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02" r:id="rId4" imgW="2717800" imgH="241300" progId="Equation.3">
                  <p:embed/>
                </p:oleObj>
              </mc:Choice>
              <mc:Fallback>
                <p:oleObj r:id="rId4" imgW="2717800" imgH="2413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3148013"/>
                        <a:ext cx="6400800" cy="561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3305" name="Text Box 6"/>
          <p:cNvSpPr txBox="1">
            <a:spLocks noChangeArrowheads="1"/>
          </p:cNvSpPr>
          <p:nvPr/>
        </p:nvSpPr>
        <p:spPr bwMode="auto">
          <a:xfrm>
            <a:off x="685800" y="3886200"/>
            <a:ext cx="21447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fr-FR" sz="2400">
                <a:latin typeface="Times New Roman" pitchFamily="18" charset="0"/>
              </a:rPr>
              <a:t>Soit à partir de :</a:t>
            </a:r>
          </a:p>
        </p:txBody>
      </p:sp>
      <p:sp>
        <p:nvSpPr>
          <p:cNvPr id="183306" name="Rectangle 7"/>
          <p:cNvSpPr>
            <a:spLocks noChangeArrowheads="1"/>
          </p:cNvSpPr>
          <p:nvPr/>
        </p:nvSpPr>
        <p:spPr bwMode="auto">
          <a:xfrm>
            <a:off x="4233863" y="3224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graphicFrame>
        <p:nvGraphicFramePr>
          <p:cNvPr id="183299" name="Object 8"/>
          <p:cNvGraphicFramePr>
            <a:graphicFrameLocks noChangeAspect="1"/>
          </p:cNvGraphicFramePr>
          <p:nvPr/>
        </p:nvGraphicFramePr>
        <p:xfrm>
          <a:off x="3352800" y="3597275"/>
          <a:ext cx="1609725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03" r:id="rId6" imgW="672808" imgH="406224" progId="Equation.3">
                  <p:embed/>
                </p:oleObj>
              </mc:Choice>
              <mc:Fallback>
                <p:oleObj r:id="rId6" imgW="672808" imgH="406224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3597275"/>
                        <a:ext cx="1609725" cy="974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3307" name="Rectangle 9"/>
          <p:cNvSpPr>
            <a:spLocks noChangeArrowheads="1"/>
          </p:cNvSpPr>
          <p:nvPr/>
        </p:nvSpPr>
        <p:spPr bwMode="auto">
          <a:xfrm>
            <a:off x="3395663" y="3233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graphicFrame>
        <p:nvGraphicFramePr>
          <p:cNvPr id="183300" name="Object 10"/>
          <p:cNvGraphicFramePr>
            <a:graphicFrameLocks noChangeAspect="1"/>
          </p:cNvGraphicFramePr>
          <p:nvPr/>
        </p:nvGraphicFramePr>
        <p:xfrm>
          <a:off x="3257550" y="4648200"/>
          <a:ext cx="5208588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04" name="Equation" r:id="rId8" imgW="2323800" imgH="393480" progId="Equation.3">
                  <p:embed/>
                </p:oleObj>
              </mc:Choice>
              <mc:Fallback>
                <p:oleObj name="Equation" r:id="rId8" imgW="2323800" imgH="39348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7550" y="4648200"/>
                        <a:ext cx="5208588" cy="87312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33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3308" name="Freeform 11"/>
          <p:cNvSpPr>
            <a:spLocks/>
          </p:cNvSpPr>
          <p:nvPr/>
        </p:nvSpPr>
        <p:spPr bwMode="auto">
          <a:xfrm>
            <a:off x="4800600" y="5334000"/>
            <a:ext cx="1295400" cy="609600"/>
          </a:xfrm>
          <a:custGeom>
            <a:avLst/>
            <a:gdLst>
              <a:gd name="T0" fmla="*/ 0 w 816"/>
              <a:gd name="T1" fmla="*/ 384 h 384"/>
              <a:gd name="T2" fmla="*/ 624 w 816"/>
              <a:gd name="T3" fmla="*/ 288 h 384"/>
              <a:gd name="T4" fmla="*/ 816 w 816"/>
              <a:gd name="T5" fmla="*/ 0 h 384"/>
              <a:gd name="T6" fmla="*/ 0 60000 65536"/>
              <a:gd name="T7" fmla="*/ 0 60000 65536"/>
              <a:gd name="T8" fmla="*/ 0 60000 65536"/>
              <a:gd name="T9" fmla="*/ 0 w 816"/>
              <a:gd name="T10" fmla="*/ 0 h 384"/>
              <a:gd name="T11" fmla="*/ 816 w 816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16" h="384">
                <a:moveTo>
                  <a:pt x="0" y="384"/>
                </a:moveTo>
                <a:cubicBezTo>
                  <a:pt x="244" y="368"/>
                  <a:pt x="488" y="352"/>
                  <a:pt x="624" y="288"/>
                </a:cubicBezTo>
                <a:cubicBezTo>
                  <a:pt x="760" y="224"/>
                  <a:pt x="788" y="112"/>
                  <a:pt x="816" y="0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miter lim="800000"/>
            <a:headEnd type="none" w="med" len="med"/>
            <a:tailEnd type="triangle" w="med" len="med"/>
          </a:ln>
        </p:spPr>
        <p:txBody>
          <a:bodyPr wrap="none"/>
          <a:lstStyle/>
          <a:p>
            <a:endParaRPr lang="fr-FR"/>
          </a:p>
        </p:txBody>
      </p:sp>
      <p:sp>
        <p:nvSpPr>
          <p:cNvPr id="183309" name="Text Box 12"/>
          <p:cNvSpPr txBox="1">
            <a:spLocks noChangeArrowheads="1"/>
          </p:cNvSpPr>
          <p:nvPr/>
        </p:nvSpPr>
        <p:spPr bwMode="auto">
          <a:xfrm>
            <a:off x="669925" y="5715000"/>
            <a:ext cx="3794125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fr-FR" sz="2000">
                <a:latin typeface="Times New Roman" pitchFamily="18" charset="0"/>
              </a:rPr>
              <a:t>Facteur qui dépend de la géométrie</a:t>
            </a:r>
          </a:p>
          <a:p>
            <a:r>
              <a:rPr kumimoji="1" lang="fr-FR" sz="2000">
                <a:latin typeface="Times New Roman" pitchFamily="18" charset="0"/>
              </a:rPr>
              <a:t>		 (2/3 </a:t>
            </a:r>
            <a:r>
              <a:rPr kumimoji="1" lang="fr-FR" sz="2000">
                <a:latin typeface="Times New Roman" pitchFamily="18" charset="0"/>
                <a:sym typeface="Wingdings" pitchFamily="2" charset="2"/>
              </a:rPr>
              <a:t> </a:t>
            </a:r>
            <a:r>
              <a:rPr kumimoji="1" lang="fr-FR" sz="2400">
                <a:latin typeface="Times New Roman" pitchFamily="18" charset="0"/>
                <a:sym typeface="Wingdings" pitchFamily="2" charset="2"/>
              </a:rPr>
              <a:t>courte</a:t>
            </a:r>
            <a:r>
              <a:rPr kumimoji="1" lang="fr-FR" sz="2000">
                <a:latin typeface="Times New Roman" pitchFamily="18" charset="0"/>
                <a:sym typeface="Wingdings" pitchFamily="2" charset="2"/>
              </a:rPr>
              <a:t>)</a:t>
            </a:r>
          </a:p>
          <a:p>
            <a:r>
              <a:rPr kumimoji="1" lang="fr-FR" sz="2000">
                <a:latin typeface="Times New Roman" pitchFamily="18" charset="0"/>
                <a:sym typeface="Wingdings" pitchFamily="2" charset="2"/>
              </a:rPr>
              <a:t>		 (1/2  </a:t>
            </a:r>
            <a:r>
              <a:rPr kumimoji="1" lang="fr-FR" sz="2400">
                <a:latin typeface="Times New Roman" pitchFamily="18" charset="0"/>
                <a:sym typeface="Wingdings" pitchFamily="2" charset="2"/>
              </a:rPr>
              <a:t>longue</a:t>
            </a:r>
            <a:r>
              <a:rPr kumimoji="1" lang="fr-FR" sz="2000">
                <a:latin typeface="Times New Roman" pitchFamily="18" charset="0"/>
                <a:sym typeface="Wingdings" pitchFamily="2" charset="2"/>
              </a:rPr>
              <a:t>)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765175"/>
            <a:ext cx="7772400" cy="568325"/>
          </a:xfrm>
        </p:spPr>
        <p:txBody>
          <a:bodyPr/>
          <a:lstStyle/>
          <a:p>
            <a:pPr eaLnBrk="1" hangingPunct="1">
              <a:defRPr/>
            </a:pPr>
            <a:r>
              <a:rPr lang="fr-FR" sz="2600" i="1">
                <a:effectLst>
                  <a:outerShdw blurRad="38100" dist="38100" dir="2700000" algn="tl">
                    <a:srgbClr val="C0C0C0"/>
                  </a:outerShdw>
                </a:effectLst>
              </a:rPr>
              <a:t>Capacité de diffusion ou de stockage</a:t>
            </a:r>
          </a:p>
        </p:txBody>
      </p:sp>
      <p:pic>
        <p:nvPicPr>
          <p:cNvPr id="34406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828800" y="2398776"/>
            <a:ext cx="5486400" cy="3279648"/>
          </a:xfrm>
          <a:noFill/>
        </p:spPr>
      </p:pic>
      <p:sp>
        <p:nvSpPr>
          <p:cNvPr id="34406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B2F0AE1-D70A-4F58-8539-38D28AEE2565}" type="slidenum">
              <a:rPr lang="fr-FR" altLang="en-US"/>
              <a:pPr/>
              <a:t>276</a:t>
            </a:fld>
            <a:endParaRPr lang="fr-FR" altLang="en-US"/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2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765175"/>
            <a:ext cx="7772400" cy="712788"/>
          </a:xfrm>
        </p:spPr>
        <p:txBody>
          <a:bodyPr/>
          <a:lstStyle/>
          <a:p>
            <a:pPr eaLnBrk="1" hangingPunct="1"/>
            <a:r>
              <a:rPr lang="fr-FR" sz="3500"/>
              <a:t>Schéma équivalent jonction pn</a:t>
            </a:r>
          </a:p>
        </p:txBody>
      </p:sp>
      <p:sp>
        <p:nvSpPr>
          <p:cNvPr id="186371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94B31F6-3D55-4D2A-B38C-03330202D0A0}" type="slidenum">
              <a:rPr lang="fr-FR" altLang="en-US"/>
              <a:pPr/>
              <a:t>277</a:t>
            </a:fld>
            <a:endParaRPr lang="fr-FR" altLang="en-US"/>
          </a:p>
        </p:txBody>
      </p:sp>
      <p:pic>
        <p:nvPicPr>
          <p:cNvPr id="18637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2060575"/>
            <a:ext cx="3762375" cy="3962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graphicFrame>
        <p:nvGraphicFramePr>
          <p:cNvPr id="186370" name="Object 4"/>
          <p:cNvGraphicFramePr>
            <a:graphicFrameLocks noChangeAspect="1"/>
          </p:cNvGraphicFramePr>
          <p:nvPr/>
        </p:nvGraphicFramePr>
        <p:xfrm>
          <a:off x="4090988" y="2924175"/>
          <a:ext cx="4838700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226" name="Equation" r:id="rId5" imgW="3720960" imgH="1523880" progId="Equation.3">
                  <p:embed/>
                </p:oleObj>
              </mc:Choice>
              <mc:Fallback>
                <p:oleObj name="Equation" r:id="rId5" imgW="3720960" imgH="1523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0988" y="2924175"/>
                        <a:ext cx="4838700" cy="1981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2348507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2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7272337" cy="609600"/>
          </a:xfrm>
          <a:noFill/>
        </p:spPr>
        <p:txBody>
          <a:bodyPr>
            <a:normAutofit fontScale="90000"/>
          </a:bodyPr>
          <a:lstStyle/>
          <a:p>
            <a:pPr algn="ctr" eaLnBrk="1" hangingPunct="1"/>
            <a:r>
              <a:rPr lang="fr-FR"/>
              <a:t>Jonction PN en commutation</a:t>
            </a:r>
          </a:p>
        </p:txBody>
      </p:sp>
      <p:sp>
        <p:nvSpPr>
          <p:cNvPr id="34509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89D28CA-D257-4818-B031-8E6A12B5C948}" type="slidenum">
              <a:rPr lang="fr-FR" altLang="en-US"/>
              <a:pPr/>
              <a:t>278</a:t>
            </a:fld>
            <a:endParaRPr lang="fr-FR" altLang="en-US"/>
          </a:p>
        </p:txBody>
      </p:sp>
      <p:pic>
        <p:nvPicPr>
          <p:cNvPr id="3450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8263" y="2836863"/>
            <a:ext cx="5086350" cy="361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509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1341438"/>
            <a:ext cx="489585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690562"/>
          </a:xfrm>
        </p:spPr>
        <p:txBody>
          <a:bodyPr/>
          <a:lstStyle/>
          <a:p>
            <a:pPr algn="ctr" eaLnBrk="1" hangingPunct="1"/>
            <a:r>
              <a:rPr lang="fr-FR" sz="2600"/>
              <a:t>Jonction PN en commutation</a:t>
            </a:r>
          </a:p>
        </p:txBody>
      </p:sp>
      <p:sp>
        <p:nvSpPr>
          <p:cNvPr id="18432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D92A7A0-668D-4F13-A62F-6E5E84F999AE}" type="slidenum">
              <a:rPr lang="fr-FR" altLang="en-US"/>
              <a:pPr/>
              <a:t>279</a:t>
            </a:fld>
            <a:endParaRPr lang="fr-FR" altLang="en-US"/>
          </a:p>
        </p:txBody>
      </p:sp>
      <p:pic>
        <p:nvPicPr>
          <p:cNvPr id="526339" name="Picture 3" descr="singh516p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1676400"/>
            <a:ext cx="3762375" cy="49339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dist="107763" dir="13500000" algn="ctr" rotWithShape="0">
              <a:srgbClr val="808080"/>
            </a:outerShdw>
          </a:effectLst>
        </p:spPr>
      </p:pic>
      <p:pic>
        <p:nvPicPr>
          <p:cNvPr id="526340" name="Picture 4" descr="mathieu143p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81600" y="1828800"/>
            <a:ext cx="3632200" cy="2590800"/>
          </a:xfrm>
          <a:prstGeom prst="rect">
            <a:avLst/>
          </a:prstGeom>
          <a:solidFill>
            <a:schemeClr val="accent1"/>
          </a:solidFill>
          <a:effectLst>
            <a:outerShdw dist="107763" dir="18900000" algn="ctr" rotWithShape="0">
              <a:srgbClr val="808080"/>
            </a:outerShdw>
          </a:effectLst>
        </p:spPr>
      </p:pic>
      <p:sp>
        <p:nvSpPr>
          <p:cNvPr id="184329" name="Line 5"/>
          <p:cNvSpPr>
            <a:spLocks noChangeShapeType="1"/>
          </p:cNvSpPr>
          <p:nvPr/>
        </p:nvSpPr>
        <p:spPr bwMode="auto">
          <a:xfrm>
            <a:off x="4648200" y="1600200"/>
            <a:ext cx="0" cy="4953000"/>
          </a:xfrm>
          <a:prstGeom prst="line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/>
          <a:lstStyle/>
          <a:p>
            <a:endParaRPr lang="fr-FR"/>
          </a:p>
        </p:txBody>
      </p:sp>
      <p:sp>
        <p:nvSpPr>
          <p:cNvPr id="184330" name="Text Box 6"/>
          <p:cNvSpPr txBox="1">
            <a:spLocks noChangeArrowheads="1"/>
          </p:cNvSpPr>
          <p:nvPr/>
        </p:nvSpPr>
        <p:spPr bwMode="auto">
          <a:xfrm>
            <a:off x="4937125" y="4457700"/>
            <a:ext cx="420687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fr-FR">
                <a:latin typeface="Times New Roman" pitchFamily="18" charset="0"/>
              </a:rPr>
              <a:t>Tant que l’excédent de trous en W</a:t>
            </a:r>
            <a:r>
              <a:rPr kumimoji="1" lang="fr-FR" baseline="-25000">
                <a:latin typeface="Times New Roman" pitchFamily="18" charset="0"/>
              </a:rPr>
              <a:t>n</a:t>
            </a:r>
            <a:r>
              <a:rPr kumimoji="1" lang="fr-FR">
                <a:latin typeface="Times New Roman" pitchFamily="18" charset="0"/>
              </a:rPr>
              <a:t> est positif</a:t>
            </a:r>
          </a:p>
          <a:p>
            <a:r>
              <a:rPr kumimoji="1" lang="fr-FR">
                <a:latin typeface="Times New Roman" pitchFamily="18" charset="0"/>
                <a:sym typeface="Wingdings" pitchFamily="2" charset="2"/>
              </a:rPr>
              <a:t> Diode polarisée en direct </a:t>
            </a:r>
          </a:p>
        </p:txBody>
      </p:sp>
      <p:sp>
        <p:nvSpPr>
          <p:cNvPr id="184331" name="Rectangle 7"/>
          <p:cNvSpPr>
            <a:spLocks noChangeArrowheads="1"/>
          </p:cNvSpPr>
          <p:nvPr/>
        </p:nvSpPr>
        <p:spPr bwMode="auto">
          <a:xfrm>
            <a:off x="3519488" y="3252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graphicFrame>
        <p:nvGraphicFramePr>
          <p:cNvPr id="184322" name="Object 8"/>
          <p:cNvGraphicFramePr>
            <a:graphicFrameLocks noChangeAspect="1"/>
          </p:cNvGraphicFramePr>
          <p:nvPr/>
        </p:nvGraphicFramePr>
        <p:xfrm>
          <a:off x="5686425" y="5275263"/>
          <a:ext cx="2009775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250" name="Equation" r:id="rId6" imgW="1333440" imgH="355320" progId="Equation.3">
                  <p:embed/>
                </p:oleObj>
              </mc:Choice>
              <mc:Fallback>
                <p:oleObj name="Equation" r:id="rId6" imgW="1333440" imgH="35532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6425" y="5275263"/>
                        <a:ext cx="2009775" cy="530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32" name="Rectangle 9"/>
          <p:cNvSpPr>
            <a:spLocks noChangeArrowheads="1"/>
          </p:cNvSpPr>
          <p:nvPr/>
        </p:nvSpPr>
        <p:spPr bwMode="auto">
          <a:xfrm>
            <a:off x="4462463" y="3314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graphicFrame>
        <p:nvGraphicFramePr>
          <p:cNvPr id="184323" name="Object 10"/>
          <p:cNvGraphicFramePr>
            <a:graphicFrameLocks noChangeAspect="1"/>
          </p:cNvGraphicFramePr>
          <p:nvPr/>
        </p:nvGraphicFramePr>
        <p:xfrm>
          <a:off x="4670425" y="5743575"/>
          <a:ext cx="51117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251" r:id="rId8" imgW="215806" imgH="228501" progId="Equation.3">
                  <p:embed/>
                </p:oleObj>
              </mc:Choice>
              <mc:Fallback>
                <p:oleObj r:id="rId8" imgW="215806" imgH="228501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0425" y="5743575"/>
                        <a:ext cx="511175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33" name="Text Box 11"/>
          <p:cNvSpPr txBox="1">
            <a:spLocks noChangeArrowheads="1"/>
          </p:cNvSpPr>
          <p:nvPr/>
        </p:nvSpPr>
        <p:spPr bwMode="auto">
          <a:xfrm>
            <a:off x="5029200" y="5819775"/>
            <a:ext cx="261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fr-FR" sz="2400">
                <a:latin typeface="Times New Roman" pitchFamily="18" charset="0"/>
                <a:sym typeface="Wingdings" pitchFamily="2" charset="2"/>
              </a:rPr>
              <a:t> </a:t>
            </a:r>
            <a:r>
              <a:rPr kumimoji="1" lang="fr-FR">
                <a:latin typeface="Times New Roman" pitchFamily="18" charset="0"/>
                <a:sym typeface="Wingdings" pitchFamily="2" charset="2"/>
              </a:rPr>
              <a:t>Temps de stockage </a:t>
            </a:r>
            <a:r>
              <a:rPr kumimoji="1" lang="fr-FR" i="1">
                <a:latin typeface="Times New Roman" pitchFamily="18" charset="0"/>
                <a:sym typeface="Wingdings" pitchFamily="2" charset="2"/>
              </a:rPr>
              <a:t>ie</a:t>
            </a:r>
            <a:r>
              <a:rPr kumimoji="1" lang="fr-FR">
                <a:latin typeface="Times New Roman" pitchFamily="18" charset="0"/>
                <a:sym typeface="Wingdings" pitchFamily="2" charset="2"/>
              </a:rPr>
              <a:t> </a:t>
            </a:r>
            <a:endParaRPr kumimoji="1" lang="fr-FR" i="1">
              <a:latin typeface="Times New Roman" pitchFamily="18" charset="0"/>
            </a:endParaRPr>
          </a:p>
        </p:txBody>
      </p:sp>
      <p:sp>
        <p:nvSpPr>
          <p:cNvPr id="184334" name="Rectangle 12"/>
          <p:cNvSpPr>
            <a:spLocks noChangeArrowheads="1"/>
          </p:cNvSpPr>
          <p:nvPr/>
        </p:nvSpPr>
        <p:spPr bwMode="auto">
          <a:xfrm>
            <a:off x="4191000" y="3314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graphicFrame>
        <p:nvGraphicFramePr>
          <p:cNvPr id="184324" name="Object 13"/>
          <p:cNvGraphicFramePr>
            <a:graphicFrameLocks noChangeAspect="1"/>
          </p:cNvGraphicFramePr>
          <p:nvPr/>
        </p:nvGraphicFramePr>
        <p:xfrm>
          <a:off x="7521575" y="5895975"/>
          <a:ext cx="1417638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252" name="Equation" r:id="rId10" imgW="787320" imgH="228600" progId="Equation.3">
                  <p:embed/>
                </p:oleObj>
              </mc:Choice>
              <mc:Fallback>
                <p:oleObj name="Equation" r:id="rId10" imgW="787320" imgH="2286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1575" y="5895975"/>
                        <a:ext cx="1417638" cy="412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35" name="Freeform 14"/>
          <p:cNvSpPr>
            <a:spLocks/>
          </p:cNvSpPr>
          <p:nvPr/>
        </p:nvSpPr>
        <p:spPr bwMode="auto">
          <a:xfrm>
            <a:off x="7543800" y="2438400"/>
            <a:ext cx="1409700" cy="3200400"/>
          </a:xfrm>
          <a:custGeom>
            <a:avLst/>
            <a:gdLst>
              <a:gd name="T0" fmla="*/ 624 w 888"/>
              <a:gd name="T1" fmla="*/ 2016 h 2016"/>
              <a:gd name="T2" fmla="*/ 864 w 888"/>
              <a:gd name="T3" fmla="*/ 816 h 2016"/>
              <a:gd name="T4" fmla="*/ 480 w 888"/>
              <a:gd name="T5" fmla="*/ 96 h 2016"/>
              <a:gd name="T6" fmla="*/ 0 w 888"/>
              <a:gd name="T7" fmla="*/ 240 h 2016"/>
              <a:gd name="T8" fmla="*/ 0 60000 65536"/>
              <a:gd name="T9" fmla="*/ 0 60000 65536"/>
              <a:gd name="T10" fmla="*/ 0 60000 65536"/>
              <a:gd name="T11" fmla="*/ 0 60000 65536"/>
              <a:gd name="T12" fmla="*/ 0 w 888"/>
              <a:gd name="T13" fmla="*/ 0 h 2016"/>
              <a:gd name="T14" fmla="*/ 888 w 888"/>
              <a:gd name="T15" fmla="*/ 2016 h 20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88" h="2016">
                <a:moveTo>
                  <a:pt x="624" y="2016"/>
                </a:moveTo>
                <a:cubicBezTo>
                  <a:pt x="756" y="1576"/>
                  <a:pt x="888" y="1136"/>
                  <a:pt x="864" y="816"/>
                </a:cubicBezTo>
                <a:cubicBezTo>
                  <a:pt x="840" y="496"/>
                  <a:pt x="624" y="192"/>
                  <a:pt x="480" y="96"/>
                </a:cubicBezTo>
                <a:cubicBezTo>
                  <a:pt x="336" y="0"/>
                  <a:pt x="80" y="216"/>
                  <a:pt x="0" y="240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miter lim="800000"/>
            <a:headEnd type="none" w="med" len="med"/>
            <a:tailEnd type="triangle" w="med" len="med"/>
          </a:ln>
        </p:spPr>
        <p:txBody>
          <a:bodyPr wrap="none"/>
          <a:lstStyle/>
          <a:p>
            <a:endParaRPr lang="fr-FR"/>
          </a:p>
        </p:txBody>
      </p:sp>
      <p:sp>
        <p:nvSpPr>
          <p:cNvPr id="184336" name="Text Box 15"/>
          <p:cNvSpPr txBox="1">
            <a:spLocks noChangeArrowheads="1"/>
          </p:cNvSpPr>
          <p:nvPr/>
        </p:nvSpPr>
        <p:spPr bwMode="auto">
          <a:xfrm>
            <a:off x="5622925" y="4095750"/>
            <a:ext cx="423863" cy="3365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fr-FR" sz="1600" i="1">
                <a:latin typeface="Times New Roman" pitchFamily="18" charset="0"/>
              </a:rPr>
              <a:t>W</a:t>
            </a:r>
            <a:r>
              <a:rPr kumimoji="1" lang="fr-FR" sz="1600" i="1" baseline="-25000">
                <a:latin typeface="Times New Roman" pitchFamily="18" charset="0"/>
              </a:rPr>
              <a:t>n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5" y="1340768"/>
            <a:ext cx="8541443" cy="54006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Un plan </a:t>
            </a:r>
            <a:r>
              <a:rPr lang="en-US" dirty="0" err="1"/>
              <a:t>réticulaire</a:t>
            </a:r>
            <a:r>
              <a:rPr lang="en-US" dirty="0"/>
              <a:t> (</a:t>
            </a:r>
            <a:r>
              <a:rPr lang="en-US" dirty="0" err="1"/>
              <a:t>hkl</a:t>
            </a:r>
            <a:r>
              <a:rPr lang="en-US" dirty="0"/>
              <a:t>)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défini</a:t>
            </a:r>
            <a:r>
              <a:rPr lang="en-US" dirty="0"/>
              <a:t> par </a:t>
            </a:r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dirty="0" err="1"/>
              <a:t>équation</a:t>
            </a:r>
            <a:r>
              <a:rPr lang="en-US" dirty="0"/>
              <a:t>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Coordonnées</a:t>
            </a:r>
            <a:r>
              <a:rPr lang="en-US" dirty="0"/>
              <a:t> </a:t>
            </a:r>
            <a:r>
              <a:rPr lang="en-US" dirty="0" err="1"/>
              <a:t>vraies</a:t>
            </a:r>
            <a:r>
              <a:rPr lang="en-US" dirty="0"/>
              <a:t>                </a:t>
            </a:r>
            <a:r>
              <a:rPr lang="en-US" dirty="0" err="1"/>
              <a:t>donc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Ce </a:t>
            </a:r>
            <a:r>
              <a:rPr lang="en-US" dirty="0" err="1"/>
              <a:t>polynome</a:t>
            </a:r>
            <a:r>
              <a:rPr lang="en-US" dirty="0"/>
              <a:t> </a:t>
            </a:r>
            <a:r>
              <a:rPr lang="en-US" dirty="0" err="1"/>
              <a:t>peut</a:t>
            </a:r>
            <a:r>
              <a:rPr lang="en-US" dirty="0"/>
              <a:t> </a:t>
            </a:r>
            <a:r>
              <a:rPr lang="en-US" dirty="0" err="1"/>
              <a:t>prendre</a:t>
            </a:r>
            <a:r>
              <a:rPr lang="en-US" dirty="0"/>
              <a:t> </a:t>
            </a:r>
            <a:r>
              <a:rPr lang="en-US" dirty="0" err="1"/>
              <a:t>toutes</a:t>
            </a:r>
            <a:r>
              <a:rPr lang="en-US" dirty="0"/>
              <a:t> les </a:t>
            </a:r>
            <a:r>
              <a:rPr lang="en-US" dirty="0" err="1"/>
              <a:t>valeurs</a:t>
            </a:r>
            <a:r>
              <a:rPr lang="en-US" dirty="0"/>
              <a:t> </a:t>
            </a:r>
            <a:r>
              <a:rPr lang="en-US" dirty="0" err="1"/>
              <a:t>entières</a:t>
            </a:r>
            <a:r>
              <a:rPr lang="en-US" dirty="0"/>
              <a:t> </a:t>
            </a:r>
            <a:r>
              <a:rPr lang="en-US" dirty="0" err="1"/>
              <a:t>sucessives</a:t>
            </a:r>
            <a:r>
              <a:rPr lang="en-US" dirty="0"/>
              <a:t> &lt;0,&gt;0 et 0, </a:t>
            </a:r>
            <a:r>
              <a:rPr lang="en-US" dirty="0" err="1"/>
              <a:t>ie</a:t>
            </a:r>
            <a:r>
              <a:rPr lang="en-US" dirty="0"/>
              <a:t> s&lt;0, &gt;0 et 0</a:t>
            </a:r>
          </a:p>
          <a:p>
            <a:pPr lvl="1"/>
            <a:r>
              <a:rPr lang="en-US" dirty="0"/>
              <a:t>s=0 </a:t>
            </a:r>
            <a:r>
              <a:rPr lang="en-US" dirty="0">
                <a:sym typeface="Wingdings" panose="05000000000000000000" pitchFamily="2" charset="2"/>
              </a:rPr>
              <a:t> plan passant par </a:t>
            </a:r>
            <a:r>
              <a:rPr lang="en-US" dirty="0" err="1">
                <a:sym typeface="Wingdings" panose="05000000000000000000" pitchFamily="2" charset="2"/>
              </a:rPr>
              <a:t>l’origine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s=N  plan </a:t>
            </a:r>
            <a:r>
              <a:rPr lang="en-US" dirty="0" err="1">
                <a:sym typeface="Wingdings" panose="05000000000000000000" pitchFamily="2" charset="2"/>
              </a:rPr>
              <a:t>coupant</a:t>
            </a:r>
            <a:r>
              <a:rPr lang="en-US" dirty="0">
                <a:sym typeface="Wingdings" panose="05000000000000000000" pitchFamily="2" charset="2"/>
              </a:rPr>
              <a:t> x </a:t>
            </a:r>
            <a:r>
              <a:rPr lang="en-US" dirty="0" err="1">
                <a:sym typeface="Wingdings" panose="05000000000000000000" pitchFamily="2" charset="2"/>
              </a:rPr>
              <a:t>en</a:t>
            </a:r>
            <a:r>
              <a:rPr lang="en-US" dirty="0">
                <a:sym typeface="Wingdings" panose="05000000000000000000" pitchFamily="2" charset="2"/>
              </a:rPr>
              <a:t>   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?</a:t>
            </a:r>
            <a:r>
              <a:rPr lang="en-US" dirty="0">
                <a:sym typeface="Wingdings" panose="05000000000000000000" pitchFamily="2" charset="2"/>
              </a:rPr>
              <a:t> ,  y </a:t>
            </a:r>
            <a:r>
              <a:rPr lang="en-US" dirty="0" err="1">
                <a:sym typeface="Wingdings" panose="05000000000000000000" pitchFamily="2" charset="2"/>
              </a:rPr>
              <a:t>en</a:t>
            </a:r>
            <a:r>
              <a:rPr lang="en-US" dirty="0">
                <a:sym typeface="Wingdings" panose="05000000000000000000" pitchFamily="2" charset="2"/>
              </a:rPr>
              <a:t>     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?</a:t>
            </a:r>
            <a:r>
              <a:rPr lang="en-US" dirty="0">
                <a:sym typeface="Wingdings" panose="05000000000000000000" pitchFamily="2" charset="2"/>
              </a:rPr>
              <a:t> ,  z </a:t>
            </a:r>
            <a:r>
              <a:rPr lang="en-US" dirty="0" err="1">
                <a:sym typeface="Wingdings" panose="05000000000000000000" pitchFamily="2" charset="2"/>
              </a:rPr>
              <a:t>en</a:t>
            </a:r>
            <a:r>
              <a:rPr lang="en-US" dirty="0">
                <a:sym typeface="Wingdings" panose="05000000000000000000" pitchFamily="2" charset="2"/>
              </a:rPr>
              <a:t>  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?</a:t>
            </a:r>
          </a:p>
          <a:p>
            <a:pPr lvl="1"/>
            <a:r>
              <a:rPr lang="en-US" dirty="0" err="1">
                <a:sym typeface="Wingdings" panose="05000000000000000000" pitchFamily="2" charset="2"/>
              </a:rPr>
              <a:t>Exemple</a:t>
            </a:r>
            <a:r>
              <a:rPr lang="en-US" dirty="0">
                <a:sym typeface="Wingdings" panose="05000000000000000000" pitchFamily="2" charset="2"/>
              </a:rPr>
              <a:t> : plan qui coupe x </a:t>
            </a:r>
            <a:r>
              <a:rPr lang="en-US" dirty="0" err="1">
                <a:sym typeface="Wingdings" panose="05000000000000000000" pitchFamily="2" charset="2"/>
              </a:rPr>
              <a:t>en</a:t>
            </a:r>
            <a:r>
              <a:rPr lang="en-US" dirty="0">
                <a:sym typeface="Wingdings" panose="05000000000000000000" pitchFamily="2" charset="2"/>
              </a:rPr>
              <a:t> 3a, y </a:t>
            </a:r>
            <a:r>
              <a:rPr lang="en-US" dirty="0" err="1">
                <a:sym typeface="Wingdings" panose="05000000000000000000" pitchFamily="2" charset="2"/>
              </a:rPr>
              <a:t>en</a:t>
            </a:r>
            <a:r>
              <a:rPr lang="en-US" dirty="0">
                <a:sym typeface="Wingdings" panose="05000000000000000000" pitchFamily="2" charset="2"/>
              </a:rPr>
              <a:t> 2b, z </a:t>
            </a:r>
            <a:r>
              <a:rPr lang="en-US" dirty="0" err="1">
                <a:sym typeface="Wingdings" panose="05000000000000000000" pitchFamily="2" charset="2"/>
              </a:rPr>
              <a:t>en</a:t>
            </a:r>
            <a:r>
              <a:rPr lang="en-US" dirty="0">
                <a:sym typeface="Wingdings" panose="05000000000000000000" pitchFamily="2" charset="2"/>
              </a:rPr>
              <a:t> 2c   equation du plan?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B8C051-838A-46DA-80D5-CFAB2D49E208}" type="slidenum">
              <a:rPr lang="fr-FR" altLang="en-US" smtClean="0"/>
              <a:pPr>
                <a:defRPr/>
              </a:pPr>
              <a:t>28</a:t>
            </a:fld>
            <a:endParaRPr lang="fr-FR" alt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pPr eaLnBrk="1" hangingPunct="1"/>
            <a:r>
              <a:rPr lang="fr-FR" dirty="0"/>
              <a:t>Plan cristallin d’indices (</a:t>
            </a:r>
            <a:r>
              <a:rPr lang="fr-FR" dirty="0" err="1"/>
              <a:t>h,k,l</a:t>
            </a:r>
            <a:r>
              <a:rPr lang="fr-FR" dirty="0"/>
              <a:t>)</a:t>
            </a:r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1036816"/>
              </p:ext>
            </p:extLst>
          </p:nvPr>
        </p:nvGraphicFramePr>
        <p:xfrm>
          <a:off x="3057525" y="2392363"/>
          <a:ext cx="2003425" cy="36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0" name="Équation" r:id="rId3" imgW="977760" imgH="177480" progId="Equation.3">
                  <p:embed/>
                </p:oleObj>
              </mc:Choice>
              <mc:Fallback>
                <p:oleObj name="Équation" r:id="rId3" imgW="97776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7525" y="2392363"/>
                        <a:ext cx="2003425" cy="363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5624611" y="2060848"/>
            <a:ext cx="3312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/>
              <a:t>u,v,w</a:t>
            </a:r>
            <a:r>
              <a:rPr lang="fr-FR" sz="1600" dirty="0"/>
              <a:t> entiers quelconques</a:t>
            </a:r>
          </a:p>
          <a:p>
            <a:r>
              <a:rPr lang="fr-FR" sz="1600" dirty="0" err="1"/>
              <a:t>h,k,l</a:t>
            </a:r>
            <a:r>
              <a:rPr lang="fr-FR" sz="1600" dirty="0"/>
              <a:t> entiers premiers entre eux</a:t>
            </a:r>
          </a:p>
          <a:p>
            <a:r>
              <a:rPr lang="fr-FR" sz="1600" dirty="0" err="1"/>
              <a:t>u,v,w</a:t>
            </a:r>
            <a:r>
              <a:rPr lang="fr-FR" sz="1600" dirty="0"/>
              <a:t> coordonnées numériques des nœuds</a:t>
            </a:r>
          </a:p>
        </p:txBody>
      </p:sp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3411689"/>
              </p:ext>
            </p:extLst>
          </p:nvPr>
        </p:nvGraphicFramePr>
        <p:xfrm>
          <a:off x="3419872" y="3138066"/>
          <a:ext cx="989012" cy="51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1" name="Équation" r:id="rId5" imgW="482400" imgH="253800" progId="Equation.3">
                  <p:embed/>
                </p:oleObj>
              </mc:Choice>
              <mc:Fallback>
                <p:oleObj name="Équation" r:id="rId5" imgW="4824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872" y="3138066"/>
                        <a:ext cx="989012" cy="519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149338"/>
              </p:ext>
            </p:extLst>
          </p:nvPr>
        </p:nvGraphicFramePr>
        <p:xfrm>
          <a:off x="5195689" y="2958852"/>
          <a:ext cx="781050" cy="804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2" name="Équation" r:id="rId7" imgW="380880" imgH="393480" progId="Equation.3">
                  <p:embed/>
                </p:oleObj>
              </mc:Choice>
              <mc:Fallback>
                <p:oleObj name="Équation" r:id="rId7" imgW="3808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5689" y="2958852"/>
                        <a:ext cx="781050" cy="804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2399990"/>
              </p:ext>
            </p:extLst>
          </p:nvPr>
        </p:nvGraphicFramePr>
        <p:xfrm>
          <a:off x="2987824" y="3717032"/>
          <a:ext cx="2290763" cy="804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3" name="Équation" r:id="rId9" imgW="1117440" imgH="393480" progId="Equation.3">
                  <p:embed/>
                </p:oleObj>
              </mc:Choice>
              <mc:Fallback>
                <p:oleObj name="Équation" r:id="rId9" imgW="11174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824" y="3717032"/>
                        <a:ext cx="2290763" cy="804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3114862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814387"/>
          </a:xfrm>
        </p:spPr>
        <p:txBody>
          <a:bodyPr/>
          <a:lstStyle/>
          <a:p>
            <a:pPr algn="ctr" eaLnBrk="1" hangingPunct="1"/>
            <a:r>
              <a:rPr lang="fr-FR" sz="3000"/>
              <a:t>Jonction PN en commutation</a:t>
            </a:r>
          </a:p>
        </p:txBody>
      </p:sp>
      <p:sp>
        <p:nvSpPr>
          <p:cNvPr id="18535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/>
              <a:t>Problème majeur dans les composants à porteurs minoritaires:</a:t>
            </a:r>
          </a:p>
          <a:p>
            <a:pPr lvl="1" eaLnBrk="1" hangingPunct="1"/>
            <a:r>
              <a:rPr lang="fr-FR"/>
              <a:t>Expression du temps de stockage:</a:t>
            </a:r>
          </a:p>
          <a:p>
            <a:pPr lvl="1" eaLnBrk="1" hangingPunct="1"/>
            <a:endParaRPr lang="fr-FR"/>
          </a:p>
          <a:p>
            <a:pPr lvl="1" eaLnBrk="1" hangingPunct="1"/>
            <a:endParaRPr lang="fr-FR"/>
          </a:p>
          <a:p>
            <a:pPr lvl="1" eaLnBrk="1" hangingPunct="1"/>
            <a:endParaRPr lang="fr-FR"/>
          </a:p>
          <a:p>
            <a:pPr lvl="1" eaLnBrk="1" hangingPunct="1"/>
            <a:r>
              <a:rPr lang="fr-FR"/>
              <a:t>Expression du temps de descente</a:t>
            </a:r>
          </a:p>
        </p:txBody>
      </p:sp>
      <p:sp>
        <p:nvSpPr>
          <p:cNvPr id="18534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CADF389-7D0B-45B8-B916-AC36C3900882}" type="slidenum">
              <a:rPr lang="fr-FR" altLang="en-US"/>
              <a:pPr/>
              <a:t>280</a:t>
            </a:fld>
            <a:endParaRPr lang="fr-FR" altLang="en-US"/>
          </a:p>
        </p:txBody>
      </p:sp>
      <p:graphicFrame>
        <p:nvGraphicFramePr>
          <p:cNvPr id="18534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3374036"/>
              </p:ext>
            </p:extLst>
          </p:nvPr>
        </p:nvGraphicFramePr>
        <p:xfrm>
          <a:off x="2627784" y="2852936"/>
          <a:ext cx="4403725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274" name="Equation" r:id="rId4" imgW="2222280" imgH="507960" progId="Equation.3">
                  <p:embed/>
                </p:oleObj>
              </mc:Choice>
              <mc:Fallback>
                <p:oleObj name="Equation" r:id="rId4" imgW="2222280" imgH="50796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784" y="2852936"/>
                        <a:ext cx="4403725" cy="1006475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ln w="9525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534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2499712"/>
              </p:ext>
            </p:extLst>
          </p:nvPr>
        </p:nvGraphicFramePr>
        <p:xfrm>
          <a:off x="2555776" y="4509120"/>
          <a:ext cx="4724400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275" name="Equation" r:id="rId6" imgW="2476440" imgH="482400" progId="Equation.3">
                  <p:embed/>
                </p:oleObj>
              </mc:Choice>
              <mc:Fallback>
                <p:oleObj name="Equation" r:id="rId6" imgW="2476440" imgH="4824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776" y="4509120"/>
                        <a:ext cx="4724400" cy="920750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ln w="9525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777875"/>
          </a:xfrm>
        </p:spPr>
        <p:txBody>
          <a:bodyPr/>
          <a:lstStyle/>
          <a:p>
            <a:pPr algn="ctr" eaLnBrk="1" hangingPunct="1"/>
            <a:r>
              <a:rPr lang="fr-FR" sz="2600"/>
              <a:t>Diode Tunnel – diode Backward</a:t>
            </a:r>
          </a:p>
        </p:txBody>
      </p:sp>
      <p:sp>
        <p:nvSpPr>
          <p:cNvPr id="18739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E22BE0-9D89-4F12-A062-F4F90D626D35}" type="slidenum">
              <a:rPr lang="fr-FR" altLang="en-US"/>
              <a:pPr/>
              <a:t>281</a:t>
            </a:fld>
            <a:endParaRPr lang="fr-FR" altLang="en-US"/>
          </a:p>
        </p:txBody>
      </p:sp>
      <p:pic>
        <p:nvPicPr>
          <p:cNvPr id="187398" name="Picture 3" descr="ngo61p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" y="1676400"/>
            <a:ext cx="4267200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9" name="Picture 4" descr="ngo62p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4419600"/>
            <a:ext cx="2495550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7400" name="Rectangle 5"/>
          <p:cNvSpPr>
            <a:spLocks noChangeArrowheads="1"/>
          </p:cNvSpPr>
          <p:nvPr/>
        </p:nvSpPr>
        <p:spPr bwMode="auto">
          <a:xfrm>
            <a:off x="3776663" y="31384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graphicFrame>
        <p:nvGraphicFramePr>
          <p:cNvPr id="187394" name="Object 6"/>
          <p:cNvGraphicFramePr>
            <a:graphicFrameLocks noChangeAspect="1"/>
          </p:cNvGraphicFramePr>
          <p:nvPr/>
        </p:nvGraphicFramePr>
        <p:xfrm>
          <a:off x="2976563" y="5181600"/>
          <a:ext cx="2219325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298" r:id="rId6" imgW="1586811" imgH="583947" progId="Equation.3">
                  <p:embed/>
                </p:oleObj>
              </mc:Choice>
              <mc:Fallback>
                <p:oleObj r:id="rId6" imgW="1586811" imgH="583947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6563" y="5181600"/>
                        <a:ext cx="2219325" cy="809625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7401" name="Rectangle 7"/>
          <p:cNvSpPr>
            <a:spLocks noChangeArrowheads="1"/>
          </p:cNvSpPr>
          <p:nvPr/>
        </p:nvSpPr>
        <p:spPr bwMode="auto">
          <a:xfrm>
            <a:off x="3729038" y="31765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graphicFrame>
        <p:nvGraphicFramePr>
          <p:cNvPr id="187395" name="Object 8"/>
          <p:cNvGraphicFramePr>
            <a:graphicFrameLocks noChangeAspect="1"/>
          </p:cNvGraphicFramePr>
          <p:nvPr/>
        </p:nvGraphicFramePr>
        <p:xfrm>
          <a:off x="1143000" y="3810000"/>
          <a:ext cx="2581275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299" r:id="rId8" imgW="1689100" imgH="508000" progId="Equation.3">
                  <p:embed/>
                </p:oleObj>
              </mc:Choice>
              <mc:Fallback>
                <p:oleObj r:id="rId8" imgW="1689100" imgH="5080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3810000"/>
                        <a:ext cx="2581275" cy="771525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7402" name="Oval 9"/>
          <p:cNvSpPr>
            <a:spLocks noChangeArrowheads="1"/>
          </p:cNvSpPr>
          <p:nvPr/>
        </p:nvSpPr>
        <p:spPr bwMode="auto">
          <a:xfrm>
            <a:off x="1714500" y="2805113"/>
            <a:ext cx="152400" cy="1524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87403" name="Oval 10"/>
          <p:cNvSpPr>
            <a:spLocks noChangeArrowheads="1"/>
          </p:cNvSpPr>
          <p:nvPr/>
        </p:nvSpPr>
        <p:spPr bwMode="auto">
          <a:xfrm>
            <a:off x="790575" y="2976563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87404" name="Oval 11"/>
          <p:cNvSpPr>
            <a:spLocks noChangeArrowheads="1"/>
          </p:cNvSpPr>
          <p:nvPr/>
        </p:nvSpPr>
        <p:spPr bwMode="auto">
          <a:xfrm>
            <a:off x="2143125" y="2224088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87405" name="Oval 12"/>
          <p:cNvSpPr>
            <a:spLocks noChangeArrowheads="1"/>
          </p:cNvSpPr>
          <p:nvPr/>
        </p:nvSpPr>
        <p:spPr bwMode="auto">
          <a:xfrm>
            <a:off x="1190625" y="2052638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87406" name="Oval 13"/>
          <p:cNvSpPr>
            <a:spLocks noChangeArrowheads="1"/>
          </p:cNvSpPr>
          <p:nvPr/>
        </p:nvSpPr>
        <p:spPr bwMode="auto">
          <a:xfrm>
            <a:off x="676275" y="3305175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87407" name="Group 14"/>
          <p:cNvGrpSpPr>
            <a:grpSpLocks/>
          </p:cNvGrpSpPr>
          <p:nvPr/>
        </p:nvGrpSpPr>
        <p:grpSpPr bwMode="auto">
          <a:xfrm>
            <a:off x="5248275" y="1666875"/>
            <a:ext cx="3810000" cy="4848225"/>
            <a:chOff x="3306" y="1104"/>
            <a:chExt cx="2400" cy="3054"/>
          </a:xfrm>
          <a:solidFill>
            <a:schemeClr val="bg1"/>
          </a:solidFill>
        </p:grpSpPr>
        <p:pic>
          <p:nvPicPr>
            <p:cNvPr id="187408" name="Picture 15" descr="ngo64p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06" y="1104"/>
              <a:ext cx="2400" cy="305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187409" name="Text Box 16"/>
            <p:cNvSpPr txBox="1">
              <a:spLocks noChangeArrowheads="1"/>
            </p:cNvSpPr>
            <p:nvPr/>
          </p:nvSpPr>
          <p:spPr bwMode="auto">
            <a:xfrm>
              <a:off x="5298" y="1200"/>
              <a:ext cx="329" cy="2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fr-FR" sz="2400">
                  <a:latin typeface="Times New Roman" pitchFamily="18" charset="0"/>
                </a:rPr>
                <a:t>(a)</a:t>
              </a:r>
            </a:p>
          </p:txBody>
        </p:sp>
        <p:sp>
          <p:nvSpPr>
            <p:cNvPr id="187410" name="Text Box 17"/>
            <p:cNvSpPr txBox="1">
              <a:spLocks noChangeArrowheads="1"/>
            </p:cNvSpPr>
            <p:nvPr/>
          </p:nvSpPr>
          <p:spPr bwMode="auto">
            <a:xfrm>
              <a:off x="5298" y="3840"/>
              <a:ext cx="329" cy="2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fr-FR" sz="2400">
                  <a:solidFill>
                    <a:schemeClr val="bg1"/>
                  </a:solidFill>
                  <a:latin typeface="Times New Roman" pitchFamily="18" charset="0"/>
                </a:rPr>
                <a:t>(e)</a:t>
              </a:r>
            </a:p>
          </p:txBody>
        </p:sp>
        <p:sp>
          <p:nvSpPr>
            <p:cNvPr id="187411" name="Text Box 18"/>
            <p:cNvSpPr txBox="1">
              <a:spLocks noChangeArrowheads="1"/>
            </p:cNvSpPr>
            <p:nvPr/>
          </p:nvSpPr>
          <p:spPr bwMode="auto">
            <a:xfrm>
              <a:off x="5298" y="3264"/>
              <a:ext cx="340" cy="2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fr-FR" sz="2400">
                  <a:latin typeface="Times New Roman" pitchFamily="18" charset="0"/>
                </a:rPr>
                <a:t>(d)</a:t>
              </a:r>
            </a:p>
          </p:txBody>
        </p:sp>
        <p:sp>
          <p:nvSpPr>
            <p:cNvPr id="187412" name="Text Box 19"/>
            <p:cNvSpPr txBox="1">
              <a:spLocks noChangeArrowheads="1"/>
            </p:cNvSpPr>
            <p:nvPr/>
          </p:nvSpPr>
          <p:spPr bwMode="auto">
            <a:xfrm>
              <a:off x="5298" y="2640"/>
              <a:ext cx="329" cy="2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fr-FR" sz="2400">
                  <a:latin typeface="Times New Roman" pitchFamily="18" charset="0"/>
                </a:rPr>
                <a:t>(c)</a:t>
              </a:r>
            </a:p>
          </p:txBody>
        </p:sp>
        <p:sp>
          <p:nvSpPr>
            <p:cNvPr id="187413" name="Text Box 20"/>
            <p:cNvSpPr txBox="1">
              <a:spLocks noChangeArrowheads="1"/>
            </p:cNvSpPr>
            <p:nvPr/>
          </p:nvSpPr>
          <p:spPr bwMode="auto">
            <a:xfrm>
              <a:off x="5298" y="1920"/>
              <a:ext cx="343" cy="29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fr-FR" sz="2400" dirty="0">
                  <a:latin typeface="Times New Roman" pitchFamily="18" charset="0"/>
                </a:rPr>
                <a:t>(b)</a:t>
              </a:r>
            </a:p>
          </p:txBody>
        </p:sp>
      </p:grp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640"/>
            <a:ext cx="8229600" cy="990600"/>
          </a:xfrm>
        </p:spPr>
        <p:txBody>
          <a:bodyPr/>
          <a:lstStyle/>
          <a:p>
            <a:pPr eaLnBrk="1" hangingPunct="1"/>
            <a:r>
              <a:rPr lang="fr-FR" dirty="0"/>
              <a:t>Diodes PIN</a:t>
            </a:r>
          </a:p>
        </p:txBody>
      </p:sp>
      <p:sp>
        <p:nvSpPr>
          <p:cNvPr id="346116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124744"/>
            <a:ext cx="8229600" cy="4876800"/>
          </a:xfrm>
        </p:spPr>
        <p:txBody>
          <a:bodyPr/>
          <a:lstStyle/>
          <a:p>
            <a:pPr eaLnBrk="1" hangingPunct="1"/>
            <a:r>
              <a:rPr lang="fr-FR" dirty="0"/>
              <a:t>Dispos VLSI modernes </a:t>
            </a:r>
            <a:r>
              <a:rPr lang="fr-FR" dirty="0">
                <a:sym typeface="Wingdings" pitchFamily="2" charset="2"/>
              </a:rPr>
              <a:t> très fort champ électrique</a:t>
            </a:r>
          </a:p>
          <a:p>
            <a:pPr eaLnBrk="1" hangingPunct="1"/>
            <a:r>
              <a:rPr lang="fr-FR" dirty="0">
                <a:sym typeface="Wingdings" pitchFamily="2" charset="2"/>
              </a:rPr>
              <a:t>Pb d’avalanche et effet de porteurs chauds</a:t>
            </a:r>
          </a:p>
          <a:p>
            <a:pPr eaLnBrk="1" hangingPunct="1"/>
            <a:r>
              <a:rPr lang="fr-FR" dirty="0">
                <a:sym typeface="Wingdings" pitchFamily="2" charset="2"/>
              </a:rPr>
              <a:t>Solutions:</a:t>
            </a:r>
          </a:p>
          <a:p>
            <a:pPr lvl="1" eaLnBrk="1" hangingPunct="1"/>
            <a:r>
              <a:rPr lang="fr-FR" dirty="0">
                <a:sym typeface="Wingdings" pitchFamily="2" charset="2"/>
              </a:rPr>
              <a:t>Réduction du champ par augmentation de la ZCE</a:t>
            </a:r>
          </a:p>
          <a:p>
            <a:pPr lvl="1" eaLnBrk="1" hangingPunct="1"/>
            <a:r>
              <a:rPr lang="fr-FR" dirty="0">
                <a:sym typeface="Wingdings" pitchFamily="2" charset="2"/>
              </a:rPr>
              <a:t>Incorporation d’une couche « non dopée » dite intrinsèque d’où le nom !</a:t>
            </a:r>
          </a:p>
          <a:p>
            <a:pPr lvl="1" eaLnBrk="1" hangingPunct="1"/>
            <a:endParaRPr lang="fr-FR" dirty="0"/>
          </a:p>
        </p:txBody>
      </p:sp>
      <p:sp>
        <p:nvSpPr>
          <p:cNvPr id="34611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BB9FE0D-3E96-44CC-9C73-70C3A5090AB7}" type="slidenum">
              <a:rPr lang="fr-FR" altLang="en-US"/>
              <a:pPr/>
              <a:t>282</a:t>
            </a:fld>
            <a:endParaRPr lang="fr-FR" altLang="en-US"/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1691481" y="3563938"/>
            <a:ext cx="5443538" cy="2940050"/>
            <a:chOff x="237" y="1249"/>
            <a:chExt cx="3743" cy="2181"/>
          </a:xfrm>
        </p:grpSpPr>
        <p:sp>
          <p:nvSpPr>
            <p:cNvPr id="6" name="Line 4"/>
            <p:cNvSpPr>
              <a:spLocks noChangeShapeType="1"/>
            </p:cNvSpPr>
            <p:nvPr/>
          </p:nvSpPr>
          <p:spPr bwMode="auto">
            <a:xfrm>
              <a:off x="1383" y="1797"/>
              <a:ext cx="0" cy="15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 type="triangle" w="med" len="med"/>
              <a:tailEnd/>
            </a:ln>
          </p:spPr>
          <p:txBody>
            <a:bodyPr wrap="none"/>
            <a:lstStyle/>
            <a:p>
              <a:endParaRPr lang="fr-FR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521" y="2704"/>
              <a:ext cx="335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endParaRPr lang="fr-FR"/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1020" y="2704"/>
              <a:ext cx="363" cy="45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" name="Oval 7"/>
            <p:cNvSpPr>
              <a:spLocks noChangeAspect="1" noChangeArrowheads="1"/>
            </p:cNvSpPr>
            <p:nvPr/>
          </p:nvSpPr>
          <p:spPr bwMode="auto">
            <a:xfrm>
              <a:off x="1066" y="2795"/>
              <a:ext cx="236" cy="23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buFontTx/>
                <a:buChar char="-"/>
              </a:pPr>
              <a:r>
                <a:rPr lang="fr-FR" sz="2400"/>
                <a:t>-</a:t>
              </a:r>
            </a:p>
            <a:p>
              <a:pPr algn="ctr">
                <a:buFontTx/>
                <a:buChar char="-"/>
              </a:pPr>
              <a:r>
                <a:rPr lang="fr-FR" sz="2400"/>
                <a:t>-</a:t>
              </a: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1973" y="2478"/>
              <a:ext cx="1043" cy="22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dirty="0"/>
                <a:t>+   +   +   +</a:t>
              </a:r>
            </a:p>
          </p:txBody>
        </p:sp>
        <p:grpSp>
          <p:nvGrpSpPr>
            <p:cNvPr id="11" name="Group 9"/>
            <p:cNvGrpSpPr>
              <a:grpSpLocks/>
            </p:cNvGrpSpPr>
            <p:nvPr/>
          </p:nvGrpSpPr>
          <p:grpSpPr bwMode="auto">
            <a:xfrm>
              <a:off x="237" y="1249"/>
              <a:ext cx="3743" cy="503"/>
              <a:chOff x="237" y="1113"/>
              <a:chExt cx="3743" cy="503"/>
            </a:xfrm>
          </p:grpSpPr>
          <p:sp>
            <p:nvSpPr>
              <p:cNvPr id="21" name="Line 10"/>
              <p:cNvSpPr>
                <a:spLocks noChangeShapeType="1"/>
              </p:cNvSpPr>
              <p:nvPr/>
            </p:nvSpPr>
            <p:spPr bwMode="auto">
              <a:xfrm>
                <a:off x="1020" y="1162"/>
                <a:ext cx="0" cy="4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lgDash"/>
                <a:miter lim="800000"/>
                <a:headEnd/>
                <a:tailEnd/>
              </a:ln>
            </p:spPr>
            <p:txBody>
              <a:bodyPr wrap="none"/>
              <a:lstStyle/>
              <a:p>
                <a:endParaRPr lang="fr-FR"/>
              </a:p>
            </p:txBody>
          </p:sp>
          <p:sp>
            <p:nvSpPr>
              <p:cNvPr id="22" name="Line 11"/>
              <p:cNvSpPr>
                <a:spLocks noChangeShapeType="1"/>
              </p:cNvSpPr>
              <p:nvPr/>
            </p:nvSpPr>
            <p:spPr bwMode="auto">
              <a:xfrm>
                <a:off x="3016" y="1117"/>
                <a:ext cx="0" cy="4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lgDash"/>
                <a:miter lim="800000"/>
                <a:headEnd/>
                <a:tailEnd/>
              </a:ln>
            </p:spPr>
            <p:txBody>
              <a:bodyPr wrap="none"/>
              <a:lstStyle/>
              <a:p>
                <a:endParaRPr lang="fr-FR"/>
              </a:p>
            </p:txBody>
          </p:sp>
          <p:sp>
            <p:nvSpPr>
              <p:cNvPr id="23" name="Line 12"/>
              <p:cNvSpPr>
                <a:spLocks noChangeShapeType="1"/>
              </p:cNvSpPr>
              <p:nvPr/>
            </p:nvSpPr>
            <p:spPr bwMode="auto">
              <a:xfrm>
                <a:off x="1066" y="1344"/>
                <a:ext cx="190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 type="triangle" w="med" len="med"/>
                <a:tailEnd type="triangle" w="med" len="med"/>
              </a:ln>
            </p:spPr>
            <p:txBody>
              <a:bodyPr wrap="none"/>
              <a:lstStyle/>
              <a:p>
                <a:endParaRPr lang="fr-FR"/>
              </a:p>
            </p:txBody>
          </p:sp>
          <p:sp>
            <p:nvSpPr>
              <p:cNvPr id="24" name="Text Box 13"/>
              <p:cNvSpPr txBox="1">
                <a:spLocks noChangeArrowheads="1"/>
              </p:cNvSpPr>
              <p:nvPr/>
            </p:nvSpPr>
            <p:spPr bwMode="auto">
              <a:xfrm>
                <a:off x="1474" y="1113"/>
                <a:ext cx="116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/>
                  <a:t>Déplétion région</a:t>
                </a:r>
              </a:p>
            </p:txBody>
          </p:sp>
          <p:sp>
            <p:nvSpPr>
              <p:cNvPr id="25" name="Text Box 14"/>
              <p:cNvSpPr txBox="1">
                <a:spLocks noChangeArrowheads="1"/>
              </p:cNvSpPr>
              <p:nvPr/>
            </p:nvSpPr>
            <p:spPr bwMode="auto">
              <a:xfrm>
                <a:off x="237" y="1129"/>
                <a:ext cx="69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/>
                  <a:t>Région p</a:t>
                </a:r>
              </a:p>
            </p:txBody>
          </p:sp>
          <p:sp>
            <p:nvSpPr>
              <p:cNvPr id="26" name="Text Box 15"/>
              <p:cNvSpPr txBox="1">
                <a:spLocks noChangeArrowheads="1"/>
              </p:cNvSpPr>
              <p:nvPr/>
            </p:nvSpPr>
            <p:spPr bwMode="auto">
              <a:xfrm>
                <a:off x="3288" y="1162"/>
                <a:ext cx="69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/>
                  <a:t>Région n</a:t>
                </a:r>
              </a:p>
            </p:txBody>
          </p:sp>
        </p:grpSp>
        <p:sp>
          <p:nvSpPr>
            <p:cNvPr id="12" name="Line 16"/>
            <p:cNvSpPr>
              <a:spLocks noChangeShapeType="1"/>
            </p:cNvSpPr>
            <p:nvPr/>
          </p:nvSpPr>
          <p:spPr bwMode="auto">
            <a:xfrm>
              <a:off x="1111" y="3249"/>
              <a:ext cx="2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endParaRPr lang="fr-FR"/>
            </a:p>
          </p:txBody>
        </p:sp>
        <p:sp>
          <p:nvSpPr>
            <p:cNvPr id="13" name="Line 17"/>
            <p:cNvSpPr>
              <a:spLocks noChangeShapeType="1"/>
            </p:cNvSpPr>
            <p:nvPr/>
          </p:nvSpPr>
          <p:spPr bwMode="auto">
            <a:xfrm flipH="1">
              <a:off x="1973" y="3249"/>
              <a:ext cx="4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endParaRPr lang="fr-FR"/>
            </a:p>
          </p:txBody>
        </p:sp>
        <p:sp>
          <p:nvSpPr>
            <p:cNvPr id="14" name="Line 18"/>
            <p:cNvSpPr>
              <a:spLocks noChangeShapeType="1"/>
            </p:cNvSpPr>
            <p:nvPr/>
          </p:nvSpPr>
          <p:spPr bwMode="auto">
            <a:xfrm>
              <a:off x="1973" y="3113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miter lim="800000"/>
              <a:headEnd/>
              <a:tailEnd/>
            </a:ln>
          </p:spPr>
          <p:txBody>
            <a:bodyPr wrap="none"/>
            <a:lstStyle/>
            <a:p>
              <a:endParaRPr lang="fr-FR"/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1429" y="3104"/>
              <a:ext cx="476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/>
                <a:t>couche</a:t>
              </a:r>
            </a:p>
            <a:p>
              <a:r>
                <a:rPr lang="fr-FR" sz="1400"/>
                <a:t>intrins.</a:t>
              </a:r>
            </a:p>
          </p:txBody>
        </p:sp>
        <p:sp>
          <p:nvSpPr>
            <p:cNvPr id="16" name="Text Box 20"/>
            <p:cNvSpPr txBox="1">
              <a:spLocks noChangeArrowheads="1"/>
            </p:cNvSpPr>
            <p:nvPr/>
          </p:nvSpPr>
          <p:spPr bwMode="auto">
            <a:xfrm>
              <a:off x="1846" y="2731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/>
                <a:t>d</a:t>
              </a:r>
            </a:p>
          </p:txBody>
        </p:sp>
        <p:sp>
          <p:nvSpPr>
            <p:cNvPr id="17" name="Text Box 21"/>
            <p:cNvSpPr txBox="1">
              <a:spLocks noChangeArrowheads="1"/>
            </p:cNvSpPr>
            <p:nvPr/>
          </p:nvSpPr>
          <p:spPr bwMode="auto">
            <a:xfrm>
              <a:off x="3729" y="2717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i="1"/>
                <a:t>x</a:t>
              </a:r>
            </a:p>
          </p:txBody>
        </p:sp>
        <p:sp>
          <p:nvSpPr>
            <p:cNvPr id="18" name="Text Box 22"/>
            <p:cNvSpPr txBox="1">
              <a:spLocks noChangeArrowheads="1"/>
            </p:cNvSpPr>
            <p:nvPr/>
          </p:nvSpPr>
          <p:spPr bwMode="auto">
            <a:xfrm>
              <a:off x="1020" y="1762"/>
              <a:ext cx="3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i="1">
                  <a:latin typeface="Symbol" pitchFamily="18" charset="2"/>
                </a:rPr>
                <a:t>r</a:t>
              </a:r>
              <a:r>
                <a:rPr lang="fr-FR" i="1"/>
                <a:t>(x)</a:t>
              </a:r>
              <a:endParaRPr lang="fr-FR" i="1">
                <a:latin typeface="Symbol" pitchFamily="18" charset="2"/>
              </a:endParaRPr>
            </a:p>
          </p:txBody>
        </p:sp>
        <p:sp>
          <p:nvSpPr>
            <p:cNvPr id="19" name="Text Box 23"/>
            <p:cNvSpPr txBox="1">
              <a:spLocks noChangeArrowheads="1"/>
            </p:cNvSpPr>
            <p:nvPr/>
          </p:nvSpPr>
          <p:spPr bwMode="auto">
            <a:xfrm>
              <a:off x="612" y="2704"/>
              <a:ext cx="35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/>
                <a:t>-W</a:t>
              </a:r>
              <a:r>
                <a:rPr lang="fr-FR" baseline="-25000"/>
                <a:t>p</a:t>
              </a:r>
            </a:p>
          </p:txBody>
        </p:sp>
        <p:sp>
          <p:nvSpPr>
            <p:cNvPr id="20" name="Text Box 24"/>
            <p:cNvSpPr txBox="1">
              <a:spLocks noChangeArrowheads="1"/>
            </p:cNvSpPr>
            <p:nvPr/>
          </p:nvSpPr>
          <p:spPr bwMode="auto">
            <a:xfrm>
              <a:off x="2835" y="2750"/>
              <a:ext cx="38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/>
                <a:t>+W</a:t>
              </a:r>
              <a:r>
                <a:rPr lang="fr-FR" baseline="-25000"/>
                <a:t>n</a:t>
              </a:r>
            </a:p>
          </p:txBody>
        </p:sp>
      </p:grp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7543800" cy="868363"/>
          </a:xfrm>
          <a:noFill/>
        </p:spPr>
        <p:txBody>
          <a:bodyPr/>
          <a:lstStyle/>
          <a:p>
            <a:pPr eaLnBrk="1" hangingPunct="1"/>
            <a:r>
              <a:rPr lang="fr-FR"/>
              <a:t>Diodes PIN</a:t>
            </a:r>
          </a:p>
        </p:txBody>
      </p:sp>
      <p:sp>
        <p:nvSpPr>
          <p:cNvPr id="188419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94016FD-48F4-4B22-9583-A69A296F8321}" type="slidenum">
              <a:rPr lang="fr-FR" altLang="en-US"/>
              <a:pPr/>
              <a:t>283</a:t>
            </a:fld>
            <a:endParaRPr lang="fr-FR" altLang="en-US"/>
          </a:p>
        </p:txBody>
      </p:sp>
      <p:graphicFrame>
        <p:nvGraphicFramePr>
          <p:cNvPr id="18841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3575224"/>
              </p:ext>
            </p:extLst>
          </p:nvPr>
        </p:nvGraphicFramePr>
        <p:xfrm>
          <a:off x="976313" y="1152525"/>
          <a:ext cx="6964362" cy="545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22" name="Équation" r:id="rId4" imgW="3898800" imgH="3047760" progId="Equation.3">
                  <p:embed/>
                </p:oleObj>
              </mc:Choice>
              <mc:Fallback>
                <p:oleObj name="Équation" r:id="rId4" imgW="3898800" imgH="304776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6313" y="1152525"/>
                        <a:ext cx="6964362" cy="5453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C3EE1C-AEF9-4157-B25E-A6A06F117245}" type="slidenum">
              <a:rPr lang="fr-FR" altLang="en-US" smtClean="0"/>
              <a:pPr>
                <a:defRPr/>
              </a:pPr>
              <a:t>284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0586508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Directions cristallines</a:t>
            </a:r>
          </a:p>
        </p:txBody>
      </p:sp>
      <p:sp>
        <p:nvSpPr>
          <p:cNvPr id="22528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 eaLnBrk="1" hangingPunct="1"/>
            <a:r>
              <a:rPr lang="fr-FR"/>
              <a:t>Toute droite passant par 2 nœuds du réseau définit une </a:t>
            </a:r>
            <a:r>
              <a:rPr lang="fr-FR">
                <a:solidFill>
                  <a:srgbClr val="FF0000"/>
                </a:solidFill>
              </a:rPr>
              <a:t>direction cristalline</a:t>
            </a:r>
            <a:r>
              <a:rPr lang="fr-FR"/>
              <a:t>. On peut la repérer par trois indices </a:t>
            </a:r>
            <a:r>
              <a:rPr lang="fr-FR" i="1"/>
              <a:t>h,k,l</a:t>
            </a:r>
            <a:r>
              <a:rPr lang="fr-FR"/>
              <a:t> plus petits entiers ayant même rapport entre eux que les composantes d’un vecteur colinéaire à la droite.</a:t>
            </a:r>
          </a:p>
          <a:p>
            <a:pPr lvl="1" eaLnBrk="1" hangingPunct="1"/>
            <a:r>
              <a:rPr lang="fr-FR"/>
              <a:t>Notation: [h,k,l]</a:t>
            </a:r>
          </a:p>
          <a:p>
            <a:pPr lvl="1" eaLnBrk="1" hangingPunct="1"/>
            <a:r>
              <a:rPr lang="fr-FR" u="sng"/>
              <a:t>Cas particulier</a:t>
            </a:r>
            <a:r>
              <a:rPr lang="fr-FR"/>
              <a:t>: une direction [h,k,l] est orthogonale au plan de même indices (h,k,l) ou encore [h,k,l]  est le vecteur axial du plan (h,k,l) .</a:t>
            </a:r>
          </a:p>
        </p:txBody>
      </p:sp>
      <p:sp>
        <p:nvSpPr>
          <p:cNvPr id="22528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0E77A10-CA1F-48B3-971D-1A9B76BBA0BF}" type="slidenum">
              <a:rPr lang="fr-FR" altLang="en-US"/>
              <a:pPr/>
              <a:t>29</a:t>
            </a:fld>
            <a:endParaRPr lang="fr-FR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3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60350"/>
            <a:ext cx="8362950" cy="868363"/>
          </a:xfrm>
        </p:spPr>
        <p:txBody>
          <a:bodyPr/>
          <a:lstStyle/>
          <a:p>
            <a:pPr eaLnBrk="1" hangingPunct="1"/>
            <a:r>
              <a:rPr lang="fr-FR" sz="3500" dirty="0"/>
              <a:t>Plan du cours (18 h – 2 contrôles min)</a:t>
            </a:r>
          </a:p>
        </p:txBody>
      </p:sp>
      <p:sp>
        <p:nvSpPr>
          <p:cNvPr id="19456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507413" cy="4924425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fr-FR" sz="2000" dirty="0">
                <a:solidFill>
                  <a:srgbClr val="FF0000"/>
                </a:solidFill>
              </a:rPr>
              <a:t>Structure cristalline et cristallographie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fr-FR" sz="2000" dirty="0">
                <a:solidFill>
                  <a:srgbClr val="FF0000"/>
                </a:solidFill>
              </a:rPr>
              <a:t>Diffraction d’une onde par un cristal  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fr-FR" sz="2000" dirty="0"/>
              <a:t>mécanique quantique / ondulatoire : l’équation de Schrödinger </a:t>
            </a:r>
            <a:endParaRPr lang="fr-FR" sz="2000" dirty="0">
              <a:solidFill>
                <a:srgbClr val="FF0000"/>
              </a:solidFill>
            </a:endParaRP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fr-FR" sz="2000" dirty="0"/>
              <a:t>Les électrons quasi libres : le modèle de Sommerfeld  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fr-FR" sz="2000" dirty="0"/>
              <a:t>Les électrons dans une structure périodique : le modèle de Bloch – Brillouin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fr-FR" sz="2000" dirty="0">
                <a:solidFill>
                  <a:srgbClr val="FF0000"/>
                </a:solidFill>
              </a:rPr>
              <a:t>Courant dans les solides : cas particulier des semi-conducteurs mécanique statistique : la fonction de Fermi Dirac et la fonction de Maxwell – Boltzmann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fr-FR" sz="2000" dirty="0">
                <a:solidFill>
                  <a:srgbClr val="FF0000"/>
                </a:solidFill>
              </a:rPr>
              <a:t>Semi-conducteur à l’équilibre  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fr-FR" sz="2000" dirty="0">
                <a:solidFill>
                  <a:srgbClr val="FF0000"/>
                </a:solidFill>
              </a:rPr>
              <a:t>Dopage des semi-conducteurs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fr-FR" sz="2000" dirty="0">
                <a:solidFill>
                  <a:srgbClr val="FF0000"/>
                </a:solidFill>
              </a:rPr>
              <a:t>Semi-conducteur hors équilibre: courant dans les semi-conducteurs Jonction PN </a:t>
            </a:r>
          </a:p>
        </p:txBody>
      </p:sp>
      <p:sp>
        <p:nvSpPr>
          <p:cNvPr id="19456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E4BD79C-FE37-425B-B4EE-B3FFFD8BBE73}" type="slidenum">
              <a:rPr lang="fr-FR" altLang="en-US"/>
              <a:pPr/>
              <a:t>3</a:t>
            </a:fld>
            <a:endParaRPr lang="fr-FR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Indices de Miller (suite)</a:t>
            </a:r>
          </a:p>
        </p:txBody>
      </p:sp>
      <p:sp>
        <p:nvSpPr>
          <p:cNvPr id="226309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557338"/>
            <a:ext cx="8435975" cy="1008062"/>
          </a:xfrm>
        </p:spPr>
        <p:txBody>
          <a:bodyPr/>
          <a:lstStyle/>
          <a:p>
            <a:pPr eaLnBrk="1" hangingPunct="1"/>
            <a:r>
              <a:rPr lang="fr-FR" sz="2400"/>
              <a:t>Permet de définir des </a:t>
            </a:r>
            <a:r>
              <a:rPr lang="fr-FR" sz="2400">
                <a:solidFill>
                  <a:srgbClr val="FF0000"/>
                </a:solidFill>
              </a:rPr>
              <a:t>directions cristallines</a:t>
            </a:r>
            <a:r>
              <a:rPr lang="fr-FR" sz="2400"/>
              <a:t> et l’orientation de </a:t>
            </a:r>
            <a:r>
              <a:rPr lang="fr-FR" sz="2400">
                <a:solidFill>
                  <a:srgbClr val="FF0000"/>
                </a:solidFill>
              </a:rPr>
              <a:t>plans cristallins</a:t>
            </a:r>
            <a:r>
              <a:rPr lang="fr-FR" sz="2400"/>
              <a:t>:</a:t>
            </a:r>
            <a:endParaRPr lang="fr-FR" sz="2400">
              <a:solidFill>
                <a:srgbClr val="FF0000"/>
              </a:solidFill>
            </a:endParaRPr>
          </a:p>
        </p:txBody>
      </p:sp>
      <p:sp>
        <p:nvSpPr>
          <p:cNvPr id="22630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A4D57BD-67F1-445A-9C8B-C932D34DADBA}" type="slidenum">
              <a:rPr lang="fr-FR" altLang="en-US"/>
              <a:pPr/>
              <a:t>30</a:t>
            </a:fld>
            <a:endParaRPr lang="fr-FR" altLang="en-US"/>
          </a:p>
        </p:txBody>
      </p:sp>
      <p:pic>
        <p:nvPicPr>
          <p:cNvPr id="226307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6738" y="4533900"/>
            <a:ext cx="6048375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6310" name="Group 10"/>
          <p:cNvGrpSpPr>
            <a:grpSpLocks noChangeAspect="1"/>
          </p:cNvGrpSpPr>
          <p:nvPr/>
        </p:nvGrpSpPr>
        <p:grpSpPr bwMode="auto">
          <a:xfrm>
            <a:off x="468313" y="2276475"/>
            <a:ext cx="7475537" cy="2311400"/>
            <a:chOff x="113" y="1661"/>
            <a:chExt cx="4853" cy="1500"/>
          </a:xfrm>
        </p:grpSpPr>
        <p:pic>
          <p:nvPicPr>
            <p:cNvPr id="226312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66" y="1661"/>
              <a:ext cx="3900" cy="15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80903" name="Text Box 7"/>
            <p:cNvSpPr txBox="1">
              <a:spLocks noChangeAspect="1" noChangeArrowheads="1"/>
            </p:cNvSpPr>
            <p:nvPr/>
          </p:nvSpPr>
          <p:spPr bwMode="auto">
            <a:xfrm>
              <a:off x="113" y="2387"/>
              <a:ext cx="1044" cy="198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4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(a,0,0) ou  (1,0,0)</a:t>
              </a:r>
            </a:p>
          </p:txBody>
        </p:sp>
        <p:sp>
          <p:nvSpPr>
            <p:cNvPr id="226314" name="Line 9"/>
            <p:cNvSpPr>
              <a:spLocks noChangeAspect="1" noChangeShapeType="1"/>
            </p:cNvSpPr>
            <p:nvPr/>
          </p:nvSpPr>
          <p:spPr bwMode="auto">
            <a:xfrm>
              <a:off x="1066" y="2523"/>
              <a:ext cx="136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26311" name="Rectangle 12"/>
          <p:cNvSpPr>
            <a:spLocks noChangeArrowheads="1"/>
          </p:cNvSpPr>
          <p:nvPr/>
        </p:nvSpPr>
        <p:spPr bwMode="auto">
          <a:xfrm>
            <a:off x="179388" y="4581525"/>
            <a:ext cx="2339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i="1"/>
              <a:t>(D’après McMurry and Fay)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1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/>
              <a:t>Exemples de plans dans un cristal cubique.</a:t>
            </a:r>
          </a:p>
        </p:txBody>
      </p:sp>
      <p:sp>
        <p:nvSpPr>
          <p:cNvPr id="227330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6379475-D615-40E3-9A31-08BF8A10882B}" type="slidenum">
              <a:rPr lang="fr-FR" altLang="en-US"/>
              <a:pPr/>
              <a:t>31</a:t>
            </a:fld>
            <a:endParaRPr lang="fr-FR" altLang="en-US"/>
          </a:p>
        </p:txBody>
      </p:sp>
      <p:pic>
        <p:nvPicPr>
          <p:cNvPr id="227332" name="Picture 6" descr="Indices_miller_plan_exemple_cub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7475" y="1698625"/>
            <a:ext cx="3829050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7" name="Rectangle 7"/>
          <p:cNvSpPr>
            <a:spLocks noChangeArrowheads="1"/>
          </p:cNvSpPr>
          <p:nvPr/>
        </p:nvSpPr>
        <p:spPr bwMode="auto">
          <a:xfrm>
            <a:off x="1908175" y="2708275"/>
            <a:ext cx="4679950" cy="4333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81928" name="Rectangle 8"/>
          <p:cNvSpPr>
            <a:spLocks noChangeArrowheads="1"/>
          </p:cNvSpPr>
          <p:nvPr/>
        </p:nvSpPr>
        <p:spPr bwMode="auto">
          <a:xfrm>
            <a:off x="2124075" y="6078538"/>
            <a:ext cx="4679950" cy="4333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81929" name="Rectangle 9"/>
          <p:cNvSpPr>
            <a:spLocks noChangeArrowheads="1"/>
          </p:cNvSpPr>
          <p:nvPr/>
        </p:nvSpPr>
        <p:spPr bwMode="auto">
          <a:xfrm>
            <a:off x="2124075" y="4437063"/>
            <a:ext cx="4679950" cy="4333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3" name="Groupe 2"/>
          <p:cNvGrpSpPr/>
          <p:nvPr/>
        </p:nvGrpSpPr>
        <p:grpSpPr>
          <a:xfrm>
            <a:off x="486074" y="3883599"/>
            <a:ext cx="1182688" cy="1136870"/>
            <a:chOff x="486074" y="3883599"/>
            <a:chExt cx="1182688" cy="1136870"/>
          </a:xfrm>
        </p:grpSpPr>
        <p:sp>
          <p:nvSpPr>
            <p:cNvPr id="227341" name="Text Box 13"/>
            <p:cNvSpPr txBox="1">
              <a:spLocks noChangeArrowheads="1"/>
            </p:cNvSpPr>
            <p:nvPr/>
          </p:nvSpPr>
          <p:spPr bwMode="auto">
            <a:xfrm>
              <a:off x="932461" y="4003675"/>
              <a:ext cx="2984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dirty="0"/>
                <a:t>y</a:t>
              </a:r>
            </a:p>
          </p:txBody>
        </p:sp>
        <p:grpSp>
          <p:nvGrpSpPr>
            <p:cNvPr id="2" name="Groupe 1"/>
            <p:cNvGrpSpPr/>
            <p:nvPr/>
          </p:nvGrpSpPr>
          <p:grpSpPr>
            <a:xfrm>
              <a:off x="486074" y="3883599"/>
              <a:ext cx="1182688" cy="1136870"/>
              <a:chOff x="735013" y="3206750"/>
              <a:chExt cx="1182688" cy="1136870"/>
            </a:xfrm>
          </p:grpSpPr>
          <p:sp>
            <p:nvSpPr>
              <p:cNvPr id="227338" name="Line 10"/>
              <p:cNvSpPr>
                <a:spLocks noChangeShapeType="1"/>
              </p:cNvSpPr>
              <p:nvPr/>
            </p:nvSpPr>
            <p:spPr bwMode="auto">
              <a:xfrm>
                <a:off x="755651" y="4194175"/>
                <a:ext cx="8636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7339" name="Line 11"/>
              <p:cNvSpPr>
                <a:spLocks noChangeShapeType="1"/>
              </p:cNvSpPr>
              <p:nvPr/>
            </p:nvSpPr>
            <p:spPr bwMode="auto">
              <a:xfrm flipV="1">
                <a:off x="755651" y="3402013"/>
                <a:ext cx="0" cy="7921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7340" name="Line 12"/>
              <p:cNvSpPr>
                <a:spLocks noChangeShapeType="1"/>
              </p:cNvSpPr>
              <p:nvPr/>
            </p:nvSpPr>
            <p:spPr bwMode="auto">
              <a:xfrm flipH="1">
                <a:off x="770111" y="3601313"/>
                <a:ext cx="360363" cy="5902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/>
                <a:tailEnd type="non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7342" name="Text Box 14"/>
              <p:cNvSpPr txBox="1">
                <a:spLocks noChangeArrowheads="1"/>
              </p:cNvSpPr>
              <p:nvPr/>
            </p:nvSpPr>
            <p:spPr bwMode="auto">
              <a:xfrm>
                <a:off x="1619251" y="3976907"/>
                <a:ext cx="29845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dirty="0"/>
                  <a:t>x</a:t>
                </a:r>
              </a:p>
            </p:txBody>
          </p:sp>
          <p:sp>
            <p:nvSpPr>
              <p:cNvPr id="227343" name="Text Box 15"/>
              <p:cNvSpPr txBox="1">
                <a:spLocks noChangeArrowheads="1"/>
              </p:cNvSpPr>
              <p:nvPr/>
            </p:nvSpPr>
            <p:spPr bwMode="auto">
              <a:xfrm>
                <a:off x="735013" y="3206750"/>
                <a:ext cx="29845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/>
                  <a:t>z</a:t>
                </a:r>
              </a:p>
            </p:txBody>
          </p:sp>
        </p:grpSp>
      </p:grpSp>
      <p:sp>
        <p:nvSpPr>
          <p:cNvPr id="227337" name="Rectangle 17"/>
          <p:cNvSpPr>
            <a:spLocks noChangeArrowheads="1"/>
          </p:cNvSpPr>
          <p:nvPr/>
        </p:nvSpPr>
        <p:spPr bwMode="auto">
          <a:xfrm>
            <a:off x="6588125" y="3644900"/>
            <a:ext cx="2339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i="1"/>
              <a:t>(D’après McMurry and Fay)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819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819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819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7" grpId="0" animBg="1"/>
      <p:bldP spid="81928" grpId="0" animBg="1"/>
      <p:bldP spid="8192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7543800" cy="796925"/>
          </a:xfrm>
        </p:spPr>
        <p:txBody>
          <a:bodyPr/>
          <a:lstStyle/>
          <a:p>
            <a:pPr eaLnBrk="1" hangingPunct="1"/>
            <a:r>
              <a:rPr lang="fr-FR" sz="3200"/>
              <a:t>Les différentes structures cristallines</a:t>
            </a:r>
          </a:p>
        </p:txBody>
      </p:sp>
      <p:sp>
        <p:nvSpPr>
          <p:cNvPr id="22835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4560A14-62EC-495A-A85C-762CCA7524AE}" type="slidenum">
              <a:rPr lang="fr-FR" altLang="en-US"/>
              <a:pPr/>
              <a:t>32</a:t>
            </a:fld>
            <a:endParaRPr lang="fr-FR" altLang="en-US"/>
          </a:p>
        </p:txBody>
      </p:sp>
      <p:sp>
        <p:nvSpPr>
          <p:cNvPr id="84003" name="Text Box 35"/>
          <p:cNvSpPr txBox="1">
            <a:spLocks noChangeArrowheads="1"/>
          </p:cNvSpPr>
          <p:nvPr/>
        </p:nvSpPr>
        <p:spPr bwMode="auto">
          <a:xfrm>
            <a:off x="-65088" y="5229225"/>
            <a:ext cx="1835151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Orthorhombique</a:t>
            </a:r>
          </a:p>
          <a:p>
            <a:pPr algn="ctr">
              <a:defRPr/>
            </a:pPr>
            <a:r>
              <a:rPr lang="fr-FR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base centrée</a:t>
            </a:r>
          </a:p>
        </p:txBody>
      </p:sp>
      <p:grpSp>
        <p:nvGrpSpPr>
          <p:cNvPr id="228357" name="Group 48"/>
          <p:cNvGrpSpPr>
            <a:grpSpLocks/>
          </p:cNvGrpSpPr>
          <p:nvPr/>
        </p:nvGrpSpPr>
        <p:grpSpPr bwMode="auto">
          <a:xfrm>
            <a:off x="212725" y="1412875"/>
            <a:ext cx="8929688" cy="5184775"/>
            <a:chOff x="158" y="890"/>
            <a:chExt cx="5625" cy="3266"/>
          </a:xfrm>
        </p:grpSpPr>
        <p:pic>
          <p:nvPicPr>
            <p:cNvPr id="228358" name="Picture 22" descr="Triclinic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8" y="890"/>
              <a:ext cx="846" cy="1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3991" name="Text Box 23"/>
            <p:cNvSpPr txBox="1">
              <a:spLocks noChangeArrowheads="1"/>
            </p:cNvSpPr>
            <p:nvPr/>
          </p:nvSpPr>
          <p:spPr bwMode="auto">
            <a:xfrm>
              <a:off x="281" y="1982"/>
              <a:ext cx="77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Triclinique</a:t>
              </a:r>
            </a:p>
          </p:txBody>
        </p:sp>
        <p:pic>
          <p:nvPicPr>
            <p:cNvPr id="228360" name="Picture 24" descr="Monoclinic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73" y="890"/>
              <a:ext cx="690" cy="1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3993" name="Text Box 25"/>
            <p:cNvSpPr txBox="1">
              <a:spLocks noChangeArrowheads="1"/>
            </p:cNvSpPr>
            <p:nvPr/>
          </p:nvSpPr>
          <p:spPr bwMode="auto">
            <a:xfrm>
              <a:off x="1337" y="1979"/>
              <a:ext cx="9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Monoclinique</a:t>
              </a:r>
            </a:p>
          </p:txBody>
        </p:sp>
        <p:pic>
          <p:nvPicPr>
            <p:cNvPr id="228362" name="Picture 27" descr="Monoclinic-base-centered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652" y="890"/>
              <a:ext cx="690" cy="1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3996" name="Text Box 28"/>
            <p:cNvSpPr txBox="1">
              <a:spLocks noChangeArrowheads="1"/>
            </p:cNvSpPr>
            <p:nvPr/>
          </p:nvSpPr>
          <p:spPr bwMode="auto">
            <a:xfrm>
              <a:off x="2460" y="1933"/>
              <a:ext cx="96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Monoclinique</a:t>
              </a:r>
            </a:p>
            <a:p>
              <a:pPr algn="ctr">
                <a:defRPr/>
              </a:pPr>
              <a:r>
                <a:rPr lang="fr-FR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centré</a:t>
              </a:r>
            </a:p>
          </p:txBody>
        </p:sp>
        <p:pic>
          <p:nvPicPr>
            <p:cNvPr id="228364" name="Picture 29" descr="Orthorhombic-face-centered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19" y="2251"/>
              <a:ext cx="840" cy="1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8365" name="Picture 30" descr="Orthorhombic-base-centered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63" y="2205"/>
              <a:ext cx="840" cy="1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8366" name="Picture 31" descr="Orthorhombic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651" y="935"/>
              <a:ext cx="840" cy="1110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228367" name="Picture 32" descr="Orthorhombic-body-centered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740" y="935"/>
              <a:ext cx="840" cy="1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4001" name="Text Box 33"/>
            <p:cNvSpPr txBox="1">
              <a:spLocks noChangeArrowheads="1"/>
            </p:cNvSpPr>
            <p:nvPr/>
          </p:nvSpPr>
          <p:spPr bwMode="auto">
            <a:xfrm>
              <a:off x="3470" y="1946"/>
              <a:ext cx="11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Orthorhombique</a:t>
              </a:r>
            </a:p>
          </p:txBody>
        </p:sp>
        <p:sp>
          <p:nvSpPr>
            <p:cNvPr id="84002" name="Text Box 34"/>
            <p:cNvSpPr txBox="1">
              <a:spLocks noChangeArrowheads="1"/>
            </p:cNvSpPr>
            <p:nvPr/>
          </p:nvSpPr>
          <p:spPr bwMode="auto">
            <a:xfrm>
              <a:off x="4627" y="1933"/>
              <a:ext cx="115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Orthorhombique</a:t>
              </a:r>
            </a:p>
            <a:p>
              <a:pPr algn="ctr">
                <a:defRPr/>
              </a:pPr>
              <a:r>
                <a:rPr lang="fr-FR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centré</a:t>
              </a:r>
            </a:p>
          </p:txBody>
        </p:sp>
        <p:sp>
          <p:nvSpPr>
            <p:cNvPr id="84004" name="Text Box 36"/>
            <p:cNvSpPr txBox="1">
              <a:spLocks noChangeArrowheads="1"/>
            </p:cNvSpPr>
            <p:nvPr/>
          </p:nvSpPr>
          <p:spPr bwMode="auto">
            <a:xfrm>
              <a:off x="1161" y="3294"/>
              <a:ext cx="115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Orthorhombique</a:t>
              </a:r>
            </a:p>
            <a:p>
              <a:pPr algn="ctr">
                <a:defRPr/>
              </a:pPr>
              <a:r>
                <a:rPr lang="fr-FR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faces centrées</a:t>
              </a:r>
            </a:p>
          </p:txBody>
        </p:sp>
        <p:pic>
          <p:nvPicPr>
            <p:cNvPr id="228371" name="Picture 37" descr="Hexagona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337" y="2296"/>
              <a:ext cx="810" cy="1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4006" name="Text Box 38"/>
            <p:cNvSpPr txBox="1">
              <a:spLocks noChangeArrowheads="1"/>
            </p:cNvSpPr>
            <p:nvPr/>
          </p:nvSpPr>
          <p:spPr bwMode="auto">
            <a:xfrm>
              <a:off x="2382" y="3381"/>
              <a:ext cx="8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Hexagonal</a:t>
              </a:r>
            </a:p>
          </p:txBody>
        </p:sp>
        <p:pic>
          <p:nvPicPr>
            <p:cNvPr id="228373" name="Picture 39" descr="Tetragonal-body-centered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141" y="2341"/>
              <a:ext cx="780" cy="1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8374" name="Picture 40" descr="Tetragonal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911" y="2341"/>
              <a:ext cx="780" cy="1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8375" name="Picture 42" descr="Rhombohedral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215" y="2270"/>
              <a:ext cx="840" cy="1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4011" name="Text Box 43"/>
            <p:cNvSpPr txBox="1">
              <a:spLocks noChangeArrowheads="1"/>
            </p:cNvSpPr>
            <p:nvPr/>
          </p:nvSpPr>
          <p:spPr bwMode="auto">
            <a:xfrm>
              <a:off x="3061" y="3760"/>
              <a:ext cx="11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Rhomboédrique</a:t>
              </a:r>
            </a:p>
          </p:txBody>
        </p:sp>
        <p:sp>
          <p:nvSpPr>
            <p:cNvPr id="228377" name="Line 44"/>
            <p:cNvSpPr>
              <a:spLocks noChangeShapeType="1"/>
            </p:cNvSpPr>
            <p:nvPr/>
          </p:nvSpPr>
          <p:spPr bwMode="auto">
            <a:xfrm flipV="1">
              <a:off x="3651" y="3430"/>
              <a:ext cx="0" cy="31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4013" name="Text Box 45"/>
            <p:cNvSpPr txBox="1">
              <a:spLocks noChangeArrowheads="1"/>
            </p:cNvSpPr>
            <p:nvPr/>
          </p:nvSpPr>
          <p:spPr bwMode="auto">
            <a:xfrm>
              <a:off x="4105" y="3471"/>
              <a:ext cx="8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Tétragonal</a:t>
              </a:r>
            </a:p>
          </p:txBody>
        </p:sp>
        <p:sp>
          <p:nvSpPr>
            <p:cNvPr id="84014" name="Text Box 46"/>
            <p:cNvSpPr txBox="1">
              <a:spLocks noChangeArrowheads="1"/>
            </p:cNvSpPr>
            <p:nvPr/>
          </p:nvSpPr>
          <p:spPr bwMode="auto">
            <a:xfrm>
              <a:off x="4888" y="3752"/>
              <a:ext cx="804" cy="40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Tétragonal</a:t>
              </a:r>
            </a:p>
            <a:p>
              <a:pPr algn="ctr">
                <a:defRPr/>
              </a:pPr>
              <a:r>
                <a:rPr lang="fr-FR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centré</a:t>
              </a:r>
            </a:p>
          </p:txBody>
        </p:sp>
        <p:sp>
          <p:nvSpPr>
            <p:cNvPr id="228380" name="Line 47"/>
            <p:cNvSpPr>
              <a:spLocks noChangeShapeType="1"/>
            </p:cNvSpPr>
            <p:nvPr/>
          </p:nvSpPr>
          <p:spPr bwMode="auto">
            <a:xfrm flipV="1">
              <a:off x="5284" y="3385"/>
              <a:ext cx="0" cy="31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9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404813"/>
            <a:ext cx="7543800" cy="725487"/>
          </a:xfrm>
          <a:noFill/>
        </p:spPr>
        <p:txBody>
          <a:bodyPr/>
          <a:lstStyle/>
          <a:p>
            <a:pPr eaLnBrk="1" hangingPunct="1"/>
            <a:r>
              <a:rPr lang="fr-FR" sz="3200"/>
              <a:t>Les différentes structures cristallines</a:t>
            </a:r>
          </a:p>
        </p:txBody>
      </p:sp>
      <p:sp>
        <p:nvSpPr>
          <p:cNvPr id="22937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F6E91A0-6BE5-4932-ABA7-297DF3B41605}" type="slidenum">
              <a:rPr lang="fr-FR" altLang="en-US"/>
              <a:pPr/>
              <a:t>33</a:t>
            </a:fld>
            <a:endParaRPr lang="fr-FR" altLang="en-US"/>
          </a:p>
        </p:txBody>
      </p:sp>
      <p:pic>
        <p:nvPicPr>
          <p:cNvPr id="229380" name="Picture 5" descr="Cubic_crystal_shap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2098675"/>
            <a:ext cx="215900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9381" name="Picture 6" descr="Cubic-face-center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3488" y="2284413"/>
            <a:ext cx="21463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9382" name="Picture 7" descr="Cubic-body-center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00" y="2133600"/>
            <a:ext cx="2159000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620713" y="4529138"/>
            <a:ext cx="1885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b="1">
                <a:effectLst>
                  <a:outerShdw blurRad="38100" dist="38100" dir="2700000" algn="tl">
                    <a:srgbClr val="C0C0C0"/>
                  </a:outerShdw>
                </a:effectLst>
              </a:rPr>
              <a:t>Cubique simple</a:t>
            </a:r>
          </a:p>
          <a:p>
            <a:pPr algn="ctr">
              <a:defRPr/>
            </a:pPr>
            <a:r>
              <a:rPr lang="fr-FR" b="1">
                <a:effectLst>
                  <a:outerShdw blurRad="38100" dist="38100" dir="2700000" algn="tl">
                    <a:srgbClr val="C0C0C0"/>
                  </a:outerShdw>
                </a:effectLst>
              </a:rPr>
              <a:t>(cs)</a:t>
            </a:r>
          </a:p>
        </p:txBody>
      </p:sp>
      <p:sp>
        <p:nvSpPr>
          <p:cNvPr id="85001" name="Text Box 9"/>
          <p:cNvSpPr txBox="1">
            <a:spLocks noChangeArrowheads="1"/>
          </p:cNvSpPr>
          <p:nvPr/>
        </p:nvSpPr>
        <p:spPr bwMode="auto">
          <a:xfrm>
            <a:off x="3590925" y="4508500"/>
            <a:ext cx="1847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b="1">
                <a:effectLst>
                  <a:outerShdw blurRad="38100" dist="38100" dir="2700000" algn="tl">
                    <a:srgbClr val="C0C0C0"/>
                  </a:outerShdw>
                </a:effectLst>
              </a:rPr>
              <a:t>Cubique centré</a:t>
            </a:r>
          </a:p>
          <a:p>
            <a:pPr algn="ctr">
              <a:defRPr/>
            </a:pPr>
            <a:r>
              <a:rPr lang="fr-FR" b="1">
                <a:effectLst>
                  <a:outerShdw blurRad="38100" dist="38100" dir="2700000" algn="tl">
                    <a:srgbClr val="C0C0C0"/>
                  </a:outerShdw>
                </a:effectLst>
              </a:rPr>
              <a:t>(cc)</a:t>
            </a:r>
          </a:p>
        </p:txBody>
      </p:sp>
      <p:sp>
        <p:nvSpPr>
          <p:cNvPr id="85002" name="Text Box 10"/>
          <p:cNvSpPr txBox="1">
            <a:spLocks noChangeArrowheads="1"/>
          </p:cNvSpPr>
          <p:nvPr/>
        </p:nvSpPr>
        <p:spPr bwMode="auto">
          <a:xfrm>
            <a:off x="5948363" y="4508500"/>
            <a:ext cx="2749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b="1">
                <a:effectLst>
                  <a:outerShdw blurRad="38100" dist="38100" dir="2700000" algn="tl">
                    <a:srgbClr val="C0C0C0"/>
                  </a:outerShdw>
                </a:effectLst>
              </a:rPr>
              <a:t>Cubique faces centrées</a:t>
            </a:r>
          </a:p>
          <a:p>
            <a:pPr algn="ctr">
              <a:defRPr/>
            </a:pPr>
            <a:r>
              <a:rPr lang="fr-FR" b="1">
                <a:effectLst>
                  <a:outerShdw blurRad="38100" dist="38100" dir="2700000" algn="tl">
                    <a:srgbClr val="C0C0C0"/>
                  </a:outerShdw>
                </a:effectLst>
              </a:rPr>
              <a:t>(cfc)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B8C051-838A-46DA-80D5-CFAB2D49E208}" type="slidenum">
              <a:rPr lang="fr-FR" altLang="en-US" smtClean="0"/>
              <a:pPr>
                <a:defRPr/>
              </a:pPr>
              <a:t>34</a:t>
            </a:fld>
            <a:endParaRPr lang="fr-FR" altLang="en-US"/>
          </a:p>
        </p:txBody>
      </p:sp>
      <p:pic>
        <p:nvPicPr>
          <p:cNvPr id="6" name="Picture 8" descr="10_20_Figur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40" y="1600200"/>
            <a:ext cx="740511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476250"/>
            <a:ext cx="7543800" cy="796925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fr-FR" sz="2800" dirty="0"/>
              <a:t>Les différentes structures cristallines: notion de multiplicité de la maille</a:t>
            </a: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5758036" y="5807075"/>
            <a:ext cx="2339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i="1" dirty="0"/>
              <a:t>(D’après </a:t>
            </a:r>
            <a:r>
              <a:rPr lang="fr-FR" sz="1400" i="1" dirty="0" err="1"/>
              <a:t>McMurry</a:t>
            </a:r>
            <a:r>
              <a:rPr lang="fr-FR" sz="1400" i="1" dirty="0"/>
              <a:t> and </a:t>
            </a:r>
            <a:r>
              <a:rPr lang="fr-FR" sz="1400" i="1" dirty="0" err="1"/>
              <a:t>Fay</a:t>
            </a:r>
            <a:r>
              <a:rPr lang="fr-FR" sz="1400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567919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476250"/>
            <a:ext cx="7543800" cy="796925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fr-FR" sz="2800"/>
              <a:t>Les différentes structures cristallines: notion de multiplicité de la maille</a:t>
            </a:r>
          </a:p>
        </p:txBody>
      </p:sp>
      <p:sp>
        <p:nvSpPr>
          <p:cNvPr id="23040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D59E9E8-ED13-40F3-8EE8-E0205F44BFA8}" type="slidenum">
              <a:rPr lang="fr-FR" altLang="en-US"/>
              <a:pPr/>
              <a:t>35</a:t>
            </a:fld>
            <a:endParaRPr lang="fr-FR" altLang="en-US"/>
          </a:p>
        </p:txBody>
      </p:sp>
      <p:pic>
        <p:nvPicPr>
          <p:cNvPr id="230404" name="Picture 5" descr="cubiqu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0325" y="1597025"/>
            <a:ext cx="633730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0405" name="Text Box 6"/>
          <p:cNvSpPr txBox="1">
            <a:spLocks noChangeArrowheads="1"/>
          </p:cNvSpPr>
          <p:nvPr/>
        </p:nvSpPr>
        <p:spPr bwMode="auto">
          <a:xfrm>
            <a:off x="1101725" y="5949950"/>
            <a:ext cx="1885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/>
              <a:t>1 atome (nœud) </a:t>
            </a:r>
          </a:p>
          <a:p>
            <a:pPr algn="ctr"/>
            <a:r>
              <a:rPr lang="fr-FR"/>
              <a:t>par maille</a:t>
            </a:r>
          </a:p>
        </p:txBody>
      </p:sp>
      <p:sp>
        <p:nvSpPr>
          <p:cNvPr id="230406" name="Text Box 7"/>
          <p:cNvSpPr txBox="1">
            <a:spLocks noChangeArrowheads="1"/>
          </p:cNvSpPr>
          <p:nvPr/>
        </p:nvSpPr>
        <p:spPr bwMode="auto">
          <a:xfrm>
            <a:off x="3178175" y="5949950"/>
            <a:ext cx="2114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/>
              <a:t>2 atomes (nœuds) </a:t>
            </a:r>
          </a:p>
          <a:p>
            <a:pPr algn="ctr"/>
            <a:r>
              <a:rPr lang="fr-FR"/>
              <a:t>par maille</a:t>
            </a:r>
          </a:p>
        </p:txBody>
      </p:sp>
      <p:sp>
        <p:nvSpPr>
          <p:cNvPr id="86024" name="Text Box 8"/>
          <p:cNvSpPr txBox="1">
            <a:spLocks noChangeArrowheads="1"/>
          </p:cNvSpPr>
          <p:nvPr/>
        </p:nvSpPr>
        <p:spPr bwMode="auto">
          <a:xfrm>
            <a:off x="1816100" y="3305175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>
                <a:effectLst>
                  <a:outerShdw blurRad="38100" dist="38100" dir="2700000" algn="tl">
                    <a:srgbClr val="C0C0C0"/>
                  </a:outerShdw>
                </a:effectLst>
              </a:rPr>
              <a:t>CS</a:t>
            </a:r>
          </a:p>
        </p:txBody>
      </p:sp>
      <p:sp>
        <p:nvSpPr>
          <p:cNvPr id="86025" name="Text Box 9"/>
          <p:cNvSpPr txBox="1">
            <a:spLocks noChangeArrowheads="1"/>
          </p:cNvSpPr>
          <p:nvPr/>
        </p:nvSpPr>
        <p:spPr bwMode="auto">
          <a:xfrm>
            <a:off x="3975100" y="3349625"/>
            <a:ext cx="514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>
                <a:effectLst>
                  <a:outerShdw blurRad="38100" dist="38100" dir="2700000" algn="tl">
                    <a:srgbClr val="C0C0C0"/>
                  </a:outerShdw>
                </a:effectLst>
              </a:rPr>
              <a:t>CC</a:t>
            </a:r>
          </a:p>
        </p:txBody>
      </p:sp>
      <p:sp>
        <p:nvSpPr>
          <p:cNvPr id="230409" name="Rectangle 10"/>
          <p:cNvSpPr>
            <a:spLocks noChangeArrowheads="1"/>
          </p:cNvSpPr>
          <p:nvPr/>
        </p:nvSpPr>
        <p:spPr bwMode="auto">
          <a:xfrm>
            <a:off x="5435600" y="6092825"/>
            <a:ext cx="2339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i="1"/>
              <a:t>(D’après McMurry and Fay)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76250"/>
            <a:ext cx="7543800" cy="796925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fr-FR" sz="2800"/>
              <a:t>Les différentes structures cristallines: notion de multiplicité de la maille</a:t>
            </a:r>
          </a:p>
        </p:txBody>
      </p:sp>
      <p:sp>
        <p:nvSpPr>
          <p:cNvPr id="23142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028995C-05BE-4B85-BE2D-8F53C05381C2}" type="slidenum">
              <a:rPr lang="fr-FR" altLang="en-US"/>
              <a:pPr/>
              <a:t>36</a:t>
            </a:fld>
            <a:endParaRPr lang="fr-FR" altLang="en-US"/>
          </a:p>
        </p:txBody>
      </p:sp>
      <p:pic>
        <p:nvPicPr>
          <p:cNvPr id="231427" name="Picture 8" descr="cf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1339850"/>
            <a:ext cx="4724400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9" name="Text Box 9"/>
          <p:cNvSpPr txBox="1">
            <a:spLocks noChangeArrowheads="1"/>
          </p:cNvSpPr>
          <p:nvPr/>
        </p:nvSpPr>
        <p:spPr bwMode="auto">
          <a:xfrm>
            <a:off x="3255963" y="1936750"/>
            <a:ext cx="65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>
                <a:effectLst>
                  <a:outerShdw blurRad="38100" dist="38100" dir="2700000" algn="tl">
                    <a:srgbClr val="C0C0C0"/>
                  </a:outerShdw>
                </a:effectLst>
              </a:rPr>
              <a:t>CFC</a:t>
            </a:r>
          </a:p>
        </p:txBody>
      </p:sp>
      <p:sp>
        <p:nvSpPr>
          <p:cNvPr id="87051" name="Text Box 11"/>
          <p:cNvSpPr txBox="1">
            <a:spLocks noChangeArrowheads="1"/>
          </p:cNvSpPr>
          <p:nvPr/>
        </p:nvSpPr>
        <p:spPr bwMode="auto">
          <a:xfrm>
            <a:off x="5292725" y="1989138"/>
            <a:ext cx="354806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fr-FR" b="1">
                <a:effectLst>
                  <a:outerShdw blurRad="38100" dist="38100" dir="2700000" algn="tl">
                    <a:srgbClr val="C0C0C0"/>
                  </a:outerShdw>
                </a:effectLst>
              </a:rPr>
              <a:t>Les faces sont inclinées de 54,7° par rapport aux 3 couches atomiques qui se répètent</a:t>
            </a:r>
          </a:p>
        </p:txBody>
      </p:sp>
      <p:sp>
        <p:nvSpPr>
          <p:cNvPr id="231431" name="Line 12"/>
          <p:cNvSpPr>
            <a:spLocks noChangeShapeType="1"/>
          </p:cNvSpPr>
          <p:nvPr/>
        </p:nvSpPr>
        <p:spPr bwMode="auto">
          <a:xfrm flipH="1">
            <a:off x="5076825" y="3284538"/>
            <a:ext cx="719138" cy="504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31432" name="Text Box 13"/>
          <p:cNvSpPr txBox="1">
            <a:spLocks noChangeArrowheads="1"/>
          </p:cNvSpPr>
          <p:nvPr/>
        </p:nvSpPr>
        <p:spPr bwMode="auto">
          <a:xfrm>
            <a:off x="735013" y="63293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231433" name="Text Box 14"/>
          <p:cNvSpPr txBox="1">
            <a:spLocks noChangeArrowheads="1"/>
          </p:cNvSpPr>
          <p:nvPr/>
        </p:nvSpPr>
        <p:spPr bwMode="auto">
          <a:xfrm>
            <a:off x="179388" y="6021388"/>
            <a:ext cx="211455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/>
              <a:t>4 atomes (nœuds) </a:t>
            </a:r>
          </a:p>
          <a:p>
            <a:pPr algn="ctr"/>
            <a:r>
              <a:rPr lang="fr-FR"/>
              <a:t>par maille</a:t>
            </a:r>
          </a:p>
        </p:txBody>
      </p:sp>
      <p:sp>
        <p:nvSpPr>
          <p:cNvPr id="231434" name="Rectangle 15"/>
          <p:cNvSpPr>
            <a:spLocks noChangeArrowheads="1"/>
          </p:cNvSpPr>
          <p:nvPr/>
        </p:nvSpPr>
        <p:spPr bwMode="auto">
          <a:xfrm>
            <a:off x="5940425" y="5516563"/>
            <a:ext cx="2339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i="1"/>
              <a:t>(D’après McMurry and Fay)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76250"/>
            <a:ext cx="7543800" cy="796925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fr-FR" sz="2800"/>
              <a:t>Les différentes structures cristallines: notion de multiplicité de la maille</a:t>
            </a:r>
          </a:p>
        </p:txBody>
      </p:sp>
      <p:sp>
        <p:nvSpPr>
          <p:cNvPr id="23245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B14E5A7-5906-4683-ADE4-9F99F18A1C0A}" type="slidenum">
              <a:rPr lang="fr-FR" altLang="en-US"/>
              <a:pPr/>
              <a:t>37</a:t>
            </a:fld>
            <a:endParaRPr lang="fr-FR" altLang="en-US"/>
          </a:p>
        </p:txBody>
      </p:sp>
      <p:sp>
        <p:nvSpPr>
          <p:cNvPr id="232452" name="Text Box 7"/>
          <p:cNvSpPr txBox="1">
            <a:spLocks noChangeArrowheads="1"/>
          </p:cNvSpPr>
          <p:nvPr/>
        </p:nvSpPr>
        <p:spPr bwMode="auto">
          <a:xfrm>
            <a:off x="735013" y="63293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pic>
        <p:nvPicPr>
          <p:cNvPr id="232453" name="Picture 9" descr="hexagon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8225" y="1270000"/>
            <a:ext cx="4378325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74" name="Text Box 10"/>
          <p:cNvSpPr txBox="1">
            <a:spLocks noChangeArrowheads="1"/>
          </p:cNvSpPr>
          <p:nvPr/>
        </p:nvSpPr>
        <p:spPr bwMode="auto">
          <a:xfrm>
            <a:off x="1116013" y="1989138"/>
            <a:ext cx="1466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b="1">
                <a:effectLst>
                  <a:outerShdw blurRad="38100" dist="38100" dir="2700000" algn="tl">
                    <a:srgbClr val="C0C0C0"/>
                  </a:outerShdw>
                </a:effectLst>
              </a:rPr>
              <a:t>Structure</a:t>
            </a:r>
          </a:p>
          <a:p>
            <a:pPr algn="ctr">
              <a:defRPr/>
            </a:pPr>
            <a:r>
              <a:rPr lang="fr-FR" b="1">
                <a:effectLst>
                  <a:outerShdw blurRad="38100" dist="38100" dir="2700000" algn="tl">
                    <a:srgbClr val="C0C0C0"/>
                  </a:outerShdw>
                </a:effectLst>
              </a:rPr>
              <a:t>Hexagonale</a:t>
            </a:r>
          </a:p>
        </p:txBody>
      </p:sp>
      <p:sp>
        <p:nvSpPr>
          <p:cNvPr id="88075" name="Text Box 11"/>
          <p:cNvSpPr txBox="1">
            <a:spLocks noChangeArrowheads="1"/>
          </p:cNvSpPr>
          <p:nvPr/>
        </p:nvSpPr>
        <p:spPr bwMode="auto">
          <a:xfrm>
            <a:off x="395288" y="4797425"/>
            <a:ext cx="2851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b="1">
                <a:effectLst>
                  <a:outerShdw blurRad="38100" dist="38100" dir="2700000" algn="tl">
                    <a:srgbClr val="C0C0C0"/>
                  </a:outerShdw>
                </a:effectLst>
              </a:rPr>
              <a:t>Structure</a:t>
            </a:r>
          </a:p>
          <a:p>
            <a:pPr algn="ctr">
              <a:defRPr/>
            </a:pPr>
            <a:r>
              <a:rPr lang="fr-FR" b="1">
                <a:effectLst>
                  <a:outerShdw blurRad="38100" dist="38100" dir="2700000" algn="tl">
                    <a:srgbClr val="C0C0C0"/>
                  </a:outerShdw>
                </a:effectLst>
              </a:rPr>
              <a:t>Cubique Faces Centrées</a:t>
            </a:r>
          </a:p>
        </p:txBody>
      </p:sp>
      <p:sp>
        <p:nvSpPr>
          <p:cNvPr id="232456" name="Rectangle 12"/>
          <p:cNvSpPr>
            <a:spLocks noChangeArrowheads="1"/>
          </p:cNvSpPr>
          <p:nvPr/>
        </p:nvSpPr>
        <p:spPr bwMode="auto">
          <a:xfrm>
            <a:off x="1692275" y="6165850"/>
            <a:ext cx="2339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i="1"/>
              <a:t>(D’après McMurry and Fay)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Choix des vecteurs primitifs</a:t>
            </a:r>
          </a:p>
        </p:txBody>
      </p:sp>
      <p:sp>
        <p:nvSpPr>
          <p:cNvPr id="1639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19263"/>
            <a:ext cx="3538538" cy="44116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600"/>
              <a:t>Pas unique</a:t>
            </a:r>
          </a:p>
          <a:p>
            <a:pPr eaLnBrk="1" hangingPunct="1">
              <a:lnSpc>
                <a:spcPct val="90000"/>
              </a:lnSpc>
            </a:pPr>
            <a:r>
              <a:rPr lang="fr-FR" sz="2600"/>
              <a:t>Méthode: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200"/>
              <a:t>a</a:t>
            </a:r>
            <a:r>
              <a:rPr lang="fr-FR" sz="2200" baseline="-25000"/>
              <a:t>1</a:t>
            </a:r>
            <a:r>
              <a:rPr lang="fr-FR" sz="2200"/>
              <a:t> doit être la période la plus courte du réseau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200"/>
              <a:t>a</a:t>
            </a:r>
            <a:r>
              <a:rPr lang="fr-FR" sz="2200" baseline="-25000"/>
              <a:t>2</a:t>
            </a:r>
            <a:r>
              <a:rPr lang="fr-FR" sz="2200"/>
              <a:t> doit être la période la plus courte du réseau non // à a</a:t>
            </a:r>
            <a:r>
              <a:rPr lang="fr-FR" sz="2200" baseline="-25000"/>
              <a:t>1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200"/>
              <a:t>a</a:t>
            </a:r>
            <a:r>
              <a:rPr lang="fr-FR" sz="2200" baseline="-25000"/>
              <a:t>3</a:t>
            </a:r>
            <a:r>
              <a:rPr lang="fr-FR" sz="2200"/>
              <a:t> doit être la période la plus courte du réseau non coplanaire avec a</a:t>
            </a:r>
            <a:r>
              <a:rPr lang="fr-FR" sz="2200" baseline="-25000"/>
              <a:t>1</a:t>
            </a:r>
            <a:r>
              <a:rPr lang="fr-FR" sz="2200"/>
              <a:t> et a</a:t>
            </a:r>
            <a:r>
              <a:rPr lang="fr-FR" sz="2200" baseline="-25000"/>
              <a:t>2</a:t>
            </a:r>
          </a:p>
        </p:txBody>
      </p:sp>
      <p:sp>
        <p:nvSpPr>
          <p:cNvPr id="1638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B3F0E09-737C-486F-B0AC-668AFA6EF400}" type="slidenum">
              <a:rPr lang="fr-FR" altLang="en-US"/>
              <a:pPr/>
              <a:t>38</a:t>
            </a:fld>
            <a:endParaRPr lang="fr-FR" altLang="en-US"/>
          </a:p>
        </p:txBody>
      </p:sp>
      <p:sp>
        <p:nvSpPr>
          <p:cNvPr id="16391" name="Line 5"/>
          <p:cNvSpPr>
            <a:spLocks noChangeShapeType="1"/>
          </p:cNvSpPr>
          <p:nvPr/>
        </p:nvSpPr>
        <p:spPr bwMode="auto">
          <a:xfrm>
            <a:off x="5003800" y="3281363"/>
            <a:ext cx="1296988" cy="649287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6392" name="Text Box 6"/>
          <p:cNvSpPr txBox="1">
            <a:spLocks noChangeArrowheads="1"/>
          </p:cNvSpPr>
          <p:nvPr/>
        </p:nvSpPr>
        <p:spPr bwMode="auto">
          <a:xfrm>
            <a:off x="4500563" y="2417763"/>
            <a:ext cx="400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latin typeface="Symbol" pitchFamily="18" charset="2"/>
              </a:rPr>
              <a:t>D</a:t>
            </a:r>
            <a:r>
              <a:rPr lang="fr-FR" baseline="-25000">
                <a:latin typeface="Symbol" pitchFamily="18" charset="2"/>
              </a:rPr>
              <a:t>1</a:t>
            </a:r>
            <a:endParaRPr lang="fr-FR">
              <a:latin typeface="Symbol" pitchFamily="18" charset="2"/>
            </a:endParaRPr>
          </a:p>
        </p:txBody>
      </p:sp>
      <p:sp>
        <p:nvSpPr>
          <p:cNvPr id="16393" name="Text Box 7"/>
          <p:cNvSpPr txBox="1">
            <a:spLocks noChangeArrowheads="1"/>
          </p:cNvSpPr>
          <p:nvPr/>
        </p:nvSpPr>
        <p:spPr bwMode="auto">
          <a:xfrm>
            <a:off x="7032625" y="2387600"/>
            <a:ext cx="40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latin typeface="Symbol" pitchFamily="18" charset="2"/>
              </a:rPr>
              <a:t>D</a:t>
            </a:r>
            <a:r>
              <a:rPr lang="fr-FR" baseline="-25000">
                <a:latin typeface="Symbol" pitchFamily="18" charset="2"/>
              </a:rPr>
              <a:t>2</a:t>
            </a:r>
            <a:endParaRPr lang="fr-FR">
              <a:latin typeface="Symbol" pitchFamily="18" charset="2"/>
            </a:endParaRPr>
          </a:p>
        </p:txBody>
      </p:sp>
      <p:sp>
        <p:nvSpPr>
          <p:cNvPr id="16394" name="Text Box 8"/>
          <p:cNvSpPr txBox="1">
            <a:spLocks noChangeArrowheads="1"/>
          </p:cNvSpPr>
          <p:nvPr/>
        </p:nvSpPr>
        <p:spPr bwMode="auto">
          <a:xfrm>
            <a:off x="5364163" y="2417763"/>
            <a:ext cx="3571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latin typeface="Symbol" pitchFamily="18" charset="2"/>
              </a:rPr>
              <a:t>D</a:t>
            </a:r>
            <a:r>
              <a:rPr lang="fr-FR" baseline="30000"/>
              <a:t>’</a:t>
            </a:r>
            <a:endParaRPr lang="fr-FR">
              <a:latin typeface="Symbol" pitchFamily="18" charset="2"/>
            </a:endParaRPr>
          </a:p>
        </p:txBody>
      </p:sp>
      <p:sp>
        <p:nvSpPr>
          <p:cNvPr id="16395" name="Text Box 9"/>
          <p:cNvSpPr txBox="1">
            <a:spLocks noChangeArrowheads="1"/>
          </p:cNvSpPr>
          <p:nvPr/>
        </p:nvSpPr>
        <p:spPr bwMode="auto">
          <a:xfrm>
            <a:off x="6156325" y="2417763"/>
            <a:ext cx="3905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latin typeface="Symbol" pitchFamily="18" charset="2"/>
              </a:rPr>
              <a:t>D</a:t>
            </a:r>
            <a:r>
              <a:rPr lang="fr-FR" baseline="30000"/>
              <a:t>’’</a:t>
            </a:r>
            <a:endParaRPr lang="fr-FR">
              <a:latin typeface="Symbol" pitchFamily="18" charset="2"/>
            </a:endParaRPr>
          </a:p>
        </p:txBody>
      </p:sp>
      <p:sp>
        <p:nvSpPr>
          <p:cNvPr id="16396" name="Text Box 10"/>
          <p:cNvSpPr txBox="1">
            <a:spLocks noChangeArrowheads="1"/>
          </p:cNvSpPr>
          <p:nvPr/>
        </p:nvSpPr>
        <p:spPr bwMode="auto">
          <a:xfrm>
            <a:off x="4572000" y="3138488"/>
            <a:ext cx="4206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/>
              <a:t>P</a:t>
            </a:r>
            <a:r>
              <a:rPr lang="fr-FR" b="1" baseline="-25000"/>
              <a:t>0</a:t>
            </a:r>
            <a:endParaRPr lang="fr-FR" b="1"/>
          </a:p>
        </p:txBody>
      </p:sp>
      <p:sp>
        <p:nvSpPr>
          <p:cNvPr id="16397" name="Text Box 11"/>
          <p:cNvSpPr txBox="1">
            <a:spLocks noChangeArrowheads="1"/>
          </p:cNvSpPr>
          <p:nvPr/>
        </p:nvSpPr>
        <p:spPr bwMode="auto">
          <a:xfrm>
            <a:off x="4932363" y="3786188"/>
            <a:ext cx="4206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/>
              <a:t>P</a:t>
            </a:r>
            <a:r>
              <a:rPr lang="fr-FR" b="1" baseline="-25000"/>
              <a:t>1</a:t>
            </a:r>
            <a:endParaRPr lang="fr-FR" b="1"/>
          </a:p>
        </p:txBody>
      </p:sp>
      <p:sp>
        <p:nvSpPr>
          <p:cNvPr id="16398" name="Text Box 12"/>
          <p:cNvSpPr txBox="1">
            <a:spLocks noChangeArrowheads="1"/>
          </p:cNvSpPr>
          <p:nvPr/>
        </p:nvSpPr>
        <p:spPr bwMode="auto">
          <a:xfrm>
            <a:off x="5364163" y="4505325"/>
            <a:ext cx="4206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/>
              <a:t>P</a:t>
            </a:r>
            <a:r>
              <a:rPr lang="fr-FR" b="1" baseline="-25000"/>
              <a:t>2</a:t>
            </a:r>
            <a:endParaRPr lang="fr-FR" b="1"/>
          </a:p>
        </p:txBody>
      </p:sp>
      <p:sp>
        <p:nvSpPr>
          <p:cNvPr id="16399" name="Text Box 13"/>
          <p:cNvSpPr txBox="1">
            <a:spLocks noChangeArrowheads="1"/>
          </p:cNvSpPr>
          <p:nvPr/>
        </p:nvSpPr>
        <p:spPr bwMode="auto">
          <a:xfrm>
            <a:off x="8101013" y="3497263"/>
            <a:ext cx="4302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/>
              <a:t>P</a:t>
            </a:r>
            <a:r>
              <a:rPr lang="fr-FR" b="1" baseline="-25000"/>
              <a:t>n</a:t>
            </a:r>
            <a:endParaRPr lang="fr-FR" b="1"/>
          </a:p>
        </p:txBody>
      </p:sp>
      <p:sp>
        <p:nvSpPr>
          <p:cNvPr id="16400" name="Text Box 14"/>
          <p:cNvSpPr txBox="1">
            <a:spLocks noChangeArrowheads="1"/>
          </p:cNvSpPr>
          <p:nvPr/>
        </p:nvSpPr>
        <p:spPr bwMode="auto">
          <a:xfrm>
            <a:off x="6249988" y="3509963"/>
            <a:ext cx="463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/>
              <a:t>P</a:t>
            </a:r>
            <a:r>
              <a:rPr lang="fr-FR" b="1" baseline="-25000"/>
              <a:t>1</a:t>
            </a:r>
            <a:r>
              <a:rPr lang="fr-FR" b="1" baseline="30000"/>
              <a:t>’</a:t>
            </a:r>
            <a:endParaRPr lang="fr-FR" b="1"/>
          </a:p>
        </p:txBody>
      </p:sp>
      <p:grpSp>
        <p:nvGrpSpPr>
          <p:cNvPr id="16401" name="Group 15"/>
          <p:cNvGrpSpPr>
            <a:grpSpLocks/>
          </p:cNvGrpSpPr>
          <p:nvPr/>
        </p:nvGrpSpPr>
        <p:grpSpPr bwMode="auto">
          <a:xfrm>
            <a:off x="4643438" y="1789113"/>
            <a:ext cx="4392612" cy="3871912"/>
            <a:chOff x="2880" y="946"/>
            <a:chExt cx="2767" cy="2439"/>
          </a:xfrm>
        </p:grpSpPr>
        <p:grpSp>
          <p:nvGrpSpPr>
            <p:cNvPr id="16405" name="Group 16"/>
            <p:cNvGrpSpPr>
              <a:grpSpLocks/>
            </p:cNvGrpSpPr>
            <p:nvPr/>
          </p:nvGrpSpPr>
          <p:grpSpPr bwMode="auto">
            <a:xfrm>
              <a:off x="2970" y="1569"/>
              <a:ext cx="2677" cy="1816"/>
              <a:chOff x="2879" y="1253"/>
              <a:chExt cx="2677" cy="1816"/>
            </a:xfrm>
          </p:grpSpPr>
          <p:sp>
            <p:nvSpPr>
              <p:cNvPr id="16408" name="Line 17"/>
              <p:cNvSpPr>
                <a:spLocks noChangeShapeType="1"/>
              </p:cNvSpPr>
              <p:nvPr/>
            </p:nvSpPr>
            <p:spPr bwMode="auto">
              <a:xfrm>
                <a:off x="3378" y="1299"/>
                <a:ext cx="1134" cy="16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409" name="Line 18"/>
              <p:cNvSpPr>
                <a:spLocks noChangeShapeType="1"/>
              </p:cNvSpPr>
              <p:nvPr/>
            </p:nvSpPr>
            <p:spPr bwMode="auto">
              <a:xfrm>
                <a:off x="2879" y="1390"/>
                <a:ext cx="1134" cy="16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410" name="Line 19"/>
              <p:cNvSpPr>
                <a:spLocks noChangeShapeType="1"/>
              </p:cNvSpPr>
              <p:nvPr/>
            </p:nvSpPr>
            <p:spPr bwMode="auto">
              <a:xfrm>
                <a:off x="3877" y="1254"/>
                <a:ext cx="1134" cy="16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411" name="Line 20"/>
              <p:cNvSpPr>
                <a:spLocks noChangeShapeType="1"/>
              </p:cNvSpPr>
              <p:nvPr/>
            </p:nvSpPr>
            <p:spPr bwMode="auto">
              <a:xfrm>
                <a:off x="4422" y="1253"/>
                <a:ext cx="1134" cy="16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412" name="Oval 21"/>
              <p:cNvSpPr>
                <a:spLocks noChangeArrowheads="1"/>
              </p:cNvSpPr>
              <p:nvPr/>
            </p:nvSpPr>
            <p:spPr bwMode="auto">
              <a:xfrm>
                <a:off x="4620" y="1549"/>
                <a:ext cx="46" cy="4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413" name="Oval 22"/>
              <p:cNvSpPr>
                <a:spLocks noChangeArrowheads="1"/>
              </p:cNvSpPr>
              <p:nvPr/>
            </p:nvSpPr>
            <p:spPr bwMode="auto">
              <a:xfrm>
                <a:off x="4080" y="1554"/>
                <a:ext cx="46" cy="4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414" name="Oval 23"/>
              <p:cNvSpPr>
                <a:spLocks noChangeArrowheads="1"/>
              </p:cNvSpPr>
              <p:nvPr/>
            </p:nvSpPr>
            <p:spPr bwMode="auto">
              <a:xfrm>
                <a:off x="3544" y="1546"/>
                <a:ext cx="46" cy="4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415" name="Oval 24"/>
              <p:cNvSpPr>
                <a:spLocks noChangeArrowheads="1"/>
              </p:cNvSpPr>
              <p:nvPr/>
            </p:nvSpPr>
            <p:spPr bwMode="auto">
              <a:xfrm>
                <a:off x="2979" y="1546"/>
                <a:ext cx="46" cy="4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416" name="Oval 25"/>
              <p:cNvSpPr>
                <a:spLocks noChangeArrowheads="1"/>
              </p:cNvSpPr>
              <p:nvPr/>
            </p:nvSpPr>
            <p:spPr bwMode="auto">
              <a:xfrm>
                <a:off x="3259" y="1965"/>
                <a:ext cx="46" cy="4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417" name="Oval 26"/>
              <p:cNvSpPr>
                <a:spLocks noChangeArrowheads="1"/>
              </p:cNvSpPr>
              <p:nvPr/>
            </p:nvSpPr>
            <p:spPr bwMode="auto">
              <a:xfrm>
                <a:off x="3819" y="1962"/>
                <a:ext cx="46" cy="4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418" name="Oval 27"/>
              <p:cNvSpPr>
                <a:spLocks noChangeArrowheads="1"/>
              </p:cNvSpPr>
              <p:nvPr/>
            </p:nvSpPr>
            <p:spPr bwMode="auto">
              <a:xfrm>
                <a:off x="4348" y="1957"/>
                <a:ext cx="46" cy="4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419" name="Oval 28"/>
              <p:cNvSpPr>
                <a:spLocks noChangeArrowheads="1"/>
              </p:cNvSpPr>
              <p:nvPr/>
            </p:nvSpPr>
            <p:spPr bwMode="auto">
              <a:xfrm>
                <a:off x="3523" y="2357"/>
                <a:ext cx="46" cy="4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420" name="Oval 29"/>
              <p:cNvSpPr>
                <a:spLocks noChangeArrowheads="1"/>
              </p:cNvSpPr>
              <p:nvPr/>
            </p:nvSpPr>
            <p:spPr bwMode="auto">
              <a:xfrm>
                <a:off x="4892" y="1957"/>
                <a:ext cx="46" cy="4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421" name="Oval 30"/>
              <p:cNvSpPr>
                <a:spLocks noChangeArrowheads="1"/>
              </p:cNvSpPr>
              <p:nvPr/>
            </p:nvSpPr>
            <p:spPr bwMode="auto">
              <a:xfrm>
                <a:off x="4620" y="2357"/>
                <a:ext cx="46" cy="4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422" name="Oval 31"/>
              <p:cNvSpPr>
                <a:spLocks noChangeArrowheads="1"/>
              </p:cNvSpPr>
              <p:nvPr/>
            </p:nvSpPr>
            <p:spPr bwMode="auto">
              <a:xfrm>
                <a:off x="4083" y="2363"/>
                <a:ext cx="46" cy="4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423" name="Oval 32"/>
              <p:cNvSpPr>
                <a:spLocks noChangeArrowheads="1"/>
              </p:cNvSpPr>
              <p:nvPr/>
            </p:nvSpPr>
            <p:spPr bwMode="auto">
              <a:xfrm>
                <a:off x="5156" y="2357"/>
                <a:ext cx="46" cy="4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6406" name="AutoShape 33"/>
            <p:cNvSpPr>
              <a:spLocks/>
            </p:cNvSpPr>
            <p:nvPr/>
          </p:nvSpPr>
          <p:spPr bwMode="auto">
            <a:xfrm rot="5400000">
              <a:off x="3561" y="481"/>
              <a:ext cx="136" cy="1497"/>
            </a:xfrm>
            <a:prstGeom prst="leftBrace">
              <a:avLst>
                <a:gd name="adj1" fmla="val 91728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407" name="Text Box 34"/>
            <p:cNvSpPr txBox="1">
              <a:spLocks noChangeArrowheads="1"/>
            </p:cNvSpPr>
            <p:nvPr/>
          </p:nvSpPr>
          <p:spPr bwMode="auto">
            <a:xfrm>
              <a:off x="3230" y="946"/>
              <a:ext cx="105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>
                  <a:latin typeface="Symbol" pitchFamily="18" charset="2"/>
                </a:rPr>
                <a:t>D</a:t>
              </a:r>
              <a:r>
                <a:rPr lang="fr-FR"/>
                <a:t> </a:t>
              </a:r>
              <a:r>
                <a:rPr lang="fr-FR">
                  <a:sym typeface="Wingdings" pitchFamily="2" charset="2"/>
                </a:rPr>
                <a:t> directions</a:t>
              </a:r>
              <a:endParaRPr lang="fr-FR">
                <a:latin typeface="Symbol" pitchFamily="18" charset="2"/>
              </a:endParaRPr>
            </a:p>
          </p:txBody>
        </p:sp>
      </p:grpSp>
      <p:sp>
        <p:nvSpPr>
          <p:cNvPr id="16402" name="Line 36"/>
          <p:cNvSpPr>
            <a:spLocks noChangeAspect="1" noChangeShapeType="1"/>
          </p:cNvSpPr>
          <p:nvPr/>
        </p:nvSpPr>
        <p:spPr bwMode="auto">
          <a:xfrm>
            <a:off x="5003800" y="3305175"/>
            <a:ext cx="414338" cy="614363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graphicFrame>
        <p:nvGraphicFramePr>
          <p:cNvPr id="16386" name="Object 38"/>
          <p:cNvGraphicFramePr>
            <a:graphicFrameLocks noChangeAspect="1"/>
          </p:cNvGraphicFramePr>
          <p:nvPr/>
        </p:nvGraphicFramePr>
        <p:xfrm>
          <a:off x="4787900" y="3429000"/>
          <a:ext cx="3048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4" name="Equation" r:id="rId4" imgW="164880" imgH="253800" progId="Equation.3">
                  <p:embed/>
                </p:oleObj>
              </mc:Choice>
              <mc:Fallback>
                <p:oleObj name="Equation" r:id="rId4" imgW="164880" imgH="253800" progId="Equation.3">
                  <p:embed/>
                  <p:pic>
                    <p:nvPicPr>
                      <p:cNvPr id="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3429000"/>
                        <a:ext cx="304800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7" name="Object 39"/>
          <p:cNvGraphicFramePr>
            <a:graphicFrameLocks noChangeAspect="1"/>
          </p:cNvGraphicFramePr>
          <p:nvPr/>
        </p:nvGraphicFramePr>
        <p:xfrm>
          <a:off x="5445125" y="3103563"/>
          <a:ext cx="350838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5" name="Equation" r:id="rId5" imgW="190440" imgH="253800" progId="Equation.3">
                  <p:embed/>
                </p:oleObj>
              </mc:Choice>
              <mc:Fallback>
                <p:oleObj name="Equation" r:id="rId5" imgW="190440" imgH="253800" progId="Equation.3">
                  <p:embed/>
                  <p:pic>
                    <p:nvPicPr>
                      <p:cNvPr id="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5125" y="3103563"/>
                        <a:ext cx="350838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403" name="Text Box 40"/>
          <p:cNvSpPr txBox="1">
            <a:spLocks noChangeArrowheads="1"/>
          </p:cNvSpPr>
          <p:nvPr/>
        </p:nvSpPr>
        <p:spPr bwMode="auto">
          <a:xfrm>
            <a:off x="1712913" y="6303963"/>
            <a:ext cx="44529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i="1"/>
              <a:t>On obtient alors une</a:t>
            </a:r>
            <a:r>
              <a:rPr lang="fr-FR" sz="2000" i="1">
                <a:solidFill>
                  <a:srgbClr val="FF0000"/>
                </a:solidFill>
              </a:rPr>
              <a:t> </a:t>
            </a:r>
            <a:r>
              <a:rPr lang="fr-FR" sz="2000" b="1" i="1">
                <a:solidFill>
                  <a:srgbClr val="FF0000"/>
                </a:solidFill>
              </a:rPr>
              <a:t>cellule primitive</a:t>
            </a:r>
          </a:p>
        </p:txBody>
      </p:sp>
      <p:sp>
        <p:nvSpPr>
          <p:cNvPr id="16404" name="AutoShape 41"/>
          <p:cNvSpPr>
            <a:spLocks noChangeArrowheads="1"/>
          </p:cNvSpPr>
          <p:nvPr/>
        </p:nvSpPr>
        <p:spPr bwMode="auto">
          <a:xfrm>
            <a:off x="611560" y="6259512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Le Cubique centré (cc)</a:t>
            </a:r>
          </a:p>
        </p:txBody>
      </p:sp>
      <p:sp>
        <p:nvSpPr>
          <p:cNvPr id="174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64A2B3A-E18F-410C-AA91-93CDA9B77220}" type="slidenum">
              <a:rPr lang="fr-FR" altLang="en-US"/>
              <a:pPr/>
              <a:t>39</a:t>
            </a:fld>
            <a:endParaRPr lang="fr-FR" altLang="en-US"/>
          </a:p>
        </p:txBody>
      </p:sp>
      <p:sp>
        <p:nvSpPr>
          <p:cNvPr id="17414" name="AutoShape 4"/>
          <p:cNvSpPr>
            <a:spLocks noChangeArrowheads="1"/>
          </p:cNvSpPr>
          <p:nvPr/>
        </p:nvSpPr>
        <p:spPr bwMode="auto">
          <a:xfrm>
            <a:off x="1016000" y="1644650"/>
            <a:ext cx="2663825" cy="2663825"/>
          </a:xfrm>
          <a:prstGeom prst="cube">
            <a:avLst>
              <a:gd name="adj" fmla="val 25000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7415" name="Line 5"/>
          <p:cNvSpPr>
            <a:spLocks noChangeShapeType="1"/>
          </p:cNvSpPr>
          <p:nvPr/>
        </p:nvSpPr>
        <p:spPr bwMode="auto">
          <a:xfrm>
            <a:off x="1663700" y="1644650"/>
            <a:ext cx="0" cy="1943100"/>
          </a:xfrm>
          <a:prstGeom prst="line">
            <a:avLst/>
          </a:prstGeom>
          <a:noFill/>
          <a:ln w="2857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416" name="Line 6"/>
          <p:cNvSpPr>
            <a:spLocks noChangeShapeType="1"/>
          </p:cNvSpPr>
          <p:nvPr/>
        </p:nvSpPr>
        <p:spPr bwMode="auto">
          <a:xfrm flipH="1">
            <a:off x="1635125" y="3632200"/>
            <a:ext cx="2016125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417" name="Line 7"/>
          <p:cNvSpPr>
            <a:spLocks noChangeShapeType="1"/>
          </p:cNvSpPr>
          <p:nvPr/>
        </p:nvSpPr>
        <p:spPr bwMode="auto">
          <a:xfrm flipV="1">
            <a:off x="1016000" y="3660775"/>
            <a:ext cx="647700" cy="647700"/>
          </a:xfrm>
          <a:prstGeom prst="line">
            <a:avLst/>
          </a:prstGeom>
          <a:noFill/>
          <a:ln w="2857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418" name="Oval 8"/>
          <p:cNvSpPr>
            <a:spLocks noChangeArrowheads="1"/>
          </p:cNvSpPr>
          <p:nvPr/>
        </p:nvSpPr>
        <p:spPr bwMode="auto">
          <a:xfrm>
            <a:off x="2168525" y="2868613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7419" name="Oval 9"/>
          <p:cNvSpPr>
            <a:spLocks noChangeArrowheads="1"/>
          </p:cNvSpPr>
          <p:nvPr/>
        </p:nvSpPr>
        <p:spPr bwMode="auto">
          <a:xfrm>
            <a:off x="914400" y="2220913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7420" name="Oval 10"/>
          <p:cNvSpPr>
            <a:spLocks noChangeArrowheads="1"/>
          </p:cNvSpPr>
          <p:nvPr/>
        </p:nvSpPr>
        <p:spPr bwMode="auto">
          <a:xfrm>
            <a:off x="1563688" y="1557338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7421" name="Oval 11"/>
          <p:cNvSpPr>
            <a:spLocks noChangeArrowheads="1"/>
          </p:cNvSpPr>
          <p:nvPr/>
        </p:nvSpPr>
        <p:spPr bwMode="auto">
          <a:xfrm>
            <a:off x="3535363" y="1571625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7422" name="Oval 12"/>
          <p:cNvSpPr>
            <a:spLocks noChangeArrowheads="1"/>
          </p:cNvSpPr>
          <p:nvPr/>
        </p:nvSpPr>
        <p:spPr bwMode="auto">
          <a:xfrm>
            <a:off x="3535363" y="3516313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7423" name="Oval 13"/>
          <p:cNvSpPr>
            <a:spLocks noChangeArrowheads="1"/>
          </p:cNvSpPr>
          <p:nvPr/>
        </p:nvSpPr>
        <p:spPr bwMode="auto">
          <a:xfrm>
            <a:off x="2889250" y="4178300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7424" name="Oval 14"/>
          <p:cNvSpPr>
            <a:spLocks noChangeArrowheads="1"/>
          </p:cNvSpPr>
          <p:nvPr/>
        </p:nvSpPr>
        <p:spPr bwMode="auto">
          <a:xfrm>
            <a:off x="1563688" y="3516313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7425" name="Oval 15"/>
          <p:cNvSpPr>
            <a:spLocks noChangeArrowheads="1"/>
          </p:cNvSpPr>
          <p:nvPr/>
        </p:nvSpPr>
        <p:spPr bwMode="auto">
          <a:xfrm>
            <a:off x="900113" y="4164013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7426" name="Line 16"/>
          <p:cNvSpPr>
            <a:spLocks noChangeShapeType="1"/>
          </p:cNvSpPr>
          <p:nvPr/>
        </p:nvSpPr>
        <p:spPr bwMode="auto">
          <a:xfrm>
            <a:off x="1677988" y="3632200"/>
            <a:ext cx="19446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427" name="Line 17"/>
          <p:cNvSpPr>
            <a:spLocks noChangeShapeType="1"/>
          </p:cNvSpPr>
          <p:nvPr/>
        </p:nvSpPr>
        <p:spPr bwMode="auto">
          <a:xfrm flipV="1">
            <a:off x="3003550" y="3675063"/>
            <a:ext cx="647700" cy="647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428" name="Line 19"/>
          <p:cNvSpPr>
            <a:spLocks noChangeShapeType="1"/>
          </p:cNvSpPr>
          <p:nvPr/>
        </p:nvSpPr>
        <p:spPr bwMode="auto">
          <a:xfrm flipH="1" flipV="1">
            <a:off x="2311400" y="3013075"/>
            <a:ext cx="1296988" cy="647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7429" name="Text Box 66"/>
          <p:cNvSpPr txBox="1">
            <a:spLocks noChangeArrowheads="1"/>
          </p:cNvSpPr>
          <p:nvPr/>
        </p:nvSpPr>
        <p:spPr bwMode="auto">
          <a:xfrm>
            <a:off x="2392363" y="3594100"/>
            <a:ext cx="3952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a</a:t>
            </a:r>
            <a:r>
              <a:rPr lang="fr-FR" baseline="-25000"/>
              <a:t>1</a:t>
            </a:r>
          </a:p>
        </p:txBody>
      </p:sp>
      <p:sp>
        <p:nvSpPr>
          <p:cNvPr id="17430" name="Text Box 67"/>
          <p:cNvSpPr txBox="1">
            <a:spLocks noChangeArrowheads="1"/>
          </p:cNvSpPr>
          <p:nvPr/>
        </p:nvSpPr>
        <p:spPr bwMode="auto">
          <a:xfrm>
            <a:off x="2608263" y="2854325"/>
            <a:ext cx="3952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a</a:t>
            </a:r>
            <a:r>
              <a:rPr lang="fr-FR" baseline="-25000"/>
              <a:t>3</a:t>
            </a:r>
          </a:p>
        </p:txBody>
      </p:sp>
      <p:sp>
        <p:nvSpPr>
          <p:cNvPr id="17431" name="Text Box 68"/>
          <p:cNvSpPr txBox="1">
            <a:spLocks noChangeArrowheads="1"/>
          </p:cNvSpPr>
          <p:nvPr/>
        </p:nvSpPr>
        <p:spPr bwMode="auto">
          <a:xfrm>
            <a:off x="3419475" y="3862388"/>
            <a:ext cx="3952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a</a:t>
            </a:r>
            <a:r>
              <a:rPr lang="fr-FR" baseline="-25000"/>
              <a:t>2</a:t>
            </a:r>
          </a:p>
        </p:txBody>
      </p:sp>
      <p:grpSp>
        <p:nvGrpSpPr>
          <p:cNvPr id="17432" name="Group 82"/>
          <p:cNvGrpSpPr>
            <a:grpSpLocks/>
          </p:cNvGrpSpPr>
          <p:nvPr/>
        </p:nvGrpSpPr>
        <p:grpSpPr bwMode="auto">
          <a:xfrm>
            <a:off x="4859338" y="1052513"/>
            <a:ext cx="3546475" cy="3509962"/>
            <a:chOff x="3225" y="754"/>
            <a:chExt cx="2234" cy="2211"/>
          </a:xfrm>
        </p:grpSpPr>
        <p:sp>
          <p:nvSpPr>
            <p:cNvPr id="17434" name="Line 74"/>
            <p:cNvSpPr>
              <a:spLocks noChangeShapeType="1"/>
            </p:cNvSpPr>
            <p:nvPr/>
          </p:nvSpPr>
          <p:spPr bwMode="auto">
            <a:xfrm>
              <a:off x="4241" y="2048"/>
              <a:ext cx="113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435" name="Line 73"/>
            <p:cNvSpPr>
              <a:spLocks noChangeShapeType="1"/>
            </p:cNvSpPr>
            <p:nvPr/>
          </p:nvSpPr>
          <p:spPr bwMode="auto">
            <a:xfrm flipH="1">
              <a:off x="3742" y="2048"/>
              <a:ext cx="499" cy="49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436" name="Line 72"/>
            <p:cNvSpPr>
              <a:spLocks noChangeShapeType="1"/>
            </p:cNvSpPr>
            <p:nvPr/>
          </p:nvSpPr>
          <p:spPr bwMode="auto">
            <a:xfrm flipV="1">
              <a:off x="4232" y="833"/>
              <a:ext cx="0" cy="122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17437" name="Group 62"/>
            <p:cNvGrpSpPr>
              <a:grpSpLocks/>
            </p:cNvGrpSpPr>
            <p:nvPr/>
          </p:nvGrpSpPr>
          <p:grpSpPr bwMode="auto">
            <a:xfrm>
              <a:off x="3225" y="1114"/>
              <a:ext cx="2014" cy="1851"/>
              <a:chOff x="3225" y="1833"/>
              <a:chExt cx="2014" cy="1851"/>
            </a:xfrm>
          </p:grpSpPr>
          <p:sp>
            <p:nvSpPr>
              <p:cNvPr id="17447" name="Rectangle 21"/>
              <p:cNvSpPr>
                <a:spLocks noChangeArrowheads="1"/>
              </p:cNvSpPr>
              <p:nvPr/>
            </p:nvSpPr>
            <p:spPr bwMode="auto">
              <a:xfrm>
                <a:off x="3261" y="2283"/>
                <a:ext cx="768" cy="687"/>
              </a:xfrm>
              <a:prstGeom prst="rect">
                <a:avLst/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887400" prstMaterial="legacyWirefram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7448" name="Rectangle 22"/>
              <p:cNvSpPr>
                <a:spLocks noChangeArrowheads="1"/>
              </p:cNvSpPr>
              <p:nvPr/>
            </p:nvSpPr>
            <p:spPr bwMode="auto">
              <a:xfrm>
                <a:off x="4029" y="2970"/>
                <a:ext cx="767" cy="687"/>
              </a:xfrm>
              <a:prstGeom prst="rect">
                <a:avLst/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887400" prstMaterial="legacyWirefram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7449" name="Rectangle 23"/>
              <p:cNvSpPr>
                <a:spLocks noChangeArrowheads="1"/>
              </p:cNvSpPr>
              <p:nvPr/>
            </p:nvSpPr>
            <p:spPr bwMode="auto">
              <a:xfrm>
                <a:off x="4235" y="2072"/>
                <a:ext cx="768" cy="687"/>
              </a:xfrm>
              <a:prstGeom prst="rect">
                <a:avLst/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887400" prstMaterial="legacyWirefram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7450" name="Oval 26"/>
              <p:cNvSpPr>
                <a:spLocks noChangeAspect="1" noChangeArrowheads="1"/>
              </p:cNvSpPr>
              <p:nvPr/>
            </p:nvSpPr>
            <p:spPr bwMode="auto">
              <a:xfrm>
                <a:off x="4762" y="3616"/>
                <a:ext cx="68" cy="6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451" name="Oval 38"/>
              <p:cNvSpPr>
                <a:spLocks noChangeAspect="1" noChangeArrowheads="1"/>
              </p:cNvSpPr>
              <p:nvPr/>
            </p:nvSpPr>
            <p:spPr bwMode="auto">
              <a:xfrm>
                <a:off x="3991" y="3616"/>
                <a:ext cx="68" cy="6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452" name="Oval 39"/>
              <p:cNvSpPr>
                <a:spLocks noChangeAspect="1" noChangeArrowheads="1"/>
              </p:cNvSpPr>
              <p:nvPr/>
            </p:nvSpPr>
            <p:spPr bwMode="auto">
              <a:xfrm>
                <a:off x="4413" y="1833"/>
                <a:ext cx="68" cy="6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453" name="Oval 40"/>
              <p:cNvSpPr>
                <a:spLocks noChangeAspect="1" noChangeArrowheads="1"/>
              </p:cNvSpPr>
              <p:nvPr/>
            </p:nvSpPr>
            <p:spPr bwMode="auto">
              <a:xfrm>
                <a:off x="4191" y="2037"/>
                <a:ext cx="68" cy="6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454" name="Oval 41"/>
              <p:cNvSpPr>
                <a:spLocks noChangeAspect="1" noChangeArrowheads="1"/>
              </p:cNvSpPr>
              <p:nvPr/>
            </p:nvSpPr>
            <p:spPr bwMode="auto">
              <a:xfrm>
                <a:off x="4962" y="2041"/>
                <a:ext cx="68" cy="6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455" name="Oval 42"/>
              <p:cNvSpPr>
                <a:spLocks noChangeAspect="1" noChangeArrowheads="1"/>
              </p:cNvSpPr>
              <p:nvPr/>
            </p:nvSpPr>
            <p:spPr bwMode="auto">
              <a:xfrm>
                <a:off x="5171" y="1842"/>
                <a:ext cx="68" cy="6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456" name="Oval 43"/>
              <p:cNvSpPr>
                <a:spLocks noChangeAspect="1" noChangeArrowheads="1"/>
              </p:cNvSpPr>
              <p:nvPr/>
            </p:nvSpPr>
            <p:spPr bwMode="auto">
              <a:xfrm>
                <a:off x="5171" y="2518"/>
                <a:ext cx="68" cy="6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457" name="Oval 44"/>
              <p:cNvSpPr>
                <a:spLocks noChangeAspect="1" noChangeArrowheads="1"/>
              </p:cNvSpPr>
              <p:nvPr/>
            </p:nvSpPr>
            <p:spPr bwMode="auto">
              <a:xfrm>
                <a:off x="4408" y="2512"/>
                <a:ext cx="68" cy="6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458" name="Oval 45"/>
              <p:cNvSpPr>
                <a:spLocks noChangeAspect="1" noChangeArrowheads="1"/>
              </p:cNvSpPr>
              <p:nvPr/>
            </p:nvSpPr>
            <p:spPr bwMode="auto">
              <a:xfrm>
                <a:off x="4209" y="2727"/>
                <a:ext cx="68" cy="6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459" name="Oval 46"/>
              <p:cNvSpPr>
                <a:spLocks noChangeAspect="1" noChangeArrowheads="1"/>
              </p:cNvSpPr>
              <p:nvPr/>
            </p:nvSpPr>
            <p:spPr bwMode="auto">
              <a:xfrm>
                <a:off x="4962" y="2730"/>
                <a:ext cx="68" cy="6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460" name="Oval 47"/>
              <p:cNvSpPr>
                <a:spLocks noChangeAspect="1" noChangeArrowheads="1"/>
              </p:cNvSpPr>
              <p:nvPr/>
            </p:nvSpPr>
            <p:spPr bwMode="auto">
              <a:xfrm>
                <a:off x="3984" y="2251"/>
                <a:ext cx="68" cy="6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461" name="Oval 48"/>
              <p:cNvSpPr>
                <a:spLocks noChangeAspect="1" noChangeArrowheads="1"/>
              </p:cNvSpPr>
              <p:nvPr/>
            </p:nvSpPr>
            <p:spPr bwMode="auto">
              <a:xfrm>
                <a:off x="3225" y="2931"/>
                <a:ext cx="68" cy="6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462" name="Oval 49"/>
              <p:cNvSpPr>
                <a:spLocks noChangeAspect="1" noChangeArrowheads="1"/>
              </p:cNvSpPr>
              <p:nvPr/>
            </p:nvSpPr>
            <p:spPr bwMode="auto">
              <a:xfrm>
                <a:off x="3996" y="2940"/>
                <a:ext cx="68" cy="6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463" name="Oval 50"/>
              <p:cNvSpPr>
                <a:spLocks noChangeAspect="1" noChangeArrowheads="1"/>
              </p:cNvSpPr>
              <p:nvPr/>
            </p:nvSpPr>
            <p:spPr bwMode="auto">
              <a:xfrm>
                <a:off x="3424" y="2731"/>
                <a:ext cx="68" cy="6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464" name="Oval 51"/>
              <p:cNvSpPr>
                <a:spLocks noChangeAspect="1" noChangeArrowheads="1"/>
              </p:cNvSpPr>
              <p:nvPr/>
            </p:nvSpPr>
            <p:spPr bwMode="auto">
              <a:xfrm>
                <a:off x="3234" y="2251"/>
                <a:ext cx="68" cy="6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465" name="Oval 52"/>
              <p:cNvSpPr>
                <a:spLocks noChangeAspect="1" noChangeArrowheads="1"/>
              </p:cNvSpPr>
              <p:nvPr/>
            </p:nvSpPr>
            <p:spPr bwMode="auto">
              <a:xfrm>
                <a:off x="3424" y="2069"/>
                <a:ext cx="68" cy="6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466" name="Oval 53"/>
              <p:cNvSpPr>
                <a:spLocks noChangeAspect="1" noChangeArrowheads="1"/>
              </p:cNvSpPr>
              <p:nvPr/>
            </p:nvSpPr>
            <p:spPr bwMode="auto">
              <a:xfrm>
                <a:off x="4196" y="3421"/>
                <a:ext cx="68" cy="6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467" name="Oval 55"/>
              <p:cNvSpPr>
                <a:spLocks noChangeAspect="1" noChangeArrowheads="1"/>
              </p:cNvSpPr>
              <p:nvPr/>
            </p:nvSpPr>
            <p:spPr bwMode="auto">
              <a:xfrm>
                <a:off x="4958" y="3412"/>
                <a:ext cx="68" cy="6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468" name="Oval 56"/>
              <p:cNvSpPr>
                <a:spLocks noChangeAspect="1" noChangeArrowheads="1"/>
              </p:cNvSpPr>
              <p:nvPr/>
            </p:nvSpPr>
            <p:spPr bwMode="auto">
              <a:xfrm>
                <a:off x="4758" y="2940"/>
                <a:ext cx="68" cy="6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469" name="Oval 57"/>
              <p:cNvSpPr>
                <a:spLocks noChangeAspect="1" noChangeArrowheads="1"/>
              </p:cNvSpPr>
              <p:nvPr/>
            </p:nvSpPr>
            <p:spPr bwMode="auto">
              <a:xfrm>
                <a:off x="4422" y="3203"/>
                <a:ext cx="68" cy="6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470" name="Oval 59"/>
              <p:cNvSpPr>
                <a:spLocks noChangeAspect="1" noChangeArrowheads="1"/>
              </p:cNvSpPr>
              <p:nvPr/>
            </p:nvSpPr>
            <p:spPr bwMode="auto">
              <a:xfrm>
                <a:off x="4604" y="2296"/>
                <a:ext cx="68" cy="6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471" name="Oval 60"/>
              <p:cNvSpPr>
                <a:spLocks noChangeAspect="1" noChangeArrowheads="1"/>
              </p:cNvSpPr>
              <p:nvPr/>
            </p:nvSpPr>
            <p:spPr bwMode="auto">
              <a:xfrm>
                <a:off x="3696" y="2478"/>
                <a:ext cx="68" cy="6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7438" name="Line 63"/>
            <p:cNvSpPr>
              <a:spLocks noChangeShapeType="1"/>
            </p:cNvSpPr>
            <p:nvPr/>
          </p:nvSpPr>
          <p:spPr bwMode="auto">
            <a:xfrm flipH="1" flipV="1">
              <a:off x="3742" y="1785"/>
              <a:ext cx="499" cy="2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439" name="Line 64"/>
            <p:cNvSpPr>
              <a:spLocks noChangeShapeType="1"/>
            </p:cNvSpPr>
            <p:nvPr/>
          </p:nvSpPr>
          <p:spPr bwMode="auto">
            <a:xfrm>
              <a:off x="4241" y="2057"/>
              <a:ext cx="227" cy="45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440" name="Line 65"/>
            <p:cNvSpPr>
              <a:spLocks noChangeShapeType="1"/>
            </p:cNvSpPr>
            <p:nvPr/>
          </p:nvSpPr>
          <p:spPr bwMode="auto">
            <a:xfrm flipV="1">
              <a:off x="4241" y="1604"/>
              <a:ext cx="408" cy="45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441" name="Text Box 69"/>
            <p:cNvSpPr txBox="1">
              <a:spLocks noChangeArrowheads="1"/>
            </p:cNvSpPr>
            <p:nvPr/>
          </p:nvSpPr>
          <p:spPr bwMode="auto">
            <a:xfrm>
              <a:off x="4195" y="2284"/>
              <a:ext cx="24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/>
                <a:t>a</a:t>
              </a:r>
              <a:r>
                <a:rPr lang="fr-FR" baseline="-25000"/>
                <a:t>3</a:t>
              </a:r>
            </a:p>
          </p:txBody>
        </p:sp>
        <p:sp>
          <p:nvSpPr>
            <p:cNvPr id="17442" name="Text Box 70"/>
            <p:cNvSpPr txBox="1">
              <a:spLocks noChangeArrowheads="1"/>
            </p:cNvSpPr>
            <p:nvPr/>
          </p:nvSpPr>
          <p:spPr bwMode="auto">
            <a:xfrm>
              <a:off x="3833" y="1694"/>
              <a:ext cx="24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/>
                <a:t>a</a:t>
              </a:r>
              <a:r>
                <a:rPr lang="fr-FR" baseline="-25000"/>
                <a:t>2</a:t>
              </a:r>
            </a:p>
          </p:txBody>
        </p:sp>
        <p:sp>
          <p:nvSpPr>
            <p:cNvPr id="17443" name="Text Box 71"/>
            <p:cNvSpPr txBox="1">
              <a:spLocks noChangeArrowheads="1"/>
            </p:cNvSpPr>
            <p:nvPr/>
          </p:nvSpPr>
          <p:spPr bwMode="auto">
            <a:xfrm>
              <a:off x="4377" y="1513"/>
              <a:ext cx="24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/>
                <a:t>a</a:t>
              </a:r>
              <a:r>
                <a:rPr lang="fr-FR" baseline="-25000"/>
                <a:t>1</a:t>
              </a:r>
            </a:p>
          </p:txBody>
        </p:sp>
        <p:sp>
          <p:nvSpPr>
            <p:cNvPr id="17444" name="Text Box 75"/>
            <p:cNvSpPr txBox="1">
              <a:spLocks noChangeArrowheads="1"/>
            </p:cNvSpPr>
            <p:nvPr/>
          </p:nvSpPr>
          <p:spPr bwMode="auto">
            <a:xfrm>
              <a:off x="3548" y="2387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/>
                <a:t>x</a:t>
              </a:r>
            </a:p>
          </p:txBody>
        </p:sp>
        <p:sp>
          <p:nvSpPr>
            <p:cNvPr id="17445" name="Text Box 76"/>
            <p:cNvSpPr txBox="1">
              <a:spLocks noChangeArrowheads="1"/>
            </p:cNvSpPr>
            <p:nvPr/>
          </p:nvSpPr>
          <p:spPr bwMode="auto">
            <a:xfrm>
              <a:off x="5271" y="2008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/>
                <a:t>y</a:t>
              </a:r>
            </a:p>
          </p:txBody>
        </p:sp>
        <p:sp>
          <p:nvSpPr>
            <p:cNvPr id="17446" name="Text Box 77"/>
            <p:cNvSpPr txBox="1">
              <a:spLocks noChangeArrowheads="1"/>
            </p:cNvSpPr>
            <p:nvPr/>
          </p:nvSpPr>
          <p:spPr bwMode="auto">
            <a:xfrm>
              <a:off x="4047" y="754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/>
                <a:t>z</a:t>
              </a:r>
            </a:p>
          </p:txBody>
        </p:sp>
      </p:grpSp>
      <p:sp>
        <p:nvSpPr>
          <p:cNvPr id="17433" name="Text Box 79"/>
          <p:cNvSpPr txBox="1">
            <a:spLocks noChangeArrowheads="1"/>
          </p:cNvSpPr>
          <p:nvPr/>
        </p:nvSpPr>
        <p:spPr bwMode="auto">
          <a:xfrm>
            <a:off x="3975100" y="5392738"/>
            <a:ext cx="552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/>
              <a:t>Ou:</a:t>
            </a:r>
          </a:p>
        </p:txBody>
      </p:sp>
      <p:graphicFrame>
        <p:nvGraphicFramePr>
          <p:cNvPr id="17411" name="Object 8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737184"/>
              </p:ext>
            </p:extLst>
          </p:nvPr>
        </p:nvGraphicFramePr>
        <p:xfrm>
          <a:off x="5805488" y="4706938"/>
          <a:ext cx="1858962" cy="196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18" name="Equation" r:id="rId4" imgW="1143000" imgH="1206360" progId="Equation.DSMT4">
                  <p:embed/>
                </p:oleObj>
              </mc:Choice>
              <mc:Fallback>
                <p:oleObj name="Equation" r:id="rId4" imgW="1143000" imgH="1206360" progId="Equation.DSMT4">
                  <p:embed/>
                  <p:pic>
                    <p:nvPicPr>
                      <p:cNvPr id="0" name="Object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05488" y="4706938"/>
                        <a:ext cx="1858962" cy="1962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t 6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0513574"/>
              </p:ext>
            </p:extLst>
          </p:nvPr>
        </p:nvGraphicFramePr>
        <p:xfrm>
          <a:off x="1185863" y="4597400"/>
          <a:ext cx="1884362" cy="171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19" name="Equation" r:id="rId6" imgW="1002960" imgH="914400" progId="Equation.DSMT4">
                  <p:embed/>
                </p:oleObj>
              </mc:Choice>
              <mc:Fallback>
                <p:oleObj name="Equation" r:id="rId6" imgW="1002960" imgH="914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5863" y="4597400"/>
                        <a:ext cx="1884362" cy="171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7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7543800" cy="796925"/>
          </a:xfrm>
        </p:spPr>
        <p:txBody>
          <a:bodyPr/>
          <a:lstStyle/>
          <a:p>
            <a:pPr eaLnBrk="1" hangingPunct="1"/>
            <a:r>
              <a:rPr lang="fr-FR"/>
              <a:t>Références bibliographiques</a:t>
            </a:r>
          </a:p>
        </p:txBody>
      </p:sp>
      <p:sp>
        <p:nvSpPr>
          <p:cNvPr id="195588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412875"/>
            <a:ext cx="8229600" cy="5111750"/>
          </a:xfrm>
        </p:spPr>
        <p:txBody>
          <a:bodyPr/>
          <a:lstStyle/>
          <a:p>
            <a:pPr lvl="1" eaLnBrk="1" hangingPunct="1">
              <a:lnSpc>
                <a:spcPct val="80000"/>
              </a:lnSpc>
            </a:pPr>
            <a:r>
              <a:rPr lang="fr-FR" sz="2000" dirty="0"/>
              <a:t>C. </a:t>
            </a:r>
            <a:r>
              <a:rPr lang="fr-FR" sz="2000" dirty="0" err="1"/>
              <a:t>Kittel</a:t>
            </a:r>
            <a:r>
              <a:rPr lang="fr-FR" sz="2000" dirty="0"/>
              <a:t>, « physique de l’état solide », </a:t>
            </a:r>
            <a:r>
              <a:rPr lang="fr-FR" sz="2000" dirty="0" err="1"/>
              <a:t>dunod</a:t>
            </a:r>
            <a:r>
              <a:rPr lang="fr-FR" sz="2000" dirty="0"/>
              <a:t> université, 5° </a:t>
            </a:r>
            <a:r>
              <a:rPr lang="fr-FR" sz="2000" dirty="0" err="1"/>
              <a:t>ed</a:t>
            </a:r>
            <a:r>
              <a:rPr lang="fr-FR" sz="2000" dirty="0"/>
              <a:t>., 1983</a:t>
            </a:r>
          </a:p>
          <a:p>
            <a:pPr lvl="1" eaLnBrk="1" hangingPunct="1">
              <a:lnSpc>
                <a:spcPct val="80000"/>
              </a:lnSpc>
            </a:pPr>
            <a:endParaRPr lang="fr-FR" sz="2000" dirty="0"/>
          </a:p>
          <a:p>
            <a:pPr lvl="1" eaLnBrk="1" hangingPunct="1">
              <a:lnSpc>
                <a:spcPct val="80000"/>
              </a:lnSpc>
            </a:pPr>
            <a:r>
              <a:rPr lang="fr-FR" sz="2000" dirty="0"/>
              <a:t>H. Mathieu, « Physique des </a:t>
            </a:r>
            <a:r>
              <a:rPr lang="fr-FR" sz="2000" dirty="0" err="1"/>
              <a:t>semiconducteurs</a:t>
            </a:r>
            <a:r>
              <a:rPr lang="fr-FR" sz="2000" dirty="0"/>
              <a:t> et des composants électroniques », </a:t>
            </a:r>
            <a:r>
              <a:rPr lang="fr-FR" sz="2000" dirty="0" err="1"/>
              <a:t>dunod</a:t>
            </a:r>
            <a:r>
              <a:rPr lang="fr-FR" sz="2000" dirty="0"/>
              <a:t>, 5° </a:t>
            </a:r>
            <a:r>
              <a:rPr lang="fr-FR" sz="2000" dirty="0" err="1"/>
              <a:t>ed</a:t>
            </a:r>
            <a:r>
              <a:rPr lang="fr-FR" sz="2000" dirty="0"/>
              <a:t>., 2004</a:t>
            </a:r>
          </a:p>
          <a:p>
            <a:pPr lvl="1" eaLnBrk="1" hangingPunct="1">
              <a:lnSpc>
                <a:spcPct val="80000"/>
              </a:lnSpc>
            </a:pPr>
            <a:endParaRPr lang="fr-FR" sz="2000" dirty="0"/>
          </a:p>
          <a:p>
            <a:pPr lvl="1" eaLnBrk="1" hangingPunct="1">
              <a:lnSpc>
                <a:spcPct val="80000"/>
              </a:lnSpc>
            </a:pPr>
            <a:r>
              <a:rPr lang="fr-FR" sz="2000" dirty="0"/>
              <a:t>J. Singh, « </a:t>
            </a:r>
            <a:r>
              <a:rPr lang="fr-FR" sz="2000" dirty="0" err="1"/>
              <a:t>semiconductors</a:t>
            </a:r>
            <a:r>
              <a:rPr lang="fr-FR" sz="2000" dirty="0"/>
              <a:t> </a:t>
            </a:r>
            <a:r>
              <a:rPr lang="fr-FR" sz="2000" dirty="0" err="1"/>
              <a:t>devices</a:t>
            </a:r>
            <a:r>
              <a:rPr lang="fr-FR" sz="2000" dirty="0"/>
              <a:t>: an introduction »,</a:t>
            </a:r>
            <a:r>
              <a:rPr lang="fr-FR" sz="2000" dirty="0" err="1"/>
              <a:t>Mc.Graw</a:t>
            </a:r>
            <a:r>
              <a:rPr lang="fr-FR" sz="2000" dirty="0"/>
              <a:t> Hill, 1994</a:t>
            </a:r>
          </a:p>
          <a:p>
            <a:pPr lvl="1" eaLnBrk="1" hangingPunct="1">
              <a:lnSpc>
                <a:spcPct val="80000"/>
              </a:lnSpc>
            </a:pPr>
            <a:endParaRPr lang="fr-FR" sz="2000" dirty="0"/>
          </a:p>
          <a:p>
            <a:pPr lvl="1" eaLnBrk="1" hangingPunct="1">
              <a:lnSpc>
                <a:spcPct val="80000"/>
              </a:lnSpc>
            </a:pPr>
            <a:r>
              <a:rPr lang="fr-FR" sz="2000" dirty="0" err="1">
                <a:solidFill>
                  <a:srgbClr val="FF0000"/>
                </a:solidFill>
              </a:rPr>
              <a:t>D.A.Neamen</a:t>
            </a:r>
            <a:r>
              <a:rPr lang="fr-FR" sz="2000" dirty="0">
                <a:solidFill>
                  <a:srgbClr val="FF0000"/>
                </a:solidFill>
              </a:rPr>
              <a:t>, « </a:t>
            </a:r>
            <a:r>
              <a:rPr lang="fr-FR" sz="2000" dirty="0" err="1">
                <a:solidFill>
                  <a:srgbClr val="FF0000"/>
                </a:solidFill>
              </a:rPr>
              <a:t>semiconductor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err="1">
                <a:solidFill>
                  <a:srgbClr val="FF0000"/>
                </a:solidFill>
              </a:rPr>
              <a:t>physics</a:t>
            </a:r>
            <a:r>
              <a:rPr lang="fr-FR" sz="2000" dirty="0">
                <a:solidFill>
                  <a:srgbClr val="FF0000"/>
                </a:solidFill>
              </a:rPr>
              <a:t> and </a:t>
            </a:r>
            <a:r>
              <a:rPr lang="fr-FR" sz="2000" dirty="0" err="1">
                <a:solidFill>
                  <a:srgbClr val="FF0000"/>
                </a:solidFill>
              </a:rPr>
              <a:t>devices</a:t>
            </a:r>
            <a:r>
              <a:rPr lang="fr-FR" sz="2000" dirty="0">
                <a:solidFill>
                  <a:srgbClr val="FF0000"/>
                </a:solidFill>
              </a:rPr>
              <a:t>: basic </a:t>
            </a:r>
            <a:r>
              <a:rPr lang="fr-FR" sz="2000" dirty="0" err="1">
                <a:solidFill>
                  <a:srgbClr val="FF0000"/>
                </a:solidFill>
              </a:rPr>
              <a:t>principles</a:t>
            </a:r>
            <a:r>
              <a:rPr lang="fr-FR" sz="2000" dirty="0">
                <a:solidFill>
                  <a:srgbClr val="FF0000"/>
                </a:solidFill>
              </a:rPr>
              <a:t> », </a:t>
            </a:r>
            <a:r>
              <a:rPr lang="fr-FR" sz="2000" dirty="0" err="1">
                <a:solidFill>
                  <a:srgbClr val="FF0000"/>
                </a:solidFill>
              </a:rPr>
              <a:t>Mc.Graw</a:t>
            </a:r>
            <a:r>
              <a:rPr lang="fr-FR" sz="2000" dirty="0">
                <a:solidFill>
                  <a:srgbClr val="FF0000"/>
                </a:solidFill>
              </a:rPr>
              <a:t> Hill, 2003</a:t>
            </a:r>
          </a:p>
          <a:p>
            <a:pPr lvl="1" eaLnBrk="1" hangingPunct="1">
              <a:lnSpc>
                <a:spcPct val="80000"/>
              </a:lnSpc>
            </a:pPr>
            <a:endParaRPr lang="fr-FR" sz="2000" dirty="0"/>
          </a:p>
          <a:p>
            <a:pPr lvl="1" eaLnBrk="1" hangingPunct="1">
              <a:lnSpc>
                <a:spcPct val="80000"/>
              </a:lnSpc>
            </a:pPr>
            <a:r>
              <a:rPr lang="fr-FR" sz="2000" dirty="0"/>
              <a:t>Cours de Physique des </a:t>
            </a:r>
            <a:r>
              <a:rPr lang="fr-FR" sz="2000" dirty="0" err="1"/>
              <a:t>semiconducteurs</a:t>
            </a:r>
            <a:r>
              <a:rPr lang="fr-FR" sz="2000" dirty="0"/>
              <a:t>, Pr. </a:t>
            </a:r>
            <a:r>
              <a:rPr lang="fr-FR" sz="2000" dirty="0" err="1"/>
              <a:t>Rouzeyre</a:t>
            </a:r>
            <a:r>
              <a:rPr lang="fr-FR" sz="2000" dirty="0"/>
              <a:t>, Université de Montpellier II, 1985</a:t>
            </a:r>
          </a:p>
          <a:p>
            <a:pPr lvl="1" eaLnBrk="1" hangingPunct="1">
              <a:lnSpc>
                <a:spcPct val="80000"/>
              </a:lnSpc>
            </a:pPr>
            <a:endParaRPr lang="fr-FR" sz="2000" dirty="0"/>
          </a:p>
          <a:p>
            <a:pPr lvl="1" eaLnBrk="1" hangingPunct="1">
              <a:lnSpc>
                <a:spcPct val="80000"/>
              </a:lnSpc>
            </a:pPr>
            <a:r>
              <a:rPr lang="fr-FR" sz="2000" dirty="0" err="1"/>
              <a:t>McMurry</a:t>
            </a:r>
            <a:r>
              <a:rPr lang="fr-FR" sz="2000" dirty="0"/>
              <a:t> and </a:t>
            </a:r>
            <a:r>
              <a:rPr lang="fr-FR" sz="2000" dirty="0" err="1"/>
              <a:t>Fay</a:t>
            </a:r>
            <a:r>
              <a:rPr lang="fr-FR" sz="2000" dirty="0"/>
              <a:t>, « </a:t>
            </a:r>
            <a:r>
              <a:rPr lang="fr-FR" sz="2000" dirty="0" err="1"/>
              <a:t>Chemistry</a:t>
            </a:r>
            <a:r>
              <a:rPr lang="fr-FR" sz="2000" dirty="0"/>
              <a:t> », </a:t>
            </a:r>
            <a:r>
              <a:rPr lang="fr-FR" sz="2000" dirty="0" err="1"/>
              <a:t>Prentice</a:t>
            </a:r>
            <a:r>
              <a:rPr lang="fr-FR" sz="2000" dirty="0"/>
              <a:t> Hall; 4th </a:t>
            </a:r>
            <a:r>
              <a:rPr lang="fr-FR" sz="2000" dirty="0" err="1"/>
              <a:t>edition</a:t>
            </a:r>
            <a:r>
              <a:rPr lang="fr-FR" sz="2000" dirty="0"/>
              <a:t> (April 7, 2003) ( les figures du chapitre 1 proviennent majoritairement de cet ouvrage)</a:t>
            </a:r>
          </a:p>
        </p:txBody>
      </p:sp>
      <p:sp>
        <p:nvSpPr>
          <p:cNvPr id="19558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B84CDBD-E3AE-423D-9B60-47CD81445CB1}" type="slidenum">
              <a:rPr lang="fr-FR" altLang="en-US"/>
              <a:pPr/>
              <a:t>4</a:t>
            </a:fld>
            <a:endParaRPr lang="fr-FR" alt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8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1090" y="546484"/>
            <a:ext cx="3881820" cy="5618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B8C051-838A-46DA-80D5-CFAB2D49E208}" type="slidenum">
              <a:rPr lang="fr-FR" altLang="en-US" smtClean="0"/>
              <a:pPr>
                <a:defRPr/>
              </a:pPr>
              <a:t>40</a:t>
            </a:fld>
            <a:endParaRPr lang="fr-FR" altLang="en-US"/>
          </a:p>
        </p:txBody>
      </p:sp>
      <p:sp>
        <p:nvSpPr>
          <p:cNvPr id="6" name="ZoneTexte 5"/>
          <p:cNvSpPr txBox="1"/>
          <p:nvPr/>
        </p:nvSpPr>
        <p:spPr>
          <a:xfrm>
            <a:off x="4643438" y="6357958"/>
            <a:ext cx="3329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D’après C. </a:t>
            </a:r>
            <a:r>
              <a:rPr lang="fr-FR" dirty="0" err="1"/>
              <a:t>Kittel</a:t>
            </a:r>
            <a:r>
              <a:rPr lang="fr-FR" dirty="0"/>
              <a:t>, </a:t>
            </a:r>
            <a:r>
              <a:rPr lang="fr-FR" dirty="0" err="1"/>
              <a:t>Dunod</a:t>
            </a:r>
            <a:r>
              <a:rPr lang="fr-FR" dirty="0"/>
              <a:t>, 5°</a:t>
            </a:r>
            <a:r>
              <a:rPr lang="fr-FR" dirty="0" err="1"/>
              <a:t>ed</a:t>
            </a:r>
            <a:r>
              <a:rPr lang="fr-FR" dirty="0"/>
              <a:t>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Densité surfacique d’atomes</a:t>
            </a:r>
          </a:p>
        </p:txBody>
      </p:sp>
      <p:sp>
        <p:nvSpPr>
          <p:cNvPr id="18436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B654A5D-FF51-483B-8E5E-C15DE70DA2EA}" type="slidenum">
              <a:rPr lang="fr-FR" altLang="en-US"/>
              <a:pPr/>
              <a:t>41</a:t>
            </a:fld>
            <a:endParaRPr lang="fr-FR" altLang="en-US"/>
          </a:p>
        </p:txBody>
      </p:sp>
      <p:graphicFrame>
        <p:nvGraphicFramePr>
          <p:cNvPr id="18434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7117275"/>
              </p:ext>
            </p:extLst>
          </p:nvPr>
        </p:nvGraphicFramePr>
        <p:xfrm>
          <a:off x="227013" y="5373688"/>
          <a:ext cx="8589962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2" name="Equation" r:id="rId4" imgW="4444920" imgH="431640" progId="Equation.3">
                  <p:embed/>
                </p:oleObj>
              </mc:Choice>
              <mc:Fallback>
                <p:oleObj name="Equation" r:id="rId4" imgW="4444920" imgH="431640" progId="Equation.3">
                  <p:embed/>
                  <p:pic>
                    <p:nvPicPr>
                      <p:cNvPr id="0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013" y="5373688"/>
                        <a:ext cx="8589962" cy="8350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18900000" algn="ctr" rotWithShape="0">
                          <a:srgbClr val="808080">
                            <a:alpha val="50000"/>
                          </a:srgb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438" name="Group 51"/>
          <p:cNvGrpSpPr>
            <a:grpSpLocks/>
          </p:cNvGrpSpPr>
          <p:nvPr/>
        </p:nvGrpSpPr>
        <p:grpSpPr bwMode="auto">
          <a:xfrm>
            <a:off x="611188" y="1819275"/>
            <a:ext cx="8064500" cy="3273425"/>
            <a:chOff x="385" y="1146"/>
            <a:chExt cx="5080" cy="2062"/>
          </a:xfrm>
        </p:grpSpPr>
        <p:grpSp>
          <p:nvGrpSpPr>
            <p:cNvPr id="18439" name="Group 48"/>
            <p:cNvGrpSpPr>
              <a:grpSpLocks/>
            </p:cNvGrpSpPr>
            <p:nvPr/>
          </p:nvGrpSpPr>
          <p:grpSpPr bwMode="auto">
            <a:xfrm>
              <a:off x="385" y="1253"/>
              <a:ext cx="5080" cy="1955"/>
              <a:chOff x="340" y="1298"/>
              <a:chExt cx="5080" cy="1955"/>
            </a:xfrm>
          </p:grpSpPr>
          <p:grpSp>
            <p:nvGrpSpPr>
              <p:cNvPr id="18442" name="Group 46"/>
              <p:cNvGrpSpPr>
                <a:grpSpLocks/>
              </p:cNvGrpSpPr>
              <p:nvPr/>
            </p:nvGrpSpPr>
            <p:grpSpPr bwMode="auto">
              <a:xfrm>
                <a:off x="340" y="1298"/>
                <a:ext cx="1954" cy="1955"/>
                <a:chOff x="340" y="1480"/>
                <a:chExt cx="1954" cy="1955"/>
              </a:xfrm>
            </p:grpSpPr>
            <p:grpSp>
              <p:nvGrpSpPr>
                <p:cNvPr id="18459" name="Group 7"/>
                <p:cNvGrpSpPr>
                  <a:grpSpLocks/>
                </p:cNvGrpSpPr>
                <p:nvPr/>
              </p:nvGrpSpPr>
              <p:grpSpPr bwMode="auto">
                <a:xfrm>
                  <a:off x="385" y="1480"/>
                  <a:ext cx="1909" cy="1819"/>
                  <a:chOff x="1924" y="1248"/>
                  <a:chExt cx="1909" cy="1819"/>
                </a:xfrm>
              </p:grpSpPr>
              <p:pic>
                <p:nvPicPr>
                  <p:cNvPr id="18463" name="Picture 8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/>
                  <a:srcRect l="34775" r="33998" b="6430"/>
                  <a:stretch>
                    <a:fillRect/>
                  </a:stretch>
                </p:blipFill>
                <p:spPr bwMode="auto">
                  <a:xfrm>
                    <a:off x="2018" y="1248"/>
                    <a:ext cx="1769" cy="181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8464" name="Line 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54" y="1298"/>
                    <a:ext cx="1406" cy="5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8465" name="Line 1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70" y="2352"/>
                    <a:ext cx="1406" cy="5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3195" name="AutoShape 11"/>
                  <p:cNvSpPr>
                    <a:spLocks noChangeArrowheads="1"/>
                  </p:cNvSpPr>
                  <p:nvPr/>
                </p:nvSpPr>
                <p:spPr bwMode="auto">
                  <a:xfrm rot="-1288305">
                    <a:off x="1924" y="1598"/>
                    <a:ext cx="1909" cy="998"/>
                  </a:xfrm>
                  <a:prstGeom prst="parallelogram">
                    <a:avLst>
                      <a:gd name="adj" fmla="val 39806"/>
                    </a:avLst>
                  </a:prstGeom>
                  <a:gradFill rotWithShape="1">
                    <a:gsLst>
                      <a:gs pos="0">
                        <a:schemeClr val="hlink">
                          <a:alpha val="28000"/>
                        </a:schemeClr>
                      </a:gs>
                      <a:gs pos="100000">
                        <a:schemeClr val="hlink">
                          <a:gamma/>
                          <a:shade val="30196"/>
                          <a:invGamma/>
                          <a:alpha val="28000"/>
                        </a:schemeClr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</p:grpSp>
            <p:sp>
              <p:nvSpPr>
                <p:cNvPr id="18460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599" y="1584"/>
                  <a:ext cx="188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i="1">
                      <a:latin typeface="Times New Roman" pitchFamily="18" charset="0"/>
                    </a:rPr>
                    <a:t>a</a:t>
                  </a:r>
                </a:p>
              </p:txBody>
            </p:sp>
            <p:sp>
              <p:nvSpPr>
                <p:cNvPr id="18461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1020" y="3204"/>
                  <a:ext cx="188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i="1">
                      <a:latin typeface="Times New Roman" pitchFamily="18" charset="0"/>
                    </a:rPr>
                    <a:t>a</a:t>
                  </a:r>
                </a:p>
              </p:txBody>
            </p:sp>
            <p:sp>
              <p:nvSpPr>
                <p:cNvPr id="18462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340" y="2524"/>
                  <a:ext cx="188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i="1">
                      <a:latin typeface="Times New Roman" pitchFamily="18" charset="0"/>
                    </a:rPr>
                    <a:t>a</a:t>
                  </a:r>
                </a:p>
              </p:txBody>
            </p:sp>
          </p:grpSp>
          <p:grpSp>
            <p:nvGrpSpPr>
              <p:cNvPr id="18443" name="Group 47"/>
              <p:cNvGrpSpPr>
                <a:grpSpLocks/>
              </p:cNvGrpSpPr>
              <p:nvPr/>
            </p:nvGrpSpPr>
            <p:grpSpPr bwMode="auto">
              <a:xfrm>
                <a:off x="2867" y="1389"/>
                <a:ext cx="2553" cy="1408"/>
                <a:chOff x="2867" y="1389"/>
                <a:chExt cx="2553" cy="1408"/>
              </a:xfrm>
            </p:grpSpPr>
            <p:grpSp>
              <p:nvGrpSpPr>
                <p:cNvPr id="18444" name="Group 34"/>
                <p:cNvGrpSpPr>
                  <a:grpSpLocks/>
                </p:cNvGrpSpPr>
                <p:nvPr/>
              </p:nvGrpSpPr>
              <p:grpSpPr bwMode="auto">
                <a:xfrm>
                  <a:off x="2907" y="1525"/>
                  <a:ext cx="2513" cy="1272"/>
                  <a:chOff x="2499" y="1869"/>
                  <a:chExt cx="2513" cy="1272"/>
                </a:xfrm>
              </p:grpSpPr>
              <p:sp>
                <p:nvSpPr>
                  <p:cNvPr id="18448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2907" y="2115"/>
                    <a:ext cx="408" cy="40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2">
                          <a:lumMod val="20000"/>
                          <a:lumOff val="80000"/>
                        </a:schemeClr>
                      </a:gs>
                      <a:gs pos="100000">
                        <a:schemeClr val="tx2">
                          <a:lumMod val="40000"/>
                          <a:lumOff val="60000"/>
                        </a:schemeClr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18449" name="Oval 19"/>
                  <p:cNvSpPr>
                    <a:spLocks noChangeArrowheads="1"/>
                  </p:cNvSpPr>
                  <p:nvPr/>
                </p:nvSpPr>
                <p:spPr bwMode="auto">
                  <a:xfrm>
                    <a:off x="2898" y="2523"/>
                    <a:ext cx="408" cy="40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2">
                          <a:lumMod val="20000"/>
                          <a:lumOff val="80000"/>
                        </a:schemeClr>
                      </a:gs>
                      <a:gs pos="100000">
                        <a:schemeClr val="tx2">
                          <a:lumMod val="40000"/>
                          <a:lumOff val="60000"/>
                        </a:schemeClr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18450" name="Oval 20"/>
                  <p:cNvSpPr>
                    <a:spLocks noChangeArrowheads="1"/>
                  </p:cNvSpPr>
                  <p:nvPr/>
                </p:nvSpPr>
                <p:spPr bwMode="auto">
                  <a:xfrm>
                    <a:off x="3261" y="2324"/>
                    <a:ext cx="408" cy="40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2">
                          <a:lumMod val="20000"/>
                          <a:lumOff val="80000"/>
                        </a:schemeClr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18451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3624" y="2115"/>
                    <a:ext cx="408" cy="40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2">
                          <a:lumMod val="20000"/>
                          <a:lumOff val="80000"/>
                        </a:schemeClr>
                      </a:gs>
                      <a:gs pos="100000">
                        <a:schemeClr val="tx2">
                          <a:lumMod val="40000"/>
                          <a:lumOff val="60000"/>
                        </a:schemeClr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18452" name="Oval 22"/>
                  <p:cNvSpPr>
                    <a:spLocks noChangeArrowheads="1"/>
                  </p:cNvSpPr>
                  <p:nvPr/>
                </p:nvSpPr>
                <p:spPr bwMode="auto">
                  <a:xfrm>
                    <a:off x="3624" y="2523"/>
                    <a:ext cx="408" cy="40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2">
                          <a:lumMod val="20000"/>
                          <a:lumOff val="80000"/>
                        </a:schemeClr>
                      </a:gs>
                      <a:gs pos="100000">
                        <a:schemeClr val="tx2">
                          <a:lumMod val="40000"/>
                          <a:lumOff val="60000"/>
                        </a:schemeClr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18453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2499" y="2741"/>
                    <a:ext cx="226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lg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8454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2517" y="2323"/>
                    <a:ext cx="226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lg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3216" name="Rectangle 32"/>
                  <p:cNvSpPr>
                    <a:spLocks noChangeArrowheads="1"/>
                  </p:cNvSpPr>
                  <p:nvPr/>
                </p:nvSpPr>
                <p:spPr bwMode="auto">
                  <a:xfrm>
                    <a:off x="3107" y="2322"/>
                    <a:ext cx="726" cy="419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>
                          <a:alpha val="47000"/>
                        </a:schemeClr>
                      </a:gs>
                      <a:gs pos="100000">
                        <a:schemeClr val="bg2">
                          <a:gamma/>
                          <a:shade val="51373"/>
                          <a:invGamma/>
                          <a:alpha val="47000"/>
                        </a:schemeClr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prstDash val="lgDash"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18456" name="Line 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07" y="1869"/>
                    <a:ext cx="0" cy="127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lg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8457" name="Line 3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833" y="1870"/>
                    <a:ext cx="0" cy="127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lg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8458" name="Rectangle 33"/>
                  <p:cNvSpPr>
                    <a:spLocks noChangeArrowheads="1"/>
                  </p:cNvSpPr>
                  <p:nvPr/>
                </p:nvSpPr>
                <p:spPr bwMode="auto">
                  <a:xfrm>
                    <a:off x="4422" y="2069"/>
                    <a:ext cx="590" cy="998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sp>
              <p:nvSpPr>
                <p:cNvPr id="18445" name="Line 40"/>
                <p:cNvSpPr>
                  <a:spLocks noChangeShapeType="1"/>
                </p:cNvSpPr>
                <p:nvPr/>
              </p:nvSpPr>
              <p:spPr bwMode="auto">
                <a:xfrm>
                  <a:off x="3061" y="2051"/>
                  <a:ext cx="0" cy="31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8446" name="Line 41"/>
                <p:cNvSpPr>
                  <a:spLocks noChangeShapeType="1"/>
                </p:cNvSpPr>
                <p:nvPr/>
              </p:nvSpPr>
              <p:spPr bwMode="auto">
                <a:xfrm>
                  <a:off x="3560" y="1676"/>
                  <a:ext cx="63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graphicFrame>
              <p:nvGraphicFramePr>
                <p:cNvPr id="18435" name="Object 42"/>
                <p:cNvGraphicFramePr>
                  <a:graphicFrameLocks noChangeAspect="1"/>
                </p:cNvGraphicFramePr>
                <p:nvPr/>
              </p:nvGraphicFramePr>
              <p:xfrm>
                <a:off x="3697" y="1389"/>
                <a:ext cx="362" cy="24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843" name="Equation" r:id="rId7" imgW="317160" imgH="215640" progId="Equation.3">
                        <p:embed/>
                      </p:oleObj>
                    </mc:Choice>
                    <mc:Fallback>
                      <p:oleObj name="Equation" r:id="rId7" imgW="317160" imgH="215640" progId="Equation.3">
                        <p:embed/>
                        <p:pic>
                          <p:nvPicPr>
                            <p:cNvPr id="0" name="Object 4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697" y="1389"/>
                              <a:ext cx="362" cy="246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8447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2867" y="2065"/>
                  <a:ext cx="188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i="1">
                      <a:latin typeface="Times New Roman" pitchFamily="18" charset="0"/>
                    </a:rPr>
                    <a:t>a</a:t>
                  </a:r>
                </a:p>
              </p:txBody>
            </p:sp>
          </p:grpSp>
        </p:grpSp>
        <p:sp>
          <p:nvSpPr>
            <p:cNvPr id="93233" name="Text Box 49"/>
            <p:cNvSpPr txBox="1">
              <a:spLocks noChangeArrowheads="1"/>
            </p:cNvSpPr>
            <p:nvPr/>
          </p:nvSpPr>
          <p:spPr bwMode="auto">
            <a:xfrm>
              <a:off x="2336" y="1146"/>
              <a:ext cx="85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000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Plan (110)</a:t>
              </a:r>
            </a:p>
          </p:txBody>
        </p:sp>
        <p:sp>
          <p:nvSpPr>
            <p:cNvPr id="18441" name="Line 50"/>
            <p:cNvSpPr>
              <a:spLocks noChangeShapeType="1"/>
            </p:cNvSpPr>
            <p:nvPr/>
          </p:nvSpPr>
          <p:spPr bwMode="auto">
            <a:xfrm flipH="1">
              <a:off x="2018" y="1389"/>
              <a:ext cx="408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5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332656"/>
            <a:ext cx="7812608" cy="1295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dirty="0"/>
              <a:t>Le silicium et sa structure« Diamant ».</a:t>
            </a:r>
          </a:p>
        </p:txBody>
      </p:sp>
      <p:sp>
        <p:nvSpPr>
          <p:cNvPr id="233476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fr-FR" sz="2600" dirty="0"/>
              <a:t>Structure cubique CFC</a:t>
            </a:r>
          </a:p>
          <a:p>
            <a:pPr eaLnBrk="1" hangingPunct="1"/>
            <a:r>
              <a:rPr lang="fr-FR" sz="2600" dirty="0"/>
              <a:t>Deux atomes dans la base</a:t>
            </a:r>
          </a:p>
          <a:p>
            <a:pPr eaLnBrk="1" hangingPunct="1"/>
            <a:r>
              <a:rPr lang="fr-FR" sz="2600" dirty="0"/>
              <a:t>Identique à 2 CFC décalés de ¼ de diagonale</a:t>
            </a:r>
          </a:p>
          <a:p>
            <a:pPr eaLnBrk="1" hangingPunct="1"/>
            <a:r>
              <a:rPr lang="fr-FR" sz="2600" dirty="0"/>
              <a:t>Chaque atome a 4 atomes comme plus proches voisins (liaison </a:t>
            </a:r>
            <a:r>
              <a:rPr lang="fr-FR" sz="2600" dirty="0" err="1"/>
              <a:t>tétragonale</a:t>
            </a:r>
            <a:r>
              <a:rPr lang="fr-FR" sz="2600" dirty="0"/>
              <a:t>)</a:t>
            </a:r>
          </a:p>
        </p:txBody>
      </p:sp>
      <p:pic>
        <p:nvPicPr>
          <p:cNvPr id="233477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340768"/>
            <a:ext cx="4038600" cy="2813558"/>
          </a:xfrm>
          <a:noFill/>
        </p:spPr>
      </p:pic>
      <p:sp>
        <p:nvSpPr>
          <p:cNvPr id="233474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430A303-90B9-40D8-91C7-225CAD6175CB}" type="slidenum">
              <a:rPr lang="fr-FR" altLang="en-US"/>
              <a:pPr/>
              <a:t>42</a:t>
            </a:fld>
            <a:endParaRPr lang="fr-FR" altLang="en-US"/>
          </a:p>
        </p:txBody>
      </p:sp>
      <p:sp>
        <p:nvSpPr>
          <p:cNvPr id="233478" name="Oval 7"/>
          <p:cNvSpPr>
            <a:spLocks noChangeArrowheads="1"/>
          </p:cNvSpPr>
          <p:nvPr/>
        </p:nvSpPr>
        <p:spPr bwMode="auto">
          <a:xfrm>
            <a:off x="0" y="548680"/>
            <a:ext cx="431800" cy="404813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6643702" y="2108577"/>
            <a:ext cx="228608" cy="228608"/>
          </a:xfrm>
          <a:prstGeom prst="ellipse">
            <a:avLst/>
          </a:prstGeom>
          <a:solidFill>
            <a:srgbClr val="99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6047484" y="1928630"/>
            <a:ext cx="228608" cy="228608"/>
          </a:xfrm>
          <a:prstGeom prst="ellipse">
            <a:avLst/>
          </a:prstGeom>
          <a:solidFill>
            <a:srgbClr val="99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7119054" y="2897099"/>
            <a:ext cx="228608" cy="228608"/>
          </a:xfrm>
          <a:prstGeom prst="ellipse">
            <a:avLst/>
          </a:prstGeom>
          <a:solidFill>
            <a:srgbClr val="99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5631213" y="3143076"/>
            <a:ext cx="228608" cy="228608"/>
          </a:xfrm>
          <a:prstGeom prst="ellipse">
            <a:avLst/>
          </a:prstGeom>
          <a:solidFill>
            <a:srgbClr val="99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6892383" y="2322891"/>
            <a:ext cx="228608" cy="228608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5823517" y="2776233"/>
            <a:ext cx="228608" cy="228608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5264370" y="2561919"/>
            <a:ext cx="228608" cy="228608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6298869" y="1524716"/>
            <a:ext cx="228608" cy="228608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7417163" y="2571572"/>
            <a:ext cx="228608" cy="228608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6370307" y="3584061"/>
            <a:ext cx="228608" cy="228608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11"/>
          <p:cNvCxnSpPr/>
          <p:nvPr/>
        </p:nvCxnSpPr>
        <p:spPr>
          <a:xfrm>
            <a:off x="6892383" y="2322891"/>
            <a:ext cx="571504" cy="357190"/>
          </a:xfrm>
          <a:prstGeom prst="line">
            <a:avLst/>
          </a:prstGeom>
          <a:ln w="88900">
            <a:solidFill>
              <a:srgbClr val="0000FF"/>
            </a:solidFill>
            <a:round/>
            <a:headEnd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2CE51C42-480E-41F5-8D58-7DB45B917E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390" y="4403578"/>
            <a:ext cx="2608594" cy="2368806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</a:t>
            </a:r>
            <a:r>
              <a:rPr lang="en-US" dirty="0" err="1"/>
              <a:t>NaCl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B8C051-838A-46DA-80D5-CFAB2D49E208}" type="slidenum">
              <a:rPr lang="fr-FR" altLang="en-US" smtClean="0"/>
              <a:pPr>
                <a:defRPr/>
              </a:pPr>
              <a:t>43</a:t>
            </a:fld>
            <a:endParaRPr lang="fr-FR" altLang="en-US"/>
          </a:p>
        </p:txBody>
      </p:sp>
      <p:pic>
        <p:nvPicPr>
          <p:cNvPr id="5" name="Picture 3" descr="10_24_Figur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34243"/>
            <a:ext cx="8229600" cy="4408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19341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fr-FR" sz="3500" dirty="0"/>
              <a:t>Rôle physique des plans réticulaires  </a:t>
            </a:r>
          </a:p>
        </p:txBody>
      </p:sp>
      <p:sp>
        <p:nvSpPr>
          <p:cNvPr id="23859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19263"/>
            <a:ext cx="8229600" cy="11334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sz="2600"/>
              <a:t>Interférences entre les ondes diffusées: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200"/>
              <a:t>Destructives </a:t>
            </a:r>
            <a:r>
              <a:rPr lang="fr-FR" sz="2200">
                <a:sym typeface="Wingdings" pitchFamily="2" charset="2"/>
              </a:rPr>
              <a:t> pas de propagation (b)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200">
                <a:sym typeface="Wingdings" pitchFamily="2" charset="2"/>
              </a:rPr>
              <a:t>Constructives  on les « voit » (a)</a:t>
            </a:r>
            <a:endParaRPr lang="fr-FR" sz="2200"/>
          </a:p>
        </p:txBody>
      </p:sp>
      <p:sp>
        <p:nvSpPr>
          <p:cNvPr id="23859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15ED413-4009-40B0-9FA3-381B3FBF566C}" type="slidenum">
              <a:rPr lang="fr-FR" altLang="en-US"/>
              <a:pPr/>
              <a:t>44</a:t>
            </a:fld>
            <a:endParaRPr lang="fr-FR" altLang="en-US"/>
          </a:p>
        </p:txBody>
      </p:sp>
      <p:sp>
        <p:nvSpPr>
          <p:cNvPr id="238597" name="AutoShape 4"/>
          <p:cNvSpPr>
            <a:spLocks noChangeArrowheads="1"/>
          </p:cNvSpPr>
          <p:nvPr/>
        </p:nvSpPr>
        <p:spPr bwMode="auto">
          <a:xfrm>
            <a:off x="323850" y="3141663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38598" name="Text Box 7"/>
          <p:cNvSpPr txBox="1">
            <a:spLocks noChangeArrowheads="1"/>
          </p:cNvSpPr>
          <p:nvPr/>
        </p:nvSpPr>
        <p:spPr bwMode="auto">
          <a:xfrm>
            <a:off x="1908175" y="3213100"/>
            <a:ext cx="3881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/>
              <a:t>Condition de diffraction de Bragg</a:t>
            </a:r>
          </a:p>
        </p:txBody>
      </p:sp>
      <p:pic>
        <p:nvPicPr>
          <p:cNvPr id="238599" name="Picture 9" descr="400px-Loi_de_brag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0063" y="3887788"/>
            <a:ext cx="5826125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8600" name="Text Box 10"/>
          <p:cNvSpPr txBox="1">
            <a:spLocks noChangeArrowheads="1"/>
          </p:cNvSpPr>
          <p:nvPr/>
        </p:nvSpPr>
        <p:spPr bwMode="auto">
          <a:xfrm>
            <a:off x="971550" y="4868863"/>
            <a:ext cx="463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solidFill>
                  <a:srgbClr val="FF0000"/>
                </a:solidFill>
              </a:rPr>
              <a:t>(a)</a:t>
            </a:r>
          </a:p>
        </p:txBody>
      </p:sp>
      <p:sp>
        <p:nvSpPr>
          <p:cNvPr id="238601" name="Text Box 11"/>
          <p:cNvSpPr txBox="1">
            <a:spLocks noChangeArrowheads="1"/>
          </p:cNvSpPr>
          <p:nvPr/>
        </p:nvSpPr>
        <p:spPr bwMode="auto">
          <a:xfrm>
            <a:off x="8243888" y="4941888"/>
            <a:ext cx="463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solidFill>
                  <a:srgbClr val="FF0000"/>
                </a:solidFill>
              </a:rPr>
              <a:t>(b)</a:t>
            </a:r>
          </a:p>
        </p:txBody>
      </p:sp>
    </p:spTree>
    <p:extLst>
      <p:ext uri="{BB962C8B-B14F-4D97-AF65-F5344CB8AC3E}">
        <p14:creationId xmlns:p14="http://schemas.microsoft.com/office/powerpoint/2010/main" val="39458489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B8C051-838A-46DA-80D5-CFAB2D49E208}" type="slidenum">
              <a:rPr lang="fr-FR" altLang="en-US" smtClean="0"/>
              <a:pPr>
                <a:defRPr/>
              </a:pPr>
              <a:t>45</a:t>
            </a:fld>
            <a:endParaRPr lang="fr-FR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 dirty="0"/>
              <a:t>Diffraction</a:t>
            </a:r>
            <a:r>
              <a:rPr lang="en-US" altLang="en-US" dirty="0"/>
              <a:t>: Occurs when electromagnetic radiation is scattered by an object containing regularly spaced lines (such as a diffraction grating) or points (such as the atoms in a crystal)</a:t>
            </a:r>
            <a:endParaRPr lang="en-US" altLang="en-US" b="1" dirty="0"/>
          </a:p>
        </p:txBody>
      </p:sp>
      <p:pic>
        <p:nvPicPr>
          <p:cNvPr id="6" name="Picture 14" descr="10_18_Fig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915" y="3212976"/>
            <a:ext cx="5814616" cy="349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fr-FR" sz="3500" dirty="0"/>
              <a:t>Rôle physique des plans réticulaires </a:t>
            </a:r>
          </a:p>
        </p:txBody>
      </p:sp>
    </p:spTree>
    <p:extLst>
      <p:ext uri="{BB962C8B-B14F-4D97-AF65-F5344CB8AC3E}">
        <p14:creationId xmlns:p14="http://schemas.microsoft.com/office/powerpoint/2010/main" val="27420062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fr-FR" sz="3500" dirty="0"/>
              <a:t>Rôle physique des plans réticulaires </a:t>
            </a:r>
          </a:p>
        </p:txBody>
      </p:sp>
      <p:sp>
        <p:nvSpPr>
          <p:cNvPr id="2458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19263"/>
            <a:ext cx="8229600" cy="11334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sz="1900" u="sng"/>
              <a:t>Détermination de la </a:t>
            </a:r>
            <a:r>
              <a:rPr lang="fr-FR" sz="1900" b="1" i="1" u="sng">
                <a:solidFill>
                  <a:srgbClr val="FF0000"/>
                </a:solidFill>
              </a:rPr>
              <a:t>loi de Bragg</a:t>
            </a:r>
            <a:r>
              <a:rPr lang="fr-FR" sz="1900"/>
              <a:t> : méthode élémentaire. 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1700"/>
              <a:t>On considère les plans cristallins comme des miroirs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1700"/>
              <a:t>On calcule la différence de marche (ddm) entre les deux rayons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1700"/>
              <a:t>Interférence constructive </a:t>
            </a:r>
            <a:r>
              <a:rPr lang="fr-FR" sz="1700">
                <a:sym typeface="Wingdings" pitchFamily="2" charset="2"/>
              </a:rPr>
              <a:t> ddm = n</a:t>
            </a:r>
            <a:r>
              <a:rPr lang="fr-FR" sz="1700">
                <a:latin typeface="Symbol" pitchFamily="18" charset="2"/>
                <a:sym typeface="Wingdings" pitchFamily="2" charset="2"/>
              </a:rPr>
              <a:t>l</a:t>
            </a:r>
            <a:endParaRPr lang="fr-FR" sz="1700"/>
          </a:p>
        </p:txBody>
      </p:sp>
      <p:sp>
        <p:nvSpPr>
          <p:cNvPr id="2458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5D8571E-791D-45B9-B1E1-D98B8BA685CB}" type="slidenum">
              <a:rPr lang="fr-FR" altLang="en-US"/>
              <a:pPr/>
              <a:t>46</a:t>
            </a:fld>
            <a:endParaRPr lang="fr-FR" altLang="en-US"/>
          </a:p>
        </p:txBody>
      </p:sp>
      <p:graphicFrame>
        <p:nvGraphicFramePr>
          <p:cNvPr id="2457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0693053"/>
              </p:ext>
            </p:extLst>
          </p:nvPr>
        </p:nvGraphicFramePr>
        <p:xfrm>
          <a:off x="323528" y="5949950"/>
          <a:ext cx="2244725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6" name="Equation" r:id="rId4" imgW="1066680" imgH="228600" progId="Equation.3">
                  <p:embed/>
                </p:oleObj>
              </mc:Choice>
              <mc:Fallback>
                <p:oleObj name="Equation" r:id="rId4" imgW="1066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5949950"/>
                        <a:ext cx="2244725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5" name="AutoShape 13"/>
          <p:cNvSpPr>
            <a:spLocks noChangeArrowheads="1"/>
          </p:cNvSpPr>
          <p:nvPr/>
        </p:nvSpPr>
        <p:spPr bwMode="auto">
          <a:xfrm>
            <a:off x="2831778" y="6076950"/>
            <a:ext cx="660400" cy="231775"/>
          </a:xfrm>
          <a:prstGeom prst="leftRightArrow">
            <a:avLst>
              <a:gd name="adj1" fmla="val 50000"/>
              <a:gd name="adj2" fmla="val 5698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24579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3833498"/>
              </p:ext>
            </p:extLst>
          </p:nvPr>
        </p:nvGraphicFramePr>
        <p:xfrm>
          <a:off x="3707631" y="5943600"/>
          <a:ext cx="2030412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7" name="Equation" r:id="rId6" imgW="965160" imgH="228600" progId="Equation.DSMT4">
                  <p:embed/>
                </p:oleObj>
              </mc:Choice>
              <mc:Fallback>
                <p:oleObj name="Equation" r:id="rId6" imgW="9651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7631" y="5943600"/>
                        <a:ext cx="2030412" cy="482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586" name="Group 25"/>
          <p:cNvGrpSpPr>
            <a:grpSpLocks/>
          </p:cNvGrpSpPr>
          <p:nvPr/>
        </p:nvGrpSpPr>
        <p:grpSpPr bwMode="auto">
          <a:xfrm>
            <a:off x="179388" y="3194051"/>
            <a:ext cx="7345362" cy="2635250"/>
            <a:chOff x="113" y="2070"/>
            <a:chExt cx="4627" cy="1660"/>
          </a:xfrm>
        </p:grpSpPr>
        <p:pic>
          <p:nvPicPr>
            <p:cNvPr id="24588" name="Picture 9" descr="diffraction_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20" y="2070"/>
              <a:ext cx="3720" cy="1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9" name="Line 10"/>
            <p:cNvSpPr>
              <a:spLocks noChangeShapeType="1"/>
            </p:cNvSpPr>
            <p:nvPr/>
          </p:nvSpPr>
          <p:spPr bwMode="auto">
            <a:xfrm>
              <a:off x="1202" y="2976"/>
              <a:ext cx="0" cy="4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590" name="Text Box 11"/>
            <p:cNvSpPr txBox="1">
              <a:spLocks noChangeArrowheads="1"/>
            </p:cNvSpPr>
            <p:nvPr/>
          </p:nvSpPr>
          <p:spPr bwMode="auto">
            <a:xfrm>
              <a:off x="872" y="3080"/>
              <a:ext cx="31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/>
                <a:t>d</a:t>
              </a:r>
              <a:r>
                <a:rPr lang="fr-FR" baseline="-25000"/>
                <a:t>hkl</a:t>
              </a:r>
              <a:endParaRPr lang="fr-FR"/>
            </a:p>
          </p:txBody>
        </p:sp>
        <p:sp>
          <p:nvSpPr>
            <p:cNvPr id="24591" name="Text Box 15"/>
            <p:cNvSpPr txBox="1">
              <a:spLocks noChangeArrowheads="1"/>
            </p:cNvSpPr>
            <p:nvPr/>
          </p:nvSpPr>
          <p:spPr bwMode="auto">
            <a:xfrm>
              <a:off x="113" y="2795"/>
              <a:ext cx="7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/>
                <a:t>plan (h,k,l)</a:t>
              </a:r>
            </a:p>
          </p:txBody>
        </p:sp>
        <p:sp>
          <p:nvSpPr>
            <p:cNvPr id="24592" name="Line 16"/>
            <p:cNvSpPr>
              <a:spLocks noChangeShapeType="1"/>
            </p:cNvSpPr>
            <p:nvPr/>
          </p:nvSpPr>
          <p:spPr bwMode="auto">
            <a:xfrm>
              <a:off x="884" y="2931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596" name="Line 20"/>
            <p:cNvSpPr>
              <a:spLocks noChangeShapeType="1"/>
            </p:cNvSpPr>
            <p:nvPr/>
          </p:nvSpPr>
          <p:spPr bwMode="auto">
            <a:xfrm>
              <a:off x="1701" y="2387"/>
              <a:ext cx="363" cy="31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24580" name="Object 22"/>
            <p:cNvGraphicFramePr>
              <a:graphicFrameLocks noChangeAspect="1"/>
            </p:cNvGraphicFramePr>
            <p:nvPr/>
          </p:nvGraphicFramePr>
          <p:xfrm>
            <a:off x="1746" y="2523"/>
            <a:ext cx="122" cy="2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868" name="Equation" r:id="rId9" imgW="126720" imgH="228600" progId="Equation.3">
                    <p:embed/>
                  </p:oleObj>
                </mc:Choice>
                <mc:Fallback>
                  <p:oleObj name="Equation" r:id="rId9" imgW="12672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46" y="2523"/>
                          <a:ext cx="122" cy="21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597" name="Line 23"/>
            <p:cNvSpPr>
              <a:spLocks noChangeShapeType="1"/>
            </p:cNvSpPr>
            <p:nvPr/>
          </p:nvSpPr>
          <p:spPr bwMode="auto">
            <a:xfrm flipV="1">
              <a:off x="3243" y="2523"/>
              <a:ext cx="272" cy="22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24581" name="Object 24"/>
            <p:cNvGraphicFramePr>
              <a:graphicFrameLocks noChangeAspect="1"/>
            </p:cNvGraphicFramePr>
            <p:nvPr/>
          </p:nvGraphicFramePr>
          <p:xfrm>
            <a:off x="3412" y="2614"/>
            <a:ext cx="146" cy="2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869" name="Equation" r:id="rId11" imgW="152280" imgH="228600" progId="Equation.3">
                    <p:embed/>
                  </p:oleObj>
                </mc:Choice>
                <mc:Fallback>
                  <p:oleObj name="Equation" r:id="rId11" imgW="15228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12" y="2614"/>
                          <a:ext cx="146" cy="21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4587" name="Rectangle 26"/>
          <p:cNvSpPr>
            <a:spLocks noChangeArrowheads="1"/>
          </p:cNvSpPr>
          <p:nvPr/>
        </p:nvSpPr>
        <p:spPr bwMode="auto">
          <a:xfrm>
            <a:off x="6588125" y="3716338"/>
            <a:ext cx="2339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i="1" dirty="0"/>
              <a:t>(D’après </a:t>
            </a:r>
            <a:r>
              <a:rPr lang="fr-FR" sz="1400" i="1" dirty="0" err="1"/>
              <a:t>McMurry</a:t>
            </a:r>
            <a:r>
              <a:rPr lang="fr-FR" sz="1400" i="1" dirty="0"/>
              <a:t> and </a:t>
            </a:r>
            <a:r>
              <a:rPr lang="fr-FR" sz="1400" i="1" dirty="0" err="1"/>
              <a:t>Fay</a:t>
            </a:r>
            <a:r>
              <a:rPr lang="fr-FR" sz="1400" i="1" dirty="0"/>
              <a:t>)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4304487"/>
              </p:ext>
            </p:extLst>
          </p:nvPr>
        </p:nvGraphicFramePr>
        <p:xfrm>
          <a:off x="6888163" y="5778500"/>
          <a:ext cx="1736725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0" name="Equation" r:id="rId13" imgW="825480" imgH="393480" progId="Equation.DSMT4">
                  <p:embed/>
                </p:oleObj>
              </mc:Choice>
              <mc:Fallback>
                <p:oleObj name="Equation" r:id="rId13" imgW="825480" imgH="39348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8163" y="5778500"/>
                        <a:ext cx="1736725" cy="8302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AutoShape 13"/>
          <p:cNvSpPr>
            <a:spLocks noChangeArrowheads="1"/>
          </p:cNvSpPr>
          <p:nvPr/>
        </p:nvSpPr>
        <p:spPr bwMode="auto">
          <a:xfrm>
            <a:off x="5975350" y="6107112"/>
            <a:ext cx="660400" cy="231775"/>
          </a:xfrm>
          <a:prstGeom prst="leftRightArrow">
            <a:avLst>
              <a:gd name="adj1" fmla="val 50000"/>
              <a:gd name="adj2" fmla="val 5698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34678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5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fr-FR" dirty="0"/>
              <a:t>Chapitre 3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552" y="3645024"/>
            <a:ext cx="6702425" cy="2362200"/>
          </a:xfrm>
        </p:spPr>
        <p:txBody>
          <a:bodyPr/>
          <a:lstStyle/>
          <a:p>
            <a:pPr eaLnBrk="1" hangingPunct="1">
              <a:defRPr/>
            </a:pPr>
            <a:r>
              <a:rPr lang="fr-FR" sz="3100" dirty="0"/>
              <a:t>Mécanique ondulatoire : </a:t>
            </a:r>
          </a:p>
          <a:p>
            <a:pPr eaLnBrk="1" hangingPunct="1">
              <a:defRPr/>
            </a:pPr>
            <a:r>
              <a:rPr lang="fr-FR" sz="3100" dirty="0"/>
              <a:t>l’équation de </a:t>
            </a:r>
            <a:r>
              <a:rPr lang="fr-FR" sz="31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Schrödinger</a:t>
            </a:r>
          </a:p>
        </p:txBody>
      </p:sp>
      <p:sp>
        <p:nvSpPr>
          <p:cNvPr id="253954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BD42873-A6D1-433F-9830-AF67C2FA2CE1}" type="slidenum">
              <a:rPr lang="fr-FR" altLang="en-US"/>
              <a:pPr/>
              <a:t>47</a:t>
            </a:fld>
            <a:endParaRPr lang="fr-FR" alt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La fin de la mécanique classique?</a:t>
            </a:r>
          </a:p>
        </p:txBody>
      </p:sp>
      <p:sp>
        <p:nvSpPr>
          <p:cNvPr id="181254" name="Rectangle 6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sz="2600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La matière:</a:t>
            </a:r>
          </a:p>
          <a:p>
            <a:pPr lvl="1" eaLnBrk="1" hangingPunct="1">
              <a:defRPr/>
            </a:pPr>
            <a:r>
              <a:rPr lang="fr-FR" sz="2200"/>
              <a:t>Position</a:t>
            </a:r>
          </a:p>
          <a:p>
            <a:pPr lvl="1" eaLnBrk="1" hangingPunct="1">
              <a:defRPr/>
            </a:pPr>
            <a:r>
              <a:rPr lang="fr-FR" sz="2200"/>
              <a:t>Vitesse (quantité de mouvement)</a:t>
            </a:r>
          </a:p>
          <a:p>
            <a:pPr lvl="1" eaLnBrk="1" hangingPunct="1">
              <a:defRPr/>
            </a:pPr>
            <a:endParaRPr lang="fr-FR" sz="2200"/>
          </a:p>
          <a:p>
            <a:pPr lvl="1" eaLnBrk="1" hangingPunct="1">
              <a:defRPr/>
            </a:pPr>
            <a:endParaRPr lang="fr-FR" sz="2200"/>
          </a:p>
          <a:p>
            <a:pPr lvl="1" eaLnBrk="1" hangingPunct="1">
              <a:defRPr/>
            </a:pPr>
            <a:r>
              <a:rPr lang="fr-FR" sz="2200"/>
              <a:t>Loi de Newton</a:t>
            </a:r>
          </a:p>
        </p:txBody>
      </p:sp>
      <p:sp>
        <p:nvSpPr>
          <p:cNvPr id="181255" name="Rectangle 7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sz="2600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La lumière:</a:t>
            </a:r>
            <a:endParaRPr lang="fr-FR" sz="2600" i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defRPr/>
            </a:pPr>
            <a:r>
              <a:rPr lang="fr-FR" sz="2200"/>
              <a:t>Composante champ électrique</a:t>
            </a:r>
          </a:p>
          <a:p>
            <a:pPr lvl="1" eaLnBrk="1" hangingPunct="1">
              <a:defRPr/>
            </a:pPr>
            <a:r>
              <a:rPr lang="fr-FR" sz="2200"/>
              <a:t>Composante champ magnétique</a:t>
            </a:r>
          </a:p>
          <a:p>
            <a:pPr lvl="1" eaLnBrk="1" hangingPunct="1">
              <a:defRPr/>
            </a:pPr>
            <a:endParaRPr lang="fr-FR" sz="2200"/>
          </a:p>
          <a:p>
            <a:pPr lvl="1" eaLnBrk="1" hangingPunct="1">
              <a:defRPr/>
            </a:pPr>
            <a:endParaRPr lang="fr-FR" sz="2200"/>
          </a:p>
          <a:p>
            <a:pPr lvl="1" eaLnBrk="1" hangingPunct="1">
              <a:defRPr/>
            </a:pPr>
            <a:r>
              <a:rPr lang="fr-FR" sz="2200"/>
              <a:t>Équations de Maxwell</a:t>
            </a:r>
          </a:p>
        </p:txBody>
      </p:sp>
      <p:sp>
        <p:nvSpPr>
          <p:cNvPr id="254978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403D78-8A00-4FC1-A175-5D8B69BDDBEA}" type="slidenum">
              <a:rPr lang="fr-FR" altLang="en-US"/>
              <a:pPr/>
              <a:t>48</a:t>
            </a:fld>
            <a:endParaRPr lang="fr-FR" altLang="en-US"/>
          </a:p>
        </p:txBody>
      </p:sp>
      <p:sp>
        <p:nvSpPr>
          <p:cNvPr id="254982" name="AutoShape 8"/>
          <p:cNvSpPr>
            <a:spLocks noChangeArrowheads="1"/>
          </p:cNvSpPr>
          <p:nvPr/>
        </p:nvSpPr>
        <p:spPr bwMode="auto">
          <a:xfrm flipH="1">
            <a:off x="2051050" y="4652963"/>
            <a:ext cx="287338" cy="538162"/>
          </a:xfrm>
          <a:prstGeom prst="downArrow">
            <a:avLst>
              <a:gd name="adj1" fmla="val 50000"/>
              <a:gd name="adj2" fmla="val 4682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81257" name="Text Box 9"/>
          <p:cNvSpPr txBox="1">
            <a:spLocks noChangeArrowheads="1"/>
          </p:cNvSpPr>
          <p:nvPr/>
        </p:nvSpPr>
        <p:spPr bwMode="auto">
          <a:xfrm>
            <a:off x="447675" y="5321300"/>
            <a:ext cx="3403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Six variables permettent de définir parfaitement l’état de chaque corpuscule</a:t>
            </a:r>
          </a:p>
        </p:txBody>
      </p:sp>
      <p:sp>
        <p:nvSpPr>
          <p:cNvPr id="254984" name="AutoShape 10"/>
          <p:cNvSpPr>
            <a:spLocks noChangeArrowheads="1"/>
          </p:cNvSpPr>
          <p:nvPr/>
        </p:nvSpPr>
        <p:spPr bwMode="auto">
          <a:xfrm flipH="1">
            <a:off x="1979613" y="3467100"/>
            <a:ext cx="287337" cy="538163"/>
          </a:xfrm>
          <a:prstGeom prst="downArrow">
            <a:avLst>
              <a:gd name="adj1" fmla="val 50000"/>
              <a:gd name="adj2" fmla="val 4682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54985" name="AutoShape 11"/>
          <p:cNvSpPr>
            <a:spLocks noChangeArrowheads="1"/>
          </p:cNvSpPr>
          <p:nvPr/>
        </p:nvSpPr>
        <p:spPr bwMode="auto">
          <a:xfrm flipH="1">
            <a:off x="6445250" y="3716338"/>
            <a:ext cx="287338" cy="538162"/>
          </a:xfrm>
          <a:prstGeom prst="downArrow">
            <a:avLst>
              <a:gd name="adj1" fmla="val 50000"/>
              <a:gd name="adj2" fmla="val 4682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54986" name="AutoShape 12"/>
          <p:cNvSpPr>
            <a:spLocks noChangeArrowheads="1"/>
          </p:cNvSpPr>
          <p:nvPr/>
        </p:nvSpPr>
        <p:spPr bwMode="auto">
          <a:xfrm flipH="1">
            <a:off x="6516688" y="4906963"/>
            <a:ext cx="287337" cy="538162"/>
          </a:xfrm>
          <a:prstGeom prst="downArrow">
            <a:avLst>
              <a:gd name="adj1" fmla="val 50000"/>
              <a:gd name="adj2" fmla="val 4682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81261" name="Text Box 13"/>
          <p:cNvSpPr txBox="1">
            <a:spLocks noChangeArrowheads="1"/>
          </p:cNvSpPr>
          <p:nvPr/>
        </p:nvSpPr>
        <p:spPr bwMode="auto">
          <a:xfrm>
            <a:off x="4932363" y="5516563"/>
            <a:ext cx="38163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On ne peut séparer la radiation en corpuscules maintenus localisés dans l’espace – processus d’interférence et diffraction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La fin de la mécanique classique?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defRPr/>
            </a:pPr>
            <a:r>
              <a:rPr lang="fr-FR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Au début du 20° siècle:</a:t>
            </a:r>
          </a:p>
          <a:p>
            <a:pPr lvl="2" eaLnBrk="1" hangingPunct="1">
              <a:defRPr/>
            </a:pPr>
            <a:r>
              <a:rPr lang="fr-FR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Théorie corpusculaire de la matière:</a:t>
            </a:r>
          </a:p>
          <a:p>
            <a:pPr lvl="3" eaLnBrk="1" hangingPunct="1">
              <a:defRPr/>
            </a:pPr>
            <a:r>
              <a:rPr lang="fr-FR"/>
              <a:t>« marche » même à l’échelle microscopique</a:t>
            </a:r>
          </a:p>
          <a:p>
            <a:pPr lvl="3" eaLnBrk="1" hangingPunct="1">
              <a:defRPr/>
            </a:pPr>
            <a:r>
              <a:rPr lang="fr-FR"/>
              <a:t>Complexité du pb à cette échelle </a:t>
            </a:r>
            <a:r>
              <a:rPr lang="fr-FR">
                <a:sym typeface="Wingdings" pitchFamily="2" charset="2"/>
              </a:rPr>
              <a:t> mécanique statistique</a:t>
            </a:r>
          </a:p>
          <a:p>
            <a:pPr lvl="2" eaLnBrk="1" hangingPunct="1">
              <a:defRPr/>
            </a:pPr>
            <a:endParaRPr lang="fr-FR"/>
          </a:p>
          <a:p>
            <a:pPr lvl="2" eaLnBrk="1" hangingPunct="1">
              <a:defRPr/>
            </a:pPr>
            <a:r>
              <a:rPr lang="fr-FR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Théorie ondulatoire de la lumière:</a:t>
            </a:r>
          </a:p>
          <a:p>
            <a:pPr lvl="3" eaLnBrk="1" hangingPunct="1">
              <a:defRPr/>
            </a:pPr>
            <a:r>
              <a:rPr lang="fr-FR"/>
              <a:t>Acceptée depuis Fresnel</a:t>
            </a:r>
          </a:p>
          <a:p>
            <a:pPr lvl="3" eaLnBrk="1" hangingPunct="1">
              <a:defRPr/>
            </a:pPr>
            <a:r>
              <a:rPr lang="fr-FR"/>
              <a:t>Tous les phénomènes </a:t>
            </a:r>
            <a:r>
              <a:rPr lang="fr-FR" u="sng"/>
              <a:t>connus</a:t>
            </a:r>
            <a:r>
              <a:rPr lang="fr-FR"/>
              <a:t> de la lumière interprétés</a:t>
            </a:r>
          </a:p>
          <a:p>
            <a:pPr lvl="3" eaLnBrk="1" hangingPunct="1">
              <a:defRPr/>
            </a:pPr>
            <a:r>
              <a:rPr lang="fr-FR"/>
              <a:t>Équations de Maxwell + ondes radio (Hertz) </a:t>
            </a:r>
            <a:r>
              <a:rPr lang="fr-FR">
                <a:sym typeface="Wingdings" pitchFamily="2" charset="2"/>
              </a:rPr>
              <a:t> synthèse optique et électricité</a:t>
            </a:r>
            <a:endParaRPr lang="fr-FR"/>
          </a:p>
          <a:p>
            <a:pPr lvl="1" eaLnBrk="1" hangingPunct="1">
              <a:defRPr/>
            </a:pPr>
            <a:endParaRPr lang="fr-FR"/>
          </a:p>
          <a:p>
            <a:pPr lvl="1" eaLnBrk="1" hangingPunct="1">
              <a:defRPr/>
            </a:pPr>
            <a:endParaRPr lang="fr-FR"/>
          </a:p>
        </p:txBody>
      </p:sp>
      <p:sp>
        <p:nvSpPr>
          <p:cNvPr id="25600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00E24A5-262E-49B8-B82D-A964293E4C6E}" type="slidenum">
              <a:rPr lang="fr-FR" altLang="en-US"/>
              <a:pPr/>
              <a:t>49</a:t>
            </a:fld>
            <a:endParaRPr lang="fr-FR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5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fr-FR" dirty="0"/>
              <a:t>Chapitre 1</a:t>
            </a:r>
          </a:p>
        </p:txBody>
      </p:sp>
      <p:sp>
        <p:nvSpPr>
          <p:cNvPr id="207876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fr-FR"/>
              <a:t>Liaison cristalline et cristallographie</a:t>
            </a:r>
          </a:p>
        </p:txBody>
      </p:sp>
      <p:sp>
        <p:nvSpPr>
          <p:cNvPr id="207874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13504B9-AEA8-4ED4-A35D-A63850B9C2FC}" type="slidenum">
              <a:rPr lang="fr-FR" altLang="en-US"/>
              <a:pPr/>
              <a:t>5</a:t>
            </a:fld>
            <a:endParaRPr lang="fr-FR" alt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82" name="Picture 2" descr="Résultat de recherche d'images pour &quot;corps noir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94" y="2550267"/>
            <a:ext cx="4819354" cy="348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7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La fin de la mécanique classique?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2" eaLnBrk="1" hangingPunct="1">
              <a:defRPr/>
            </a:pPr>
            <a:r>
              <a:rPr lang="fr-FR" dirty="0"/>
              <a:t>De nouvelles expériences / découvertes posent des problèmes d’interprétation:</a:t>
            </a:r>
          </a:p>
          <a:p>
            <a:pPr lvl="3" eaLnBrk="1" hangingPunct="1">
              <a:defRPr/>
            </a:pPr>
            <a:r>
              <a:rPr lang="fr-FR" u="sng" dirty="0">
                <a:solidFill>
                  <a:srgbClr val="9900CC"/>
                </a:solidFill>
              </a:rPr>
              <a:t>Rayonnement du corps noir</a:t>
            </a:r>
            <a:endParaRPr lang="fr-FR" i="1" u="sng" dirty="0">
              <a:solidFill>
                <a:srgbClr val="99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ymbol" pitchFamily="18" charset="2"/>
              <a:sym typeface="Wingdings" pitchFamily="2" charset="2"/>
            </a:endParaRPr>
          </a:p>
          <a:p>
            <a:pPr lvl="3" eaLnBrk="1" hangingPunct="1">
              <a:defRPr/>
            </a:pPr>
            <a:endParaRPr lang="fr-FR" i="1" dirty="0">
              <a:effectLst>
                <a:outerShdw blurRad="38100" dist="38100" dir="2700000" algn="tl">
                  <a:srgbClr val="C0C0C0"/>
                </a:outerShdw>
              </a:effectLst>
              <a:latin typeface="Symbol" pitchFamily="18" charset="2"/>
              <a:sym typeface="Wingdings" pitchFamily="2" charset="2"/>
            </a:endParaRPr>
          </a:p>
          <a:p>
            <a:pPr lvl="3" eaLnBrk="1" hangingPunct="1">
              <a:defRPr/>
            </a:pPr>
            <a:endParaRPr lang="fr-FR" i="1" dirty="0">
              <a:effectLst>
                <a:outerShdw blurRad="38100" dist="38100" dir="2700000" algn="tl">
                  <a:srgbClr val="C0C0C0"/>
                </a:outerShdw>
              </a:effectLst>
              <a:latin typeface="Symbol" pitchFamily="18" charset="2"/>
              <a:sym typeface="Wingdings" pitchFamily="2" charset="2"/>
            </a:endParaRPr>
          </a:p>
          <a:p>
            <a:pPr lvl="3" eaLnBrk="1" hangingPunct="1">
              <a:defRPr/>
            </a:pPr>
            <a:endParaRPr lang="fr-FR" i="1" dirty="0">
              <a:effectLst>
                <a:outerShdw blurRad="38100" dist="38100" dir="2700000" algn="tl">
                  <a:srgbClr val="C0C0C0"/>
                </a:outerShdw>
              </a:effectLst>
              <a:latin typeface="Symbol" pitchFamily="18" charset="2"/>
              <a:sym typeface="Wingdings" pitchFamily="2" charset="2"/>
            </a:endParaRPr>
          </a:p>
          <a:p>
            <a:pPr lvl="3" eaLnBrk="1" hangingPunct="1">
              <a:defRPr/>
            </a:pPr>
            <a:endParaRPr lang="fr-FR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5702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FB8FE9-EAF1-4CF6-9AD2-AAADEE076040}" type="slidenum">
              <a:rPr lang="fr-FR" altLang="en-US"/>
              <a:pPr/>
              <a:t>50</a:t>
            </a:fld>
            <a:endParaRPr lang="fr-FR" altLang="en-US" dirty="0"/>
          </a:p>
        </p:txBody>
      </p:sp>
      <p:sp>
        <p:nvSpPr>
          <p:cNvPr id="17" name="ZoneTexte 16"/>
          <p:cNvSpPr txBox="1"/>
          <p:nvPr/>
        </p:nvSpPr>
        <p:spPr>
          <a:xfrm>
            <a:off x="642910" y="6000768"/>
            <a:ext cx="33906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Corps noir: objet qui absorbe toute </a:t>
            </a:r>
          </a:p>
          <a:p>
            <a:r>
              <a:rPr lang="fr-FR" sz="1600" dirty="0"/>
              <a:t>radiation qu’il reçoit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/>
              <p:cNvSpPr txBox="1"/>
              <p:nvPr/>
            </p:nvSpPr>
            <p:spPr>
              <a:xfrm>
                <a:off x="4932040" y="4005064"/>
                <a:ext cx="4104455" cy="23457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À l’intérieur de la cavité, le champ électromagnétique est équivalent à un ensemble d’oscillateurs harmoniques indépendants. Leur énergie moyenne </a:t>
                </a:r>
                <a:r>
                  <a:rPr lang="fr-FR" sz="1400" dirty="0">
                    <a:solidFill>
                      <a:srgbClr val="FF0000"/>
                    </a:solidFill>
                  </a:rPr>
                  <a:t>(en supposant que l’énergie peut varier de manière continue) </a:t>
                </a:r>
                <a:r>
                  <a:rPr lang="fr-FR" sz="1400" dirty="0"/>
                  <a:t>est donnée par :</a:t>
                </a:r>
              </a:p>
              <a:p>
                <a:endParaRPr lang="fr-FR" sz="1400" dirty="0"/>
              </a:p>
              <a:p>
                <a:endParaRPr lang="fr-FR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latin typeface="Cambria Math"/>
                            </a:rPr>
                            <m:t> </m:t>
                          </m:r>
                          <m:r>
                            <a:rPr lang="fr-FR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fr-FR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fr-FR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fr-FR" b="0" i="1" smtClean="0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fr-FR" b="0" i="1" smtClean="0">
                                  <a:latin typeface="Cambria Math"/>
                                </a:rPr>
                                <m:t>𝐸</m:t>
                              </m:r>
                              <m:sSup>
                                <m:s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0" i="1" smtClean="0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fr-FR" b="0" i="1" smtClean="0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fr-FR" b="0" i="1" smtClean="0">
                                      <a:latin typeface="Cambria Math"/>
                                    </a:rPr>
                                    <m:t>𝐸</m:t>
                                  </m:r>
                                  <m:r>
                                    <a:rPr lang="fr-FR" b="0" i="1" smtClean="0">
                                      <a:latin typeface="Cambria Math"/>
                                    </a:rPr>
                                    <m:t>/</m:t>
                                  </m:r>
                                  <m:r>
                                    <a:rPr lang="fr-FR" b="0" i="1" smtClean="0">
                                      <a:latin typeface="Cambria Math"/>
                                    </a:rPr>
                                    <m:t>𝑘𝑇</m:t>
                                  </m:r>
                                </m:sup>
                              </m:sSup>
                              <m:r>
                                <a:rPr lang="fr-FR" b="0" i="1" smtClean="0">
                                  <a:latin typeface="Cambria Math"/>
                                </a:rPr>
                                <m:t>𝑑𝐸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fr-FR" i="1">
                                  <a:latin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fr-FR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fr-FR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fr-FR" i="1">
                                      <a:latin typeface="Cambria Math"/>
                                    </a:rPr>
                                    <m:t>𝐸</m:t>
                                  </m:r>
                                  <m:r>
                                    <a:rPr lang="fr-FR" i="1">
                                      <a:latin typeface="Cambria Math"/>
                                    </a:rPr>
                                    <m:t>/</m:t>
                                  </m:r>
                                  <m:r>
                                    <a:rPr lang="fr-FR" i="1">
                                      <a:latin typeface="Cambria Math"/>
                                    </a:rPr>
                                    <m:t>𝑘𝑇</m:t>
                                  </m:r>
                                </m:sup>
                              </m:sSup>
                              <m:r>
                                <a:rPr lang="fr-FR" b="0" i="1" smtClean="0">
                                  <a:latin typeface="Cambria Math"/>
                                </a:rPr>
                                <m:t>𝑑𝐸</m:t>
                              </m:r>
                            </m:e>
                          </m:nary>
                        </m:den>
                      </m:f>
                      <m:r>
                        <a:rPr lang="fr-FR" b="0" i="0" smtClean="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fr-FR" b="0" i="0" smtClean="0">
                          <a:latin typeface="Cambria Math"/>
                        </a:rPr>
                        <m:t>kT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ZoneText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040" y="4005064"/>
                <a:ext cx="4104455" cy="2345707"/>
              </a:xfrm>
              <a:prstGeom prst="rect">
                <a:avLst/>
              </a:prstGeom>
              <a:blipFill rotWithShape="1">
                <a:blip r:embed="rId5"/>
                <a:stretch>
                  <a:fillRect l="-297" t="-2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17" descr="cavmo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8" y="2298326"/>
            <a:ext cx="3493850" cy="1520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La fin de la mécanique classique?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2" eaLnBrk="1" hangingPunct="1">
              <a:defRPr/>
            </a:pPr>
            <a:r>
              <a:rPr lang="fr-FR" dirty="0"/>
              <a:t>De nouvelles expériences / découvertes posent des problèmes d’interprétation:</a:t>
            </a:r>
          </a:p>
          <a:p>
            <a:pPr lvl="3" eaLnBrk="1" hangingPunct="1">
              <a:defRPr/>
            </a:pPr>
            <a:r>
              <a:rPr lang="fr-FR" u="sng" dirty="0">
                <a:solidFill>
                  <a:srgbClr val="9900CC"/>
                </a:solidFill>
              </a:rPr>
              <a:t>Rayonnement du corps noir</a:t>
            </a:r>
            <a:endParaRPr lang="fr-FR" i="1" u="sng" dirty="0">
              <a:solidFill>
                <a:srgbClr val="99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ymbol" pitchFamily="18" charset="2"/>
              <a:sym typeface="Wingdings" pitchFamily="2" charset="2"/>
            </a:endParaRPr>
          </a:p>
          <a:p>
            <a:pPr lvl="3" eaLnBrk="1" hangingPunct="1">
              <a:defRPr/>
            </a:pPr>
            <a:endParaRPr lang="fr-FR" i="1" dirty="0">
              <a:effectLst>
                <a:outerShdw blurRad="38100" dist="38100" dir="2700000" algn="tl">
                  <a:srgbClr val="C0C0C0"/>
                </a:outerShdw>
              </a:effectLst>
              <a:latin typeface="Symbol" pitchFamily="18" charset="2"/>
              <a:sym typeface="Wingdings" pitchFamily="2" charset="2"/>
            </a:endParaRPr>
          </a:p>
          <a:p>
            <a:pPr lvl="3" eaLnBrk="1" hangingPunct="1">
              <a:defRPr/>
            </a:pPr>
            <a:endParaRPr lang="fr-FR" i="1" dirty="0">
              <a:effectLst>
                <a:outerShdw blurRad="38100" dist="38100" dir="2700000" algn="tl">
                  <a:srgbClr val="C0C0C0"/>
                </a:outerShdw>
              </a:effectLst>
              <a:latin typeface="Symbol" pitchFamily="18" charset="2"/>
              <a:sym typeface="Wingdings" pitchFamily="2" charset="2"/>
            </a:endParaRPr>
          </a:p>
          <a:p>
            <a:pPr lvl="3" eaLnBrk="1" hangingPunct="1">
              <a:defRPr/>
            </a:pPr>
            <a:endParaRPr lang="fr-FR" i="1" dirty="0">
              <a:effectLst>
                <a:outerShdw blurRad="38100" dist="38100" dir="2700000" algn="tl">
                  <a:srgbClr val="C0C0C0"/>
                </a:outerShdw>
              </a:effectLst>
              <a:latin typeface="Symbol" pitchFamily="18" charset="2"/>
              <a:sym typeface="Wingdings" pitchFamily="2" charset="2"/>
            </a:endParaRPr>
          </a:p>
          <a:p>
            <a:pPr lvl="3" eaLnBrk="1" hangingPunct="1">
              <a:defRPr/>
            </a:pPr>
            <a:endParaRPr lang="fr-FR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5702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FB8FE9-EAF1-4CF6-9AD2-AAADEE076040}" type="slidenum">
              <a:rPr lang="fr-FR" altLang="en-US"/>
              <a:pPr/>
              <a:t>51</a:t>
            </a:fld>
            <a:endParaRPr lang="fr-FR" altLang="en-US" dirty="0"/>
          </a:p>
        </p:txBody>
      </p:sp>
      <p:pic>
        <p:nvPicPr>
          <p:cNvPr id="257032" name="Picture 17" descr="cavmo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298326"/>
            <a:ext cx="3493850" cy="1520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ZoneTexte 16"/>
          <p:cNvSpPr txBox="1"/>
          <p:nvPr/>
        </p:nvSpPr>
        <p:spPr>
          <a:xfrm>
            <a:off x="642910" y="6000768"/>
            <a:ext cx="33906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Corps noir: objet qui absorbe toute </a:t>
            </a:r>
          </a:p>
          <a:p>
            <a:r>
              <a:rPr lang="fr-FR" sz="1600" dirty="0"/>
              <a:t>radiation qu’il reçoit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/>
              <p:cNvSpPr txBox="1"/>
              <p:nvPr/>
            </p:nvSpPr>
            <p:spPr>
              <a:xfrm>
                <a:off x="4932040" y="4005064"/>
                <a:ext cx="4104455" cy="23457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À l’intérieur de la cavité, le champ électromagnétique est équivalent à un ensemble d’oscillateurs harmoniques indépendants. Leur énergie moyenne </a:t>
                </a:r>
                <a:r>
                  <a:rPr lang="fr-FR" sz="1400" dirty="0">
                    <a:solidFill>
                      <a:srgbClr val="FF0000"/>
                    </a:solidFill>
                  </a:rPr>
                  <a:t>(en supposant que l’énergie peut varier de manière continue) </a:t>
                </a:r>
                <a:r>
                  <a:rPr lang="fr-FR" sz="1400" dirty="0"/>
                  <a:t>est donnée par :</a:t>
                </a:r>
              </a:p>
              <a:p>
                <a:endParaRPr lang="fr-FR" sz="1400" dirty="0"/>
              </a:p>
              <a:p>
                <a:endParaRPr lang="fr-FR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latin typeface="Cambria Math"/>
                            </a:rPr>
                            <m:t> </m:t>
                          </m:r>
                          <m:r>
                            <a:rPr lang="fr-FR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fr-FR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fr-FR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fr-FR" b="0" i="1" smtClean="0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fr-FR" b="0" i="1" smtClean="0">
                                  <a:latin typeface="Cambria Math"/>
                                </a:rPr>
                                <m:t>𝐸</m:t>
                              </m:r>
                              <m:sSup>
                                <m:s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0" i="1" smtClean="0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fr-FR" b="0" i="1" smtClean="0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fr-FR" b="0" i="1" smtClean="0">
                                      <a:latin typeface="Cambria Math"/>
                                    </a:rPr>
                                    <m:t>𝐸</m:t>
                                  </m:r>
                                  <m:r>
                                    <a:rPr lang="fr-FR" b="0" i="1" smtClean="0">
                                      <a:latin typeface="Cambria Math"/>
                                    </a:rPr>
                                    <m:t>/</m:t>
                                  </m:r>
                                  <m:r>
                                    <a:rPr lang="fr-FR" b="0" i="1" smtClean="0">
                                      <a:latin typeface="Cambria Math"/>
                                    </a:rPr>
                                    <m:t>𝑘𝑇</m:t>
                                  </m:r>
                                </m:sup>
                              </m:sSup>
                              <m:r>
                                <a:rPr lang="fr-FR" b="0" i="1" smtClean="0">
                                  <a:latin typeface="Cambria Math"/>
                                </a:rPr>
                                <m:t>𝑑𝐸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fr-FR" i="1">
                                  <a:latin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fr-FR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fr-FR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fr-FR" i="1">
                                      <a:latin typeface="Cambria Math"/>
                                    </a:rPr>
                                    <m:t>𝐸</m:t>
                                  </m:r>
                                  <m:r>
                                    <a:rPr lang="fr-FR" i="1">
                                      <a:latin typeface="Cambria Math"/>
                                    </a:rPr>
                                    <m:t>/</m:t>
                                  </m:r>
                                  <m:r>
                                    <a:rPr lang="fr-FR" i="1">
                                      <a:latin typeface="Cambria Math"/>
                                    </a:rPr>
                                    <m:t>𝑘𝑇</m:t>
                                  </m:r>
                                </m:sup>
                              </m:sSup>
                              <m:r>
                                <a:rPr lang="fr-FR" b="0" i="1" smtClean="0">
                                  <a:latin typeface="Cambria Math"/>
                                </a:rPr>
                                <m:t>𝑑𝐸</m:t>
                              </m:r>
                            </m:e>
                          </m:nary>
                        </m:den>
                      </m:f>
                      <m:r>
                        <a:rPr lang="fr-FR" b="0" i="0" smtClean="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fr-FR" b="0" i="0" smtClean="0">
                          <a:latin typeface="Cambria Math"/>
                        </a:rPr>
                        <m:t>kT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ZoneText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040" y="4005064"/>
                <a:ext cx="4104455" cy="2345707"/>
              </a:xfrm>
              <a:prstGeom prst="rect">
                <a:avLst/>
              </a:prstGeom>
              <a:blipFill rotWithShape="1">
                <a:blip r:embed="rId4"/>
                <a:stretch>
                  <a:fillRect l="-297" t="-2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e 3"/>
          <p:cNvGrpSpPr/>
          <p:nvPr/>
        </p:nvGrpSpPr>
        <p:grpSpPr>
          <a:xfrm>
            <a:off x="680782" y="2892921"/>
            <a:ext cx="3352800" cy="3019425"/>
            <a:chOff x="680782" y="2892921"/>
            <a:chExt cx="3352800" cy="3019425"/>
          </a:xfrm>
        </p:grpSpPr>
        <p:pic>
          <p:nvPicPr>
            <p:cNvPr id="10" name="Picture 14" descr="bb7b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0782" y="2892921"/>
              <a:ext cx="3352800" cy="3019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Rectangle 2"/>
            <p:cNvSpPr/>
            <p:nvPr/>
          </p:nvSpPr>
          <p:spPr>
            <a:xfrm>
              <a:off x="2536726" y="4725144"/>
              <a:ext cx="720080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736751" y="5013176"/>
              <a:ext cx="874762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Forme libre 4"/>
          <p:cNvSpPr/>
          <p:nvPr/>
        </p:nvSpPr>
        <p:spPr>
          <a:xfrm>
            <a:off x="6324600" y="2006600"/>
            <a:ext cx="2349500" cy="1447800"/>
          </a:xfrm>
          <a:custGeom>
            <a:avLst/>
            <a:gdLst>
              <a:gd name="connsiteX0" fmla="*/ 2349500 w 2349500"/>
              <a:gd name="connsiteY0" fmla="*/ 1447800 h 1447800"/>
              <a:gd name="connsiteX1" fmla="*/ 977900 w 2349500"/>
              <a:gd name="connsiteY1" fmla="*/ 1155700 h 1447800"/>
              <a:gd name="connsiteX2" fmla="*/ 279400 w 2349500"/>
              <a:gd name="connsiteY2" fmla="*/ 711200 h 1447800"/>
              <a:gd name="connsiteX3" fmla="*/ 0 w 2349500"/>
              <a:gd name="connsiteY3" fmla="*/ 0 h 1447800"/>
              <a:gd name="connsiteX4" fmla="*/ 0 w 2349500"/>
              <a:gd name="connsiteY4" fmla="*/ 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9500" h="1447800">
                <a:moveTo>
                  <a:pt x="2349500" y="1447800"/>
                </a:moveTo>
                <a:cubicBezTo>
                  <a:pt x="1836208" y="1363133"/>
                  <a:pt x="1322917" y="1278467"/>
                  <a:pt x="977900" y="1155700"/>
                </a:cubicBezTo>
                <a:cubicBezTo>
                  <a:pt x="632883" y="1032933"/>
                  <a:pt x="442383" y="903817"/>
                  <a:pt x="279400" y="711200"/>
                </a:cubicBezTo>
                <a:cubicBezTo>
                  <a:pt x="116417" y="518583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0335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La fin de la mécanique classique?</a:t>
            </a:r>
          </a:p>
        </p:txBody>
      </p:sp>
      <p:sp>
        <p:nvSpPr>
          <p:cNvPr id="9728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2" eaLnBrk="1" hangingPunct="1">
              <a:defRPr/>
            </a:pPr>
            <a:r>
              <a:rPr lang="fr-FR" dirty="0"/>
              <a:t>De nouvelles expériences / découvertes posent des problèmes d’interprétation:</a:t>
            </a:r>
          </a:p>
          <a:p>
            <a:pPr lvl="3" eaLnBrk="1" hangingPunct="1">
              <a:defRPr/>
            </a:pPr>
            <a:r>
              <a:rPr lang="fr-FR" u="sng" dirty="0">
                <a:solidFill>
                  <a:srgbClr val="9900CC"/>
                </a:solidFill>
              </a:rPr>
              <a:t>Rayonnement du corps noir</a:t>
            </a:r>
            <a:endParaRPr lang="fr-FR" i="1" u="sng" dirty="0">
              <a:solidFill>
                <a:srgbClr val="99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ymbol" pitchFamily="18" charset="2"/>
              <a:sym typeface="Wingdings" pitchFamily="2" charset="2"/>
            </a:endParaRPr>
          </a:p>
          <a:p>
            <a:pPr lvl="3" eaLnBrk="1" hangingPunct="1">
              <a:defRPr/>
            </a:pPr>
            <a:endParaRPr lang="fr-FR" i="1" dirty="0">
              <a:effectLst>
                <a:outerShdw blurRad="38100" dist="38100" dir="2700000" algn="tl">
                  <a:srgbClr val="C0C0C0"/>
                </a:outerShdw>
              </a:effectLst>
              <a:latin typeface="Symbol" pitchFamily="18" charset="2"/>
              <a:sym typeface="Wingdings" pitchFamily="2" charset="2"/>
            </a:endParaRPr>
          </a:p>
          <a:p>
            <a:pPr lvl="3" eaLnBrk="1" hangingPunct="1">
              <a:defRPr/>
            </a:pPr>
            <a:endParaRPr lang="fr-FR" i="1" dirty="0">
              <a:effectLst>
                <a:outerShdw blurRad="38100" dist="38100" dir="2700000" algn="tl">
                  <a:srgbClr val="C0C0C0"/>
                </a:outerShdw>
              </a:effectLst>
              <a:latin typeface="Symbol" pitchFamily="18" charset="2"/>
              <a:sym typeface="Wingdings" pitchFamily="2" charset="2"/>
            </a:endParaRPr>
          </a:p>
          <a:p>
            <a:pPr lvl="3" eaLnBrk="1" hangingPunct="1">
              <a:defRPr/>
            </a:pPr>
            <a:endParaRPr lang="fr-FR" i="1" dirty="0">
              <a:effectLst>
                <a:outerShdw blurRad="38100" dist="38100" dir="2700000" algn="tl">
                  <a:srgbClr val="C0C0C0"/>
                </a:outerShdw>
              </a:effectLst>
              <a:latin typeface="Symbol" pitchFamily="18" charset="2"/>
              <a:sym typeface="Wingdings" pitchFamily="2" charset="2"/>
            </a:endParaRPr>
          </a:p>
          <a:p>
            <a:pPr lvl="3" eaLnBrk="1" hangingPunct="1">
              <a:defRPr/>
            </a:pPr>
            <a:endParaRPr lang="fr-FR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5805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B3D4752-C25B-46CC-805B-137746F7D01A}" type="slidenum">
              <a:rPr lang="fr-FR" altLang="en-US"/>
              <a:pPr/>
              <a:t>52</a:t>
            </a:fld>
            <a:endParaRPr lang="fr-FR" altLang="en-US"/>
          </a:p>
        </p:txBody>
      </p:sp>
      <p:sp>
        <p:nvSpPr>
          <p:cNvPr id="972811" name="Text Box 11"/>
          <p:cNvSpPr txBox="1">
            <a:spLocks noChangeArrowheads="1"/>
          </p:cNvSpPr>
          <p:nvPr/>
        </p:nvSpPr>
        <p:spPr bwMode="auto">
          <a:xfrm>
            <a:off x="3419475" y="2564904"/>
            <a:ext cx="54737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fr-FR" sz="1600" i="1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M. Planck</a:t>
            </a:r>
            <a:r>
              <a:rPr lang="fr-FR" sz="1600" dirty="0">
                <a:latin typeface="Calibri" panose="020F0502020204030204" pitchFamily="34" charset="0"/>
              </a:rPr>
              <a:t> : Il postule  que les échanges d’énergie entre la matière et les radiations ne se font pas de manière continue mais par des quantités indivisibles et discrète: </a:t>
            </a:r>
            <a:r>
              <a:rPr lang="fr-FR" sz="1600" i="1" dirty="0">
                <a:latin typeface="Calibri" panose="020F0502020204030204" pitchFamily="34" charset="0"/>
              </a:rPr>
              <a:t>quanta</a:t>
            </a:r>
            <a:r>
              <a:rPr lang="fr-FR" sz="1600" dirty="0">
                <a:latin typeface="Calibri" panose="020F0502020204030204" pitchFamily="34" charset="0"/>
              </a:rPr>
              <a:t> d’énergie. Il montre que la relation entre Energie et Fréquence est donnée par</a:t>
            </a:r>
            <a:r>
              <a:rPr lang="fr-FR" sz="1600" dirty="0"/>
              <a:t>:</a:t>
            </a:r>
          </a:p>
        </p:txBody>
      </p:sp>
      <p:grpSp>
        <p:nvGrpSpPr>
          <p:cNvPr id="258054" name="Group 13"/>
          <p:cNvGrpSpPr>
            <a:grpSpLocks/>
          </p:cNvGrpSpPr>
          <p:nvPr/>
        </p:nvGrpSpPr>
        <p:grpSpPr bwMode="auto">
          <a:xfrm>
            <a:off x="179388" y="2924175"/>
            <a:ext cx="3352800" cy="3019425"/>
            <a:chOff x="3424" y="1706"/>
            <a:chExt cx="2112" cy="1902"/>
          </a:xfrm>
        </p:grpSpPr>
        <p:pic>
          <p:nvPicPr>
            <p:cNvPr id="258058" name="Picture 14" descr="bb7b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24" y="1706"/>
              <a:ext cx="2112" cy="1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8059" name="Oval 15"/>
            <p:cNvSpPr>
              <a:spLocks noChangeArrowheads="1"/>
            </p:cNvSpPr>
            <p:nvPr/>
          </p:nvSpPr>
          <p:spPr bwMode="auto">
            <a:xfrm>
              <a:off x="4921" y="2976"/>
              <a:ext cx="454" cy="453"/>
            </a:xfrm>
            <a:prstGeom prst="ellipse">
              <a:avLst/>
            </a:prstGeom>
            <a:noFill/>
            <a:ln w="28575">
              <a:solidFill>
                <a:srgbClr val="99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972817" name="Text Box 17"/>
          <p:cNvSpPr txBox="1">
            <a:spLocks noChangeArrowheads="1"/>
          </p:cNvSpPr>
          <p:nvPr/>
        </p:nvSpPr>
        <p:spPr bwMode="auto">
          <a:xfrm>
            <a:off x="5781674" y="3657510"/>
            <a:ext cx="13564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400" i="1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</a:t>
            </a:r>
            <a:r>
              <a:rPr lang="fr-FR" sz="2400" i="1" baseline="-25000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</a:t>
            </a:r>
            <a:r>
              <a:rPr lang="fr-FR" sz="2400" i="1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=n.h</a:t>
            </a:r>
            <a:r>
              <a:rPr lang="fr-FR" sz="2400" i="1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n</a:t>
            </a:r>
            <a:endParaRPr lang="fr-FR" sz="2400" i="1" dirty="0">
              <a:solidFill>
                <a:srgbClr val="99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72818" name="Text Box 18"/>
          <p:cNvSpPr txBox="1">
            <a:spLocks noChangeArrowheads="1"/>
          </p:cNvSpPr>
          <p:nvPr/>
        </p:nvSpPr>
        <p:spPr bwMode="auto">
          <a:xfrm>
            <a:off x="3635896" y="4133462"/>
            <a:ext cx="5329237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fr-FR" sz="1600" i="1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M. Planck</a:t>
            </a:r>
            <a:r>
              <a:rPr lang="fr-FR" sz="1600" dirty="0">
                <a:latin typeface="Calibri" panose="020F0502020204030204" pitchFamily="34" charset="0"/>
              </a:rPr>
              <a:t> : lie l’énergie et la fréquence </a:t>
            </a:r>
            <a:r>
              <a:rPr lang="fr-FR" sz="1600" dirty="0">
                <a:latin typeface="Calibri" panose="020F0502020204030204" pitchFamily="34" charset="0"/>
                <a:sym typeface="Wingdings" pitchFamily="2" charset="2"/>
              </a:rPr>
              <a:t> modes autorisés de plus en plus difficile à peupler. Dans l’enceinte ( le corps noir), les atomes de la paroi jouent le rôle d’oscillateurs de fréquence </a:t>
            </a:r>
            <a:r>
              <a:rPr lang="fr-FR" sz="1600" dirty="0">
                <a:latin typeface="Symbol" panose="05050102010706020507" pitchFamily="18" charset="2"/>
                <a:sym typeface="Wingdings" pitchFamily="2" charset="2"/>
              </a:rPr>
              <a:t>n </a:t>
            </a:r>
            <a:r>
              <a:rPr lang="fr-FR" sz="1600" dirty="0">
                <a:latin typeface="Calibri" panose="020F0502020204030204" pitchFamily="34" charset="0"/>
                <a:sym typeface="Wingdings" pitchFamily="2" charset="2"/>
              </a:rPr>
              <a:t>dont l’énergie de l’atome est donnée par</a:t>
            </a:r>
          </a:p>
          <a:p>
            <a:pPr>
              <a:defRPr/>
            </a:pPr>
            <a:r>
              <a:rPr lang="fr-FR" sz="1600" dirty="0">
                <a:latin typeface="Calibri" panose="020F0502020204030204" pitchFamily="34" charset="0"/>
                <a:sym typeface="Wingdings" pitchFamily="2" charset="2"/>
              </a:rPr>
              <a:t> </a:t>
            </a:r>
            <a:r>
              <a:rPr lang="fr-FR" sz="16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</a:t>
            </a:r>
            <a:r>
              <a:rPr lang="fr-FR" sz="1600" i="1" baseline="-25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</a:t>
            </a:r>
            <a:r>
              <a:rPr lang="fr-FR" sz="16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=n.h</a:t>
            </a:r>
            <a:r>
              <a:rPr lang="fr-FR" sz="16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n. </a:t>
            </a:r>
            <a:r>
              <a:rPr lang="fr-FR" sz="16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Il en ressort que l’énergie moyenne par mode est l’énergie quantifiée fois la probabilité que ce mode soit occupé</a:t>
            </a:r>
            <a:endParaRPr lang="fr-FR" sz="1600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endParaRPr lang="fr-FR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643705" y="5948072"/>
                <a:ext cx="3547702" cy="7212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i="1">
                              <a:latin typeface="Cambria Math"/>
                            </a:rPr>
                            <m:t> </m:t>
                          </m:r>
                          <m:r>
                            <a:rPr lang="fr-FR" i="1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fr-FR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fr-FR" b="0" i="1" smtClean="0">
                                  <a:latin typeface="Cambria Math"/>
                                </a:rPr>
                                <m:t>𝑛</m:t>
                              </m:r>
                              <m:r>
                                <a:rPr lang="fr-FR" b="0" i="1" smtClean="0">
                                  <a:latin typeface="Cambria Math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fr-FR" i="1" smtClean="0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fr-F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fr-FR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fr-FR" i="1">
                                      <a:latin typeface="Cambria Math"/>
                                    </a:rPr>
                                    <m:t>𝐸</m:t>
                                  </m:r>
                                  <m:r>
                                    <a:rPr lang="fr-FR" i="1">
                                      <a:latin typeface="Cambria Math"/>
                                    </a:rPr>
                                    <m:t>/</m:t>
                                  </m:r>
                                  <m:r>
                                    <a:rPr lang="fr-FR" i="1">
                                      <a:latin typeface="Cambria Math"/>
                                    </a:rPr>
                                    <m:t>𝑘𝑇</m:t>
                                  </m:r>
                                </m:sup>
                              </m:sSup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fr-FR" b="0" i="1" smtClean="0">
                                  <a:latin typeface="Cambria Math"/>
                                </a:rPr>
                                <m:t>𝑛</m:t>
                              </m:r>
                              <m:r>
                                <a:rPr lang="fr-FR" b="0" i="1" smtClean="0">
                                  <a:latin typeface="Cambria Math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fr-FR" i="1" smtClean="0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fr-FR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fr-FR" i="1">
                                      <a:latin typeface="Cambria Math"/>
                                    </a:rPr>
                                    <m:t>𝐸</m:t>
                                  </m:r>
                                  <m:r>
                                    <a:rPr lang="fr-FR" i="1">
                                      <a:latin typeface="Cambria Math"/>
                                    </a:rPr>
                                    <m:t>/</m:t>
                                  </m:r>
                                  <m:r>
                                    <a:rPr lang="fr-FR" i="1">
                                      <a:latin typeface="Cambria Math"/>
                                    </a:rPr>
                                    <m:t>𝑘𝑇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  <m:r>
                        <a:rPr lang="fr-FR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/>
                            </a:rPr>
                            <m:t>h𝑣</m:t>
                          </m:r>
                        </m:num>
                        <m:den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/>
                                </a:rPr>
                                <m:t>h𝑣</m:t>
                              </m:r>
                              <m:r>
                                <a:rPr lang="fr-FR" i="1">
                                  <a:latin typeface="Cambria Math"/>
                                </a:rPr>
                                <m:t>/</m:t>
                              </m:r>
                              <m:r>
                                <a:rPr lang="fr-FR" i="1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  <m:r>
                            <a:rPr lang="fr-FR" b="0" i="1" smtClean="0">
                              <a:latin typeface="Cambria Math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3705" y="5948072"/>
                <a:ext cx="3547702" cy="72128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dirty="0"/>
              <a:t>La fin de la mécanique classique?</a:t>
            </a:r>
          </a:p>
        </p:txBody>
      </p:sp>
      <p:sp>
        <p:nvSpPr>
          <p:cNvPr id="1884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2" eaLnBrk="1" hangingPunct="1">
              <a:defRPr/>
            </a:pPr>
            <a:r>
              <a:rPr lang="fr-FR" dirty="0"/>
              <a:t>De nouvelles expériences / découvertes posent des problèmes d’interprétation:</a:t>
            </a:r>
          </a:p>
          <a:p>
            <a:pPr lvl="3" eaLnBrk="1" hangingPunct="1">
              <a:defRPr/>
            </a:pPr>
            <a:r>
              <a:rPr lang="fr-FR" u="sng" dirty="0">
                <a:solidFill>
                  <a:srgbClr val="9900CC"/>
                </a:solidFill>
              </a:rPr>
              <a:t>Effet photo électrique</a:t>
            </a:r>
            <a:endParaRPr lang="fr-FR" i="1" u="sng" dirty="0">
              <a:solidFill>
                <a:srgbClr val="99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ymbol" pitchFamily="18" charset="2"/>
              <a:sym typeface="Wingdings" pitchFamily="2" charset="2"/>
            </a:endParaRPr>
          </a:p>
          <a:p>
            <a:pPr lvl="3" eaLnBrk="1" hangingPunct="1">
              <a:defRPr/>
            </a:pPr>
            <a:endParaRPr lang="fr-FR" i="1" dirty="0">
              <a:effectLst>
                <a:outerShdw blurRad="38100" dist="38100" dir="2700000" algn="tl">
                  <a:srgbClr val="C0C0C0"/>
                </a:outerShdw>
              </a:effectLst>
              <a:latin typeface="Symbol" pitchFamily="18" charset="2"/>
              <a:sym typeface="Wingdings" pitchFamily="2" charset="2"/>
            </a:endParaRPr>
          </a:p>
          <a:p>
            <a:pPr lvl="3" eaLnBrk="1" hangingPunct="1">
              <a:defRPr/>
            </a:pPr>
            <a:endParaRPr lang="fr-FR" i="1" dirty="0">
              <a:effectLst>
                <a:outerShdw blurRad="38100" dist="38100" dir="2700000" algn="tl">
                  <a:srgbClr val="C0C0C0"/>
                </a:outerShdw>
              </a:effectLst>
              <a:latin typeface="Symbol" pitchFamily="18" charset="2"/>
              <a:sym typeface="Wingdings" pitchFamily="2" charset="2"/>
            </a:endParaRPr>
          </a:p>
          <a:p>
            <a:pPr lvl="3" eaLnBrk="1" hangingPunct="1">
              <a:defRPr/>
            </a:pPr>
            <a:endParaRPr lang="fr-FR" i="1" dirty="0">
              <a:effectLst>
                <a:outerShdw blurRad="38100" dist="38100" dir="2700000" algn="tl">
                  <a:srgbClr val="C0C0C0"/>
                </a:outerShdw>
              </a:effectLst>
              <a:latin typeface="Symbol" pitchFamily="18" charset="2"/>
              <a:sym typeface="Wingdings" pitchFamily="2" charset="2"/>
            </a:endParaRPr>
          </a:p>
          <a:p>
            <a:pPr lvl="3" eaLnBrk="1" hangingPunct="1">
              <a:defRPr/>
            </a:pPr>
            <a:endParaRPr lang="fr-FR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5907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E5790B2-0205-4F00-92C7-D3E0FA3BFE00}" type="slidenum">
              <a:rPr lang="fr-FR" altLang="en-US"/>
              <a:pPr/>
              <a:t>53</a:t>
            </a:fld>
            <a:endParaRPr lang="fr-FR" altLang="en-US"/>
          </a:p>
        </p:txBody>
      </p:sp>
      <p:sp>
        <p:nvSpPr>
          <p:cNvPr id="188428" name="Text Box 12"/>
          <p:cNvSpPr txBox="1">
            <a:spLocks noChangeArrowheads="1"/>
          </p:cNvSpPr>
          <p:nvPr/>
        </p:nvSpPr>
        <p:spPr bwMode="auto">
          <a:xfrm>
            <a:off x="231775" y="6040438"/>
            <a:ext cx="83010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fr-FR" i="1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A. Einstein</a:t>
            </a:r>
            <a:r>
              <a:rPr lang="fr-FR"/>
              <a:t> : </a:t>
            </a:r>
            <a:r>
              <a:rPr lang="fr-FR">
                <a:solidFill>
                  <a:srgbClr val="FF0000"/>
                </a:solidFill>
              </a:rPr>
              <a:t>quantification</a:t>
            </a:r>
            <a:r>
              <a:rPr lang="fr-FR"/>
              <a:t> de l’énergie de la lumière (photon) </a:t>
            </a:r>
            <a:r>
              <a:rPr lang="fr-FR">
                <a:sym typeface="Wingdings" pitchFamily="2" charset="2"/>
              </a:rPr>
              <a:t> </a:t>
            </a:r>
            <a:r>
              <a:rPr lang="fr-FR" i="1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sym typeface="Wingdings" pitchFamily="2" charset="2"/>
              </a:rPr>
              <a:t>E=</a:t>
            </a:r>
            <a:r>
              <a:rPr lang="fr-FR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itchFamily="2" charset="2"/>
              </a:rPr>
              <a:t>n</a:t>
            </a:r>
            <a:r>
              <a:rPr lang="fr-FR" i="1">
                <a:effectLst>
                  <a:outerShdw blurRad="38100" dist="38100" dir="2700000" algn="tl">
                    <a:srgbClr val="C0C0C0"/>
                  </a:outerShdw>
                </a:effectLst>
                <a:sym typeface="Wingdings" pitchFamily="2" charset="2"/>
              </a:rPr>
              <a:t>h</a:t>
            </a:r>
            <a:r>
              <a:rPr lang="fr-FR" i="1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sym typeface="Wingdings" pitchFamily="2" charset="2"/>
              </a:rPr>
              <a:t>n  </a:t>
            </a:r>
            <a:r>
              <a:rPr lang="fr-FR">
                <a:sym typeface="Wingdings" pitchFamily="2" charset="2"/>
              </a:rPr>
              <a:t>, la lumière comme grain de lumière  </a:t>
            </a:r>
            <a:r>
              <a:rPr lang="fr-FR" i="1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itchFamily="2" charset="2"/>
              </a:rPr>
              <a:t>aspect corpusculaire</a:t>
            </a:r>
            <a:r>
              <a:rPr lang="fr-FR">
                <a:sym typeface="Wingdings" pitchFamily="2" charset="2"/>
              </a:rPr>
              <a:t> !!</a:t>
            </a:r>
            <a:endParaRPr lang="fr-FR" i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59078" name="Picture 15" descr="pele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924175"/>
            <a:ext cx="3743325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space réservé du contenu 2"/>
          <p:cNvSpPr txBox="1">
            <a:spLocks/>
          </p:cNvSpPr>
          <p:nvPr/>
        </p:nvSpPr>
        <p:spPr bwMode="auto">
          <a:xfrm>
            <a:off x="4643438" y="2482812"/>
            <a:ext cx="4357718" cy="3446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remarkable aspects of the photoelectric effect when it was first observed were: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electrons were emitted immediately - no time lag!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2. Increasing the intensity of the light increased the number of photoelectrons, but not their maximum kinetic energy!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Red light will not cause the ejection of electrons, no matter what the intensity!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4. A weak violet light will eject only a few electrons, but their maximum kinetic energies are greater than those for intense light of longer wavelengths!</a:t>
            </a: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dirty="0"/>
              <a:t>La fin de la mécanique classique?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B8C051-838A-46DA-80D5-CFAB2D49E208}" type="slidenum">
              <a:rPr lang="fr-FR" altLang="en-US" smtClean="0"/>
              <a:pPr>
                <a:defRPr/>
              </a:pPr>
              <a:t>54</a:t>
            </a:fld>
            <a:endParaRPr lang="fr-FR" altLang="en-US"/>
          </a:p>
        </p:txBody>
      </p:sp>
      <p:pic>
        <p:nvPicPr>
          <p:cNvPr id="5" name="Picture 16" descr="pelec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5438" y="1714469"/>
            <a:ext cx="7023516" cy="42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648"/>
            <a:ext cx="8229600" cy="990600"/>
          </a:xfrm>
        </p:spPr>
        <p:txBody>
          <a:bodyPr/>
          <a:lstStyle/>
          <a:p>
            <a:pPr eaLnBrk="1" hangingPunct="1"/>
            <a:r>
              <a:rPr lang="fr-FR"/>
              <a:t>La fin de la mécanique classique?</a:t>
            </a:r>
          </a:p>
        </p:txBody>
      </p:sp>
      <p:sp>
        <p:nvSpPr>
          <p:cNvPr id="189443" name="Rectangle 3"/>
          <p:cNvSpPr>
            <a:spLocks noGrp="1" noChangeArrowheads="1"/>
          </p:cNvSpPr>
          <p:nvPr>
            <p:ph idx="1"/>
          </p:nvPr>
        </p:nvSpPr>
        <p:spPr>
          <a:xfrm>
            <a:off x="107504" y="1124744"/>
            <a:ext cx="8856984" cy="4876800"/>
          </a:xfrm>
        </p:spPr>
        <p:txBody>
          <a:bodyPr/>
          <a:lstStyle/>
          <a:p>
            <a:pPr lvl="2" eaLnBrk="1" hangingPunct="1">
              <a:defRPr/>
            </a:pPr>
            <a:r>
              <a:rPr lang="fr-FR" dirty="0"/>
              <a:t>De nouvelles expériences / découvertes posent des problèmes d’interprétation:</a:t>
            </a:r>
          </a:p>
          <a:p>
            <a:pPr lvl="3" eaLnBrk="1" hangingPunct="1">
              <a:defRPr/>
            </a:pPr>
            <a:r>
              <a:rPr lang="fr-FR" u="sng" dirty="0">
                <a:solidFill>
                  <a:srgbClr val="9900CC"/>
                </a:solidFill>
              </a:rPr>
              <a:t>Dualité onde – particule:</a:t>
            </a:r>
            <a:r>
              <a:rPr lang="fr-FR" dirty="0"/>
              <a:t> la nature corpusculaire (effet photoélectrique) de la lumière est acquise , mais la nature ondulatoire est également admise (fentes de Young) !</a:t>
            </a:r>
          </a:p>
          <a:p>
            <a:pPr lvl="3" eaLnBrk="1" hangingPunct="1">
              <a:defRPr/>
            </a:pPr>
            <a:r>
              <a:rPr lang="fr-FR" dirty="0"/>
              <a:t>La lumière est composée d’un quantum, une particule quantique qui ne peut être décrite que par les lois d’une mécanique nouvelle: </a:t>
            </a:r>
            <a:r>
              <a:rPr lang="fr-FR" i="1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 mécanique ondulatoire est née</a:t>
            </a:r>
            <a:r>
              <a:rPr lang="fr-FR" dirty="0"/>
              <a:t>. </a:t>
            </a:r>
          </a:p>
          <a:p>
            <a:pPr lvl="3" eaLnBrk="1" hangingPunct="1">
              <a:defRPr/>
            </a:pPr>
            <a:r>
              <a:rPr lang="fr-FR" dirty="0"/>
              <a:t>Suivant l’expérience considérée, la nature ondulatoire de la lumière doit être retenue (propagation de la lumière), dans d’autres c’est l’aspect corpusculaire (interaction lumière – matière).</a:t>
            </a:r>
            <a:endParaRPr lang="fr-FR" i="1" u="sng" dirty="0">
              <a:solidFill>
                <a:srgbClr val="99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ymbol" pitchFamily="18" charset="2"/>
              <a:sym typeface="Wingdings" pitchFamily="2" charset="2"/>
            </a:endParaRPr>
          </a:p>
          <a:p>
            <a:pPr lvl="3" eaLnBrk="1" hangingPunct="1">
              <a:defRPr/>
            </a:pPr>
            <a:endParaRPr lang="fr-FR" i="1" dirty="0">
              <a:effectLst>
                <a:outerShdw blurRad="38100" dist="38100" dir="2700000" algn="tl">
                  <a:srgbClr val="C0C0C0"/>
                </a:outerShdw>
              </a:effectLst>
              <a:latin typeface="Symbol" pitchFamily="18" charset="2"/>
              <a:sym typeface="Wingdings" pitchFamily="2" charset="2"/>
            </a:endParaRPr>
          </a:p>
          <a:p>
            <a:pPr lvl="3" eaLnBrk="1" hangingPunct="1">
              <a:defRPr/>
            </a:pPr>
            <a:endParaRPr lang="fr-FR" i="1" dirty="0">
              <a:effectLst>
                <a:outerShdw blurRad="38100" dist="38100" dir="2700000" algn="tl">
                  <a:srgbClr val="C0C0C0"/>
                </a:outerShdw>
              </a:effectLst>
              <a:latin typeface="Symbol" pitchFamily="18" charset="2"/>
              <a:sym typeface="Wingdings" pitchFamily="2" charset="2"/>
            </a:endParaRPr>
          </a:p>
          <a:p>
            <a:pPr lvl="3" eaLnBrk="1" hangingPunct="1">
              <a:defRPr/>
            </a:pPr>
            <a:endParaRPr lang="fr-FR" i="1" dirty="0">
              <a:effectLst>
                <a:outerShdw blurRad="38100" dist="38100" dir="2700000" algn="tl">
                  <a:srgbClr val="C0C0C0"/>
                </a:outerShdw>
              </a:effectLst>
              <a:latin typeface="Symbol" pitchFamily="18" charset="2"/>
              <a:sym typeface="Wingdings" pitchFamily="2" charset="2"/>
            </a:endParaRPr>
          </a:p>
          <a:p>
            <a:pPr lvl="3" eaLnBrk="1" hangingPunct="1">
              <a:defRPr/>
            </a:pPr>
            <a:endParaRPr lang="fr-FR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009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037FAE8-647C-4BFE-AA82-DE1F6098A787}" type="slidenum">
              <a:rPr lang="fr-FR" altLang="en-US"/>
              <a:pPr/>
              <a:t>55</a:t>
            </a:fld>
            <a:endParaRPr lang="fr-FR" altLang="en-US"/>
          </a:p>
        </p:txBody>
      </p:sp>
      <p:pic>
        <p:nvPicPr>
          <p:cNvPr id="791554" name="Picture 2" descr="https://upload.wikimedia.org/wikipedia/commons/thumb/8/8e/Fentes_young.jpg/250px-Fentes_you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17032"/>
            <a:ext cx="3718541" cy="260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1556" name="Picture 4" descr="Résultat de recherche d'images pour &quot;effet photoelectrique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532511"/>
            <a:ext cx="4680520" cy="263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Dualité</a:t>
            </a:r>
            <a:r>
              <a:rPr lang="en-US" dirty="0"/>
              <a:t>: </a:t>
            </a:r>
            <a:r>
              <a:rPr lang="en-US" dirty="0" err="1"/>
              <a:t>métaphore</a:t>
            </a:r>
            <a:r>
              <a:rPr lang="en-US" dirty="0"/>
              <a:t> du </a:t>
            </a:r>
            <a:r>
              <a:rPr lang="en-US" dirty="0" err="1"/>
              <a:t>cylindre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C3EE1C-AEF9-4157-B25E-A6A06F117245}" type="slidenum">
              <a:rPr lang="fr-FR" altLang="en-US" smtClean="0"/>
              <a:pPr>
                <a:defRPr/>
              </a:pPr>
              <a:t>56</a:t>
            </a:fld>
            <a:endParaRPr lang="fr-FR" altLang="en-US"/>
          </a:p>
        </p:txBody>
      </p:sp>
      <p:pic>
        <p:nvPicPr>
          <p:cNvPr id="790530" name="Picture 2" descr="https://upload.wikimedia.org/wikipedia/commons/thumb/6/64/Dualite.jpg/220px-Duali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132856"/>
            <a:ext cx="4464496" cy="357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8305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dirty="0"/>
              <a:t>La fin de la mécanique classique?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idx="1"/>
          </p:nvPr>
        </p:nvSpPr>
        <p:spPr>
          <a:xfrm>
            <a:off x="107504" y="1772816"/>
            <a:ext cx="8435975" cy="4042734"/>
          </a:xfrm>
        </p:spPr>
        <p:txBody>
          <a:bodyPr/>
          <a:lstStyle/>
          <a:p>
            <a:pPr lvl="2" eaLnBrk="1" hangingPunct="1">
              <a:defRPr/>
            </a:pPr>
            <a:r>
              <a:rPr lang="fr-FR" dirty="0"/>
              <a:t>De nouvelles expériences / découvertes posent des problèmes d’interprétation:</a:t>
            </a:r>
          </a:p>
          <a:p>
            <a:pPr lvl="3" eaLnBrk="1" hangingPunct="1">
              <a:defRPr/>
            </a:pPr>
            <a:r>
              <a:rPr lang="fr-FR" u="sng" dirty="0">
                <a:solidFill>
                  <a:srgbClr val="9900CC"/>
                </a:solidFill>
              </a:rPr>
              <a:t>Louis de Broglie:</a:t>
            </a:r>
            <a:r>
              <a:rPr lang="fr-FR" dirty="0">
                <a:solidFill>
                  <a:srgbClr val="9900CC"/>
                </a:solidFill>
              </a:rPr>
              <a:t>  </a:t>
            </a:r>
            <a:r>
              <a:rPr lang="fr-FR" dirty="0"/>
              <a:t>introduction des </a:t>
            </a:r>
            <a:r>
              <a:rPr lang="fr-FR" i="1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ondes de matières.</a:t>
            </a:r>
            <a:r>
              <a:rPr lang="fr-FR" dirty="0"/>
              <a:t> (1924)</a:t>
            </a:r>
          </a:p>
          <a:p>
            <a:pPr lvl="3" eaLnBrk="1" hangingPunct="1">
              <a:defRPr/>
            </a:pPr>
            <a:r>
              <a:rPr lang="fr-FR" u="sng" dirty="0">
                <a:solidFill>
                  <a:srgbClr val="9900CC"/>
                </a:solidFill>
              </a:rPr>
              <a:t>Hypothèse</a:t>
            </a:r>
            <a:r>
              <a:rPr lang="fr-FR" dirty="0"/>
              <a:t>: la dualité onde – corpuscule est une propriété générale d’objets </a:t>
            </a:r>
            <a:r>
              <a:rPr lang="fr-FR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microscopiques</a:t>
            </a:r>
            <a:r>
              <a:rPr lang="fr-FR" dirty="0"/>
              <a:t> et la matière, comme la lumière, présente à la fois un aspect ondulatoire et un aspect corpusculaire.</a:t>
            </a:r>
            <a:endParaRPr lang="fr-FR" dirty="0">
              <a:solidFill>
                <a:srgbClr val="9900CC"/>
              </a:solidFill>
              <a:latin typeface="Symbol" pitchFamily="18" charset="2"/>
              <a:sym typeface="Wingdings" pitchFamily="2" charset="2"/>
            </a:endParaRPr>
          </a:p>
          <a:p>
            <a:pPr lvl="3" eaLnBrk="1" hangingPunct="1">
              <a:defRPr/>
            </a:pPr>
            <a:r>
              <a:rPr lang="fr-FR" dirty="0">
                <a:sym typeface="Wingdings" pitchFamily="2" charset="2"/>
              </a:rPr>
              <a:t>Hypothèse confirmée par la </a:t>
            </a:r>
            <a:r>
              <a:rPr lang="fr-FR" dirty="0">
                <a:solidFill>
                  <a:srgbClr val="9900CC"/>
                </a:solidFill>
                <a:sym typeface="Wingdings" pitchFamily="2" charset="2"/>
              </a:rPr>
              <a:t>diffraction des électrons</a:t>
            </a:r>
            <a:r>
              <a:rPr lang="fr-FR" dirty="0">
                <a:sym typeface="Wingdings" pitchFamily="2" charset="2"/>
              </a:rPr>
              <a:t> quelques années plus tard (1927).</a:t>
            </a:r>
          </a:p>
          <a:p>
            <a:pPr lvl="3" eaLnBrk="1" hangingPunct="1">
              <a:defRPr/>
            </a:pPr>
            <a:endParaRPr lang="fr-FR" dirty="0">
              <a:sym typeface="Wingdings" pitchFamily="2" charset="2"/>
            </a:endParaRPr>
          </a:p>
          <a:p>
            <a:pPr marL="822960" lvl="3" indent="0" eaLnBrk="1" hangingPunct="1">
              <a:buNone/>
              <a:defRPr/>
            </a:pPr>
            <a:endParaRPr lang="fr-FR" i="1" dirty="0">
              <a:sym typeface="Wingdings" pitchFamily="2" charset="2"/>
            </a:endParaRPr>
          </a:p>
        </p:txBody>
      </p:sp>
      <p:sp>
        <p:nvSpPr>
          <p:cNvPr id="4505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51402CA-4913-45E0-811B-BACB39684FDE}" type="slidenum">
              <a:rPr lang="fr-FR" altLang="en-US"/>
              <a:pPr/>
              <a:t>57</a:t>
            </a:fld>
            <a:endParaRPr lang="fr-FR" altLang="en-US"/>
          </a:p>
        </p:txBody>
      </p:sp>
      <p:sp>
        <p:nvSpPr>
          <p:cNvPr id="190468" name="Rectangle 4"/>
          <p:cNvSpPr>
            <a:spLocks noChangeArrowheads="1"/>
          </p:cNvSpPr>
          <p:nvPr/>
        </p:nvSpPr>
        <p:spPr bwMode="auto">
          <a:xfrm>
            <a:off x="1476375" y="4797152"/>
            <a:ext cx="6280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000" i="1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ondes de matières </a:t>
            </a:r>
            <a:r>
              <a:rPr lang="fr-FR" sz="2000" i="1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itchFamily="2" charset="2"/>
              </a:rPr>
              <a:t> </a:t>
            </a:r>
            <a:r>
              <a:rPr lang="fr-FR" sz="2000" i="1" u="sng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itchFamily="2" charset="2"/>
              </a:rPr>
              <a:t>longueur d’onde de de Broglie</a:t>
            </a:r>
            <a:r>
              <a:rPr lang="fr-FR" sz="2000" i="1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itchFamily="2" charset="2"/>
              </a:rPr>
              <a:t> : </a:t>
            </a:r>
            <a:endParaRPr lang="fr-FR" sz="2000" i="1" dirty="0">
              <a:solidFill>
                <a:srgbClr val="99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4505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6704431"/>
              </p:ext>
            </p:extLst>
          </p:nvPr>
        </p:nvGraphicFramePr>
        <p:xfrm>
          <a:off x="3707904" y="5373216"/>
          <a:ext cx="1530350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0" name="Equation" r:id="rId4" imgW="774360" imgH="419040" progId="Equation.3">
                  <p:embed/>
                </p:oleObj>
              </mc:Choice>
              <mc:Fallback>
                <p:oleObj name="Equation" r:id="rId4" imgW="774360" imgH="4190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7904" y="5373216"/>
                        <a:ext cx="1530350" cy="828675"/>
                      </a:xfrm>
                      <a:prstGeom prst="rect">
                        <a:avLst/>
                      </a:prstGeom>
                      <a:solidFill>
                        <a:srgbClr val="DDDDDD"/>
                      </a:solidFill>
                      <a:ln w="9525">
                        <a:solidFill>
                          <a:srgbClr val="9900CC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063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3771910"/>
            <a:ext cx="3312318" cy="1025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Dualité</a:t>
            </a:r>
            <a:r>
              <a:rPr lang="en-US" dirty="0"/>
              <a:t> </a:t>
            </a:r>
            <a:r>
              <a:rPr lang="en-US" dirty="0" err="1"/>
              <a:t>onde</a:t>
            </a:r>
            <a:r>
              <a:rPr lang="en-US" dirty="0"/>
              <a:t> </a:t>
            </a:r>
            <a:r>
              <a:rPr lang="en-US" dirty="0" err="1"/>
              <a:t>corpuscule</a:t>
            </a:r>
            <a:endParaRPr lang="en-US" dirty="0"/>
          </a:p>
        </p:txBody>
      </p:sp>
      <p:pic>
        <p:nvPicPr>
          <p:cNvPr id="5" name="Dualité Onde-Corpuscule en Physique Quantiqu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724025"/>
            <a:ext cx="8229600" cy="4629150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B8C051-838A-46DA-80D5-CFAB2D49E208}" type="slidenum">
              <a:rPr lang="fr-FR" altLang="en-US" smtClean="0"/>
              <a:pPr>
                <a:defRPr/>
              </a:pPr>
              <a:t>58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31285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La mécanique ondulatoire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defRPr/>
            </a:pPr>
            <a:r>
              <a:rPr lang="fr-FR" sz="2400" i="1" u="sng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L’équation de Erwin Schrödinger:</a:t>
            </a:r>
          </a:p>
        </p:txBody>
      </p:sp>
      <p:sp>
        <p:nvSpPr>
          <p:cNvPr id="26112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3D1993-6177-4293-B673-2F8CCB0C4258}" type="slidenum">
              <a:rPr lang="fr-FR" altLang="en-US"/>
              <a:pPr/>
              <a:t>59</a:t>
            </a:fld>
            <a:endParaRPr lang="fr-FR" altLang="en-US"/>
          </a:p>
        </p:txBody>
      </p:sp>
      <p:pic>
        <p:nvPicPr>
          <p:cNvPr id="26112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4438" y="2341563"/>
            <a:ext cx="4175125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1126" name="Group 9"/>
          <p:cNvGrpSpPr>
            <a:grpSpLocks/>
          </p:cNvGrpSpPr>
          <p:nvPr/>
        </p:nvGrpSpPr>
        <p:grpSpPr bwMode="auto">
          <a:xfrm>
            <a:off x="1908175" y="4271963"/>
            <a:ext cx="5067300" cy="1028700"/>
            <a:chOff x="1202" y="2840"/>
            <a:chExt cx="3192" cy="648"/>
          </a:xfrm>
        </p:grpSpPr>
        <p:pic>
          <p:nvPicPr>
            <p:cNvPr id="26112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02" y="2840"/>
              <a:ext cx="3192" cy="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1128" name="Line 6"/>
            <p:cNvSpPr>
              <a:spLocks noChangeShapeType="1"/>
            </p:cNvSpPr>
            <p:nvPr/>
          </p:nvSpPr>
          <p:spPr bwMode="auto">
            <a:xfrm>
              <a:off x="2018" y="3249"/>
              <a:ext cx="2268" cy="0"/>
            </a:xfrm>
            <a:prstGeom prst="line">
              <a:avLst/>
            </a:prstGeom>
            <a:noFill/>
            <a:ln w="12700">
              <a:solidFill>
                <a:srgbClr val="9900CC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1129" name="Line 7"/>
            <p:cNvSpPr>
              <a:spLocks noChangeShapeType="1"/>
            </p:cNvSpPr>
            <p:nvPr/>
          </p:nvSpPr>
          <p:spPr bwMode="auto">
            <a:xfrm>
              <a:off x="1330" y="3363"/>
              <a:ext cx="3039" cy="0"/>
            </a:xfrm>
            <a:prstGeom prst="line">
              <a:avLst/>
            </a:prstGeom>
            <a:noFill/>
            <a:ln w="12700">
              <a:solidFill>
                <a:srgbClr val="9900CC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1130" name="Line 8"/>
            <p:cNvSpPr>
              <a:spLocks noChangeShapeType="1"/>
            </p:cNvSpPr>
            <p:nvPr/>
          </p:nvSpPr>
          <p:spPr bwMode="auto">
            <a:xfrm>
              <a:off x="1338" y="3475"/>
              <a:ext cx="952" cy="0"/>
            </a:xfrm>
            <a:prstGeom prst="line">
              <a:avLst/>
            </a:prstGeom>
            <a:noFill/>
            <a:ln w="12700">
              <a:solidFill>
                <a:srgbClr val="9900CC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3800"/>
              <a:t>structure cristalline et cristallographie</a:t>
            </a:r>
          </a:p>
        </p:txBody>
      </p:sp>
      <p:sp>
        <p:nvSpPr>
          <p:cNvPr id="20890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16113"/>
            <a:ext cx="8229600" cy="4321175"/>
          </a:xfrm>
        </p:spPr>
        <p:txBody>
          <a:bodyPr/>
          <a:lstStyle/>
          <a:p>
            <a:pPr eaLnBrk="1" hangingPunct="1"/>
            <a:r>
              <a:rPr lang="fr-FR" sz="2600" dirty="0"/>
              <a:t>États cristallin et amorphe</a:t>
            </a:r>
          </a:p>
          <a:p>
            <a:pPr eaLnBrk="1" hangingPunct="1"/>
            <a:endParaRPr lang="fr-FR" sz="2600" dirty="0"/>
          </a:p>
          <a:p>
            <a:pPr eaLnBrk="1" hangingPunct="1"/>
            <a:r>
              <a:rPr lang="fr-FR" sz="2600" dirty="0"/>
              <a:t>Liaisons cristallines</a:t>
            </a:r>
          </a:p>
          <a:p>
            <a:pPr eaLnBrk="1" hangingPunct="1"/>
            <a:endParaRPr lang="fr-FR" sz="2600" dirty="0"/>
          </a:p>
          <a:p>
            <a:pPr eaLnBrk="1" hangingPunct="1"/>
            <a:r>
              <a:rPr lang="fr-FR" sz="2600" dirty="0"/>
              <a:t>Géométrie des cristaux</a:t>
            </a:r>
          </a:p>
          <a:p>
            <a:pPr eaLnBrk="1" hangingPunct="1"/>
            <a:endParaRPr lang="fr-FR" sz="2600" dirty="0"/>
          </a:p>
          <a:p>
            <a:pPr eaLnBrk="1" hangingPunct="1"/>
            <a:r>
              <a:rPr lang="fr-FR" sz="2600" dirty="0"/>
              <a:t>Diffraction  cristalline - Réseau réciproque</a:t>
            </a:r>
          </a:p>
          <a:p>
            <a:pPr eaLnBrk="1" hangingPunct="1"/>
            <a:endParaRPr lang="fr-FR" sz="2600" dirty="0"/>
          </a:p>
        </p:txBody>
      </p:sp>
      <p:sp>
        <p:nvSpPr>
          <p:cNvPr id="20889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517ED15-3023-40FB-8BBC-43A28074ABD5}" type="slidenum">
              <a:rPr lang="fr-FR" altLang="en-US"/>
              <a:pPr/>
              <a:t>6</a:t>
            </a:fld>
            <a:endParaRPr lang="fr-FR" alt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La mécanique ondulatoire</a:t>
            </a:r>
          </a:p>
        </p:txBody>
      </p:sp>
      <p:sp>
        <p:nvSpPr>
          <p:cNvPr id="192517" name="Rectangle 5"/>
          <p:cNvSpPr>
            <a:spLocks noGrp="1" noChangeArrowheads="1"/>
          </p:cNvSpPr>
          <p:nvPr>
            <p:ph idx="1"/>
          </p:nvPr>
        </p:nvSpPr>
        <p:spPr>
          <a:xfrm>
            <a:off x="684213" y="1412875"/>
            <a:ext cx="8229600" cy="4411663"/>
          </a:xfrm>
        </p:spPr>
        <p:txBody>
          <a:bodyPr/>
          <a:lstStyle/>
          <a:p>
            <a:pPr lvl="1" eaLnBrk="1" hangingPunct="1">
              <a:lnSpc>
                <a:spcPct val="80000"/>
              </a:lnSpc>
              <a:defRPr/>
            </a:pPr>
            <a:r>
              <a:rPr lang="fr-FR" sz="2200" i="1" u="sng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L’équation de Schrödinger:  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fr-FR" sz="22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fr-FR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l’équation de Schrödinger joue le rôle des lois de Newton et de la conservation de l’énergie de la mécanique classique. </a:t>
            </a:r>
            <a:r>
              <a:rPr lang="fr-FR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C’est une équation d’onde </a:t>
            </a:r>
            <a:r>
              <a:rPr lang="fr-FR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en termes de fonction d’onde qui va prédire analytiquement la probabilité qu’un évènement se produise. 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fr-FR" sz="18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608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C6FDE30-661B-4C79-9427-7D7566E4DE85}" type="slidenum">
              <a:rPr lang="fr-FR" altLang="en-US"/>
              <a:pPr/>
              <a:t>60</a:t>
            </a:fld>
            <a:endParaRPr lang="fr-FR" altLang="en-US"/>
          </a:p>
        </p:txBody>
      </p:sp>
      <p:pic>
        <p:nvPicPr>
          <p:cNvPr id="46325" name="Picture 245" descr="http://hyperphysics.phy-astr.gsu.edu/hbase/quantum/imgqua/sch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820888"/>
            <a:ext cx="7270126" cy="40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361E4A3-B714-4E96-A85F-BF5BF745F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56C261-1891-40AD-BCA1-312E0B15BA59}" type="slidenum">
              <a:rPr lang="fr-FR" altLang="en-US" smtClean="0"/>
              <a:pPr>
                <a:defRPr/>
              </a:pPr>
              <a:t>61</a:t>
            </a:fld>
            <a:endParaRPr lang="fr-FR" altLang="en-US"/>
          </a:p>
        </p:txBody>
      </p:sp>
      <p:graphicFrame>
        <p:nvGraphicFramePr>
          <p:cNvPr id="3" name="Objet 2">
            <a:extLst>
              <a:ext uri="{FF2B5EF4-FFF2-40B4-BE49-F238E27FC236}">
                <a16:creationId xmlns:a16="http://schemas.microsoft.com/office/drawing/2014/main" id="{6B7F56CD-903D-4F92-A338-047AADAAD9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2734126"/>
              </p:ext>
            </p:extLst>
          </p:nvPr>
        </p:nvGraphicFramePr>
        <p:xfrm>
          <a:off x="2843808" y="327878"/>
          <a:ext cx="3717925" cy="563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4" name="Equation" r:id="rId3" imgW="2070000" imgH="3136680" progId="Equation.DSMT4">
                  <p:embed/>
                </p:oleObj>
              </mc:Choice>
              <mc:Fallback>
                <p:oleObj name="Equation" r:id="rId3" imgW="2070000" imgH="3136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43808" y="327878"/>
                        <a:ext cx="3717925" cy="5630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0C69B544-31B9-45D7-9AE4-A896D09FD2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3091287"/>
              </p:ext>
            </p:extLst>
          </p:nvPr>
        </p:nvGraphicFramePr>
        <p:xfrm>
          <a:off x="3324225" y="5918200"/>
          <a:ext cx="1719263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5" name="Equation" r:id="rId5" imgW="622080" imgH="164880" progId="Equation.DSMT4">
                  <p:embed/>
                </p:oleObj>
              </mc:Choice>
              <mc:Fallback>
                <p:oleObj name="Equation" r:id="rId5" imgW="62208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24225" y="5918200"/>
                        <a:ext cx="1719263" cy="455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853798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La mécanique ondulatoire</a:t>
            </a:r>
          </a:p>
        </p:txBody>
      </p:sp>
      <p:sp>
        <p:nvSpPr>
          <p:cNvPr id="192517" name="Rectangle 5"/>
          <p:cNvSpPr>
            <a:spLocks noGrp="1" noChangeArrowheads="1"/>
          </p:cNvSpPr>
          <p:nvPr>
            <p:ph idx="1"/>
          </p:nvPr>
        </p:nvSpPr>
        <p:spPr>
          <a:xfrm>
            <a:off x="684213" y="1412875"/>
            <a:ext cx="8229600" cy="4411663"/>
          </a:xfrm>
        </p:spPr>
        <p:txBody>
          <a:bodyPr/>
          <a:lstStyle/>
          <a:p>
            <a:pPr lvl="1" eaLnBrk="1" hangingPunct="1">
              <a:lnSpc>
                <a:spcPct val="80000"/>
              </a:lnSpc>
              <a:defRPr/>
            </a:pPr>
            <a:r>
              <a:rPr lang="fr-FR" sz="2200" i="1" u="sng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L’équation de Schrödinger:  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fr-FR" sz="22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fr-FR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Le mouvement d’une particule est décrit par une fonction d’onde </a:t>
            </a:r>
            <a:r>
              <a:rPr lang="fr-FR" sz="2000" i="1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Y</a:t>
            </a:r>
            <a:r>
              <a:rPr lang="fr-FR" sz="2000" i="1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fr-FR" sz="2000" i="1" dirty="0" err="1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r,t</a:t>
            </a:r>
            <a:r>
              <a:rPr lang="fr-FR" sz="2000" i="1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r>
              <a:rPr lang="fr-FR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dont </a:t>
            </a:r>
            <a:r>
              <a:rPr lang="fr-FR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 carré représente la probabilité de présence </a:t>
            </a:r>
            <a:r>
              <a:rPr lang="fr-FR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(Born) en un point r. Les fonctions </a:t>
            </a:r>
            <a:r>
              <a:rPr lang="fr-FR" sz="2000" i="1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Y</a:t>
            </a:r>
            <a:r>
              <a:rPr lang="fr-FR" sz="2000" i="1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fr-FR" sz="2000" i="1" dirty="0" err="1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r,t</a:t>
            </a:r>
            <a:r>
              <a:rPr lang="fr-FR" sz="2000" i="1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r>
              <a:rPr lang="fr-FR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obéissent à l’équation de Schrödinger:</a:t>
            </a:r>
            <a:r>
              <a:rPr lang="fr-FR" sz="2000" dirty="0"/>
              <a:t> 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fr-FR" sz="2000" i="1" u="sng" dirty="0">
              <a:solidFill>
                <a:srgbClr val="99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80000"/>
              </a:lnSpc>
              <a:defRPr/>
            </a:pPr>
            <a:endParaRPr lang="fr-FR" sz="2200" i="1" u="sng" dirty="0">
              <a:solidFill>
                <a:srgbClr val="99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80000"/>
              </a:lnSpc>
              <a:defRPr/>
            </a:pPr>
            <a:endParaRPr lang="fr-FR" sz="2200" i="1" u="sng" dirty="0">
              <a:solidFill>
                <a:srgbClr val="99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80000"/>
              </a:lnSpc>
              <a:defRPr/>
            </a:pPr>
            <a:endParaRPr lang="fr-FR" sz="2200" i="1" u="sng" dirty="0">
              <a:solidFill>
                <a:srgbClr val="99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80000"/>
              </a:lnSpc>
              <a:defRPr/>
            </a:pPr>
            <a:endParaRPr lang="fr-FR" sz="2200" i="1" u="sng" dirty="0">
              <a:solidFill>
                <a:srgbClr val="99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3" eaLnBrk="1" hangingPunct="1">
              <a:lnSpc>
                <a:spcPct val="80000"/>
              </a:lnSpc>
              <a:defRPr/>
            </a:pPr>
            <a:r>
              <a:rPr lang="fr-FR" sz="1800" i="1" dirty="0">
                <a:solidFill>
                  <a:srgbClr val="9900CC"/>
                </a:solidFill>
                <a:latin typeface="Symbol" pitchFamily="18" charset="2"/>
              </a:rPr>
              <a:t>Y</a:t>
            </a:r>
            <a:r>
              <a:rPr lang="fr-FR" sz="1800" i="1" dirty="0">
                <a:solidFill>
                  <a:srgbClr val="9900CC"/>
                </a:solidFill>
              </a:rPr>
              <a:t>(</a:t>
            </a:r>
            <a:r>
              <a:rPr lang="fr-FR" sz="1800" i="1" dirty="0" err="1">
                <a:solidFill>
                  <a:srgbClr val="9900CC"/>
                </a:solidFill>
              </a:rPr>
              <a:t>r,t</a:t>
            </a:r>
            <a:r>
              <a:rPr lang="fr-FR" sz="1800" i="1" dirty="0">
                <a:solidFill>
                  <a:srgbClr val="9900CC"/>
                </a:solidFill>
              </a:rPr>
              <a:t>)</a:t>
            </a:r>
            <a:r>
              <a:rPr lang="fr-FR" sz="1800" dirty="0">
                <a:solidFill>
                  <a:srgbClr val="9900CC"/>
                </a:solidFill>
              </a:rPr>
              <a:t> </a:t>
            </a:r>
            <a:r>
              <a:rPr lang="fr-FR" sz="1800" dirty="0">
                <a:solidFill>
                  <a:srgbClr val="9900CC"/>
                </a:solidFill>
                <a:latin typeface="Symbol" pitchFamily="18" charset="2"/>
              </a:rPr>
              <a:t> </a:t>
            </a:r>
            <a:r>
              <a:rPr lang="fr-FR" sz="1800" dirty="0"/>
              <a:t>est la fonction d’onde (peut être une quantité complexe)</a:t>
            </a:r>
          </a:p>
          <a:p>
            <a:pPr lvl="3" eaLnBrk="1" hangingPunct="1">
              <a:lnSpc>
                <a:spcPct val="80000"/>
              </a:lnSpc>
              <a:defRPr/>
            </a:pPr>
            <a:r>
              <a:rPr lang="fr-FR" sz="1800" i="1" dirty="0">
                <a:solidFill>
                  <a:srgbClr val="9900CC"/>
                </a:solidFill>
              </a:rPr>
              <a:t>V(r)</a:t>
            </a:r>
            <a:r>
              <a:rPr lang="fr-FR" sz="1800" dirty="0">
                <a:solidFill>
                  <a:srgbClr val="9900CC"/>
                </a:solidFill>
              </a:rPr>
              <a:t> </a:t>
            </a:r>
            <a:r>
              <a:rPr lang="fr-FR" sz="1800" dirty="0"/>
              <a:t>est l’</a:t>
            </a:r>
            <a:r>
              <a:rPr lang="fr-FR" sz="1800" b="1" i="1" u="sng" dirty="0">
                <a:solidFill>
                  <a:srgbClr val="FF0000"/>
                </a:solidFill>
              </a:rPr>
              <a:t>énergie</a:t>
            </a:r>
            <a:r>
              <a:rPr lang="fr-FR" sz="1800" dirty="0"/>
              <a:t> potentielle (le potentiel par abus de langage) auquel est soumis la particule</a:t>
            </a:r>
          </a:p>
          <a:p>
            <a:pPr lvl="3" eaLnBrk="1" hangingPunct="1">
              <a:lnSpc>
                <a:spcPct val="80000"/>
              </a:lnSpc>
              <a:defRPr/>
            </a:pPr>
            <a:r>
              <a:rPr lang="fr-FR" sz="1800" i="1" dirty="0">
                <a:solidFill>
                  <a:srgbClr val="9900CC"/>
                </a:solidFill>
              </a:rPr>
              <a:t>m</a:t>
            </a:r>
            <a:r>
              <a:rPr lang="fr-FR" sz="1800" dirty="0">
                <a:solidFill>
                  <a:srgbClr val="9900CC"/>
                </a:solidFill>
              </a:rPr>
              <a:t> </a:t>
            </a:r>
            <a:r>
              <a:rPr lang="fr-FR" sz="1800" dirty="0"/>
              <a:t>est la masse de la particule</a:t>
            </a:r>
          </a:p>
        </p:txBody>
      </p:sp>
      <p:sp>
        <p:nvSpPr>
          <p:cNvPr id="4608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C6FDE30-661B-4C79-9427-7D7566E4DE85}" type="slidenum">
              <a:rPr lang="fr-FR" altLang="en-US"/>
              <a:pPr/>
              <a:t>62</a:t>
            </a:fld>
            <a:endParaRPr lang="fr-FR" altLang="en-US"/>
          </a:p>
        </p:txBody>
      </p:sp>
      <p:graphicFrame>
        <p:nvGraphicFramePr>
          <p:cNvPr id="4608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1867515"/>
              </p:ext>
            </p:extLst>
          </p:nvPr>
        </p:nvGraphicFramePr>
        <p:xfrm>
          <a:off x="1176338" y="2781300"/>
          <a:ext cx="6788150" cy="174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38" name="Equation" r:id="rId4" imgW="3162240" imgH="812520" progId="Equation.DSMT4">
                  <p:embed/>
                </p:oleObj>
              </mc:Choice>
              <mc:Fallback>
                <p:oleObj name="Equation" r:id="rId4" imgW="3162240" imgH="8125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6338" y="2781300"/>
                        <a:ext cx="6788150" cy="1743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2519" name="Rectangle 7"/>
          <p:cNvSpPr>
            <a:spLocks noChangeArrowheads="1"/>
          </p:cNvSpPr>
          <p:nvPr/>
        </p:nvSpPr>
        <p:spPr bwMode="auto">
          <a:xfrm>
            <a:off x="684213" y="5661025"/>
            <a:ext cx="822960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92150" lvl="1" indent="-347663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/>
            </a:pPr>
            <a:r>
              <a:rPr lang="fr-FR" sz="2200" i="1" u="sng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L’équation de Schrödinger:  </a:t>
            </a:r>
          </a:p>
          <a:p>
            <a:pPr marL="987425" lvl="2" indent="-293688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/>
            </a:pPr>
            <a:r>
              <a:rPr lang="fr-FR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tient compte à la fois de la notion de quanta (Planck) et de la dualité onde – matière (de Broglie)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507356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La mécanique ondulatoire</a:t>
            </a:r>
          </a:p>
        </p:txBody>
      </p:sp>
      <p:sp>
        <p:nvSpPr>
          <p:cNvPr id="193540" name="Rectangle 4"/>
          <p:cNvSpPr>
            <a:spLocks noGrp="1" noChangeArrowheads="1"/>
          </p:cNvSpPr>
          <p:nvPr>
            <p:ph idx="1"/>
          </p:nvPr>
        </p:nvSpPr>
        <p:spPr>
          <a:xfrm>
            <a:off x="250825" y="1628775"/>
            <a:ext cx="8662988" cy="4895850"/>
          </a:xfrm>
        </p:spPr>
        <p:txBody>
          <a:bodyPr/>
          <a:lstStyle/>
          <a:p>
            <a:pPr lvl="2" eaLnBrk="1" hangingPunct="1">
              <a:defRPr/>
            </a:pPr>
            <a:r>
              <a:rPr lang="fr-FR" sz="1800" dirty="0"/>
              <a:t>Un cas particulier qui nous intéresse dans ce cours concerne </a:t>
            </a:r>
            <a:r>
              <a:rPr lang="fr-FR" sz="1800" i="1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les régimes stationnaires</a:t>
            </a:r>
            <a:r>
              <a:rPr lang="fr-FR" sz="1800" dirty="0"/>
              <a:t> où le potentiel </a:t>
            </a:r>
            <a:r>
              <a:rPr lang="fr-FR" sz="1800" i="1" dirty="0"/>
              <a:t>V=V(r)</a:t>
            </a:r>
            <a:r>
              <a:rPr lang="fr-FR" sz="1800" dirty="0"/>
              <a:t> auquel est soumis la particule est </a:t>
            </a:r>
            <a:r>
              <a:rPr lang="fr-FR" sz="1800" dirty="0">
                <a:solidFill>
                  <a:srgbClr val="9900CC"/>
                </a:solidFill>
              </a:rPr>
              <a:t>indépendant du temps</a:t>
            </a:r>
            <a:r>
              <a:rPr lang="fr-FR" sz="1800" dirty="0"/>
              <a:t>. </a:t>
            </a:r>
          </a:p>
          <a:p>
            <a:pPr lvl="2" eaLnBrk="1" hangingPunct="1">
              <a:defRPr/>
            </a:pPr>
            <a:r>
              <a:rPr lang="fr-FR" sz="1800" dirty="0"/>
              <a:t>La méthode de résolution de cette équation consiste à chercher des solutions </a:t>
            </a:r>
            <a:r>
              <a:rPr lang="fr-FR" sz="1800" dirty="0">
                <a:solidFill>
                  <a:srgbClr val="9900CC"/>
                </a:solidFill>
              </a:rPr>
              <a:t>en séparant les variables temps et espace</a:t>
            </a:r>
            <a:r>
              <a:rPr lang="fr-FR" sz="1800" dirty="0"/>
              <a:t>. On suppose que la fonction d’onde </a:t>
            </a:r>
            <a:r>
              <a:rPr lang="fr-FR" sz="1800" dirty="0">
                <a:latin typeface="Symbol" pitchFamily="18" charset="2"/>
              </a:rPr>
              <a:t>Y</a:t>
            </a:r>
            <a:r>
              <a:rPr lang="fr-FR" sz="1800" dirty="0"/>
              <a:t>(</a:t>
            </a:r>
            <a:r>
              <a:rPr lang="fr-FR" sz="1800" dirty="0" err="1"/>
              <a:t>r,t</a:t>
            </a:r>
            <a:r>
              <a:rPr lang="fr-FR" sz="1800" dirty="0"/>
              <a:t>) peut s’écrire:</a:t>
            </a:r>
          </a:p>
          <a:p>
            <a:pPr lvl="2" eaLnBrk="1" hangingPunct="1">
              <a:defRPr/>
            </a:pPr>
            <a:endParaRPr lang="fr-FR" sz="1800" dirty="0"/>
          </a:p>
          <a:p>
            <a:pPr lvl="2" eaLnBrk="1" hangingPunct="1">
              <a:defRPr/>
            </a:pPr>
            <a:endParaRPr lang="fr-FR" sz="2000" dirty="0">
              <a:solidFill>
                <a:srgbClr val="9900CC"/>
              </a:solidFill>
            </a:endParaRPr>
          </a:p>
          <a:p>
            <a:pPr lvl="3" eaLnBrk="1" hangingPunct="1">
              <a:defRPr/>
            </a:pPr>
            <a:r>
              <a:rPr lang="fr-FR" sz="1800" i="1" dirty="0">
                <a:solidFill>
                  <a:srgbClr val="9900CC"/>
                </a:solidFill>
                <a:latin typeface="Symbol" pitchFamily="18" charset="2"/>
              </a:rPr>
              <a:t>j(</a:t>
            </a:r>
            <a:r>
              <a:rPr lang="fr-FR" sz="1800" i="1" dirty="0">
                <a:solidFill>
                  <a:srgbClr val="9900CC"/>
                </a:solidFill>
              </a:rPr>
              <a:t>r)</a:t>
            </a:r>
            <a:r>
              <a:rPr lang="fr-FR" sz="1800" dirty="0">
                <a:solidFill>
                  <a:srgbClr val="9900CC"/>
                </a:solidFill>
              </a:rPr>
              <a:t> </a:t>
            </a:r>
            <a:r>
              <a:rPr lang="fr-FR" sz="1800" dirty="0">
                <a:solidFill>
                  <a:srgbClr val="9900CC"/>
                </a:solidFill>
                <a:latin typeface="Symbol" pitchFamily="18" charset="2"/>
              </a:rPr>
              <a:t> </a:t>
            </a:r>
            <a:r>
              <a:rPr lang="fr-FR" sz="1800" dirty="0"/>
              <a:t>est une fonction de la position uniquement</a:t>
            </a:r>
          </a:p>
          <a:p>
            <a:pPr lvl="3" eaLnBrk="1" hangingPunct="1">
              <a:defRPr/>
            </a:pPr>
            <a:r>
              <a:rPr lang="fr-FR" sz="1800" i="1" dirty="0">
                <a:solidFill>
                  <a:srgbClr val="9900CC"/>
                </a:solidFill>
                <a:latin typeface="Symbol" pitchFamily="18" charset="2"/>
              </a:rPr>
              <a:t>c(</a:t>
            </a:r>
            <a:r>
              <a:rPr lang="fr-FR" sz="1800" i="1" dirty="0">
                <a:solidFill>
                  <a:srgbClr val="9900CC"/>
                </a:solidFill>
              </a:rPr>
              <a:t>t)  </a:t>
            </a:r>
            <a:r>
              <a:rPr lang="fr-FR" sz="1800" dirty="0"/>
              <a:t>est une fonction du temps uniquement</a:t>
            </a:r>
          </a:p>
          <a:p>
            <a:pPr lvl="2" eaLnBrk="1" hangingPunct="1">
              <a:defRPr/>
            </a:pPr>
            <a:r>
              <a:rPr lang="fr-FR" sz="1800" dirty="0"/>
              <a:t>En injectant cette forme de solution dans l’équation de Schrödinger, on obtient (</a:t>
            </a:r>
            <a:r>
              <a:rPr lang="fr-FR" sz="1800" i="1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on passe à une dimension</a:t>
            </a:r>
            <a:r>
              <a:rPr lang="fr-FR" sz="1800" dirty="0"/>
              <a:t>):</a:t>
            </a:r>
            <a:endParaRPr lang="fr-FR" sz="1800" dirty="0">
              <a:solidFill>
                <a:srgbClr val="9900CC"/>
              </a:solidFill>
            </a:endParaRPr>
          </a:p>
        </p:txBody>
      </p:sp>
      <p:sp>
        <p:nvSpPr>
          <p:cNvPr id="4710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96B35C6-5EE9-42A6-A84E-0C6D1202C05C}" type="slidenum">
              <a:rPr lang="fr-FR" altLang="en-US"/>
              <a:pPr/>
              <a:t>63</a:t>
            </a:fld>
            <a:endParaRPr lang="fr-FR" altLang="en-US"/>
          </a:p>
        </p:txBody>
      </p:sp>
      <p:graphicFrame>
        <p:nvGraphicFramePr>
          <p:cNvPr id="4710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2250970"/>
              </p:ext>
            </p:extLst>
          </p:nvPr>
        </p:nvGraphicFramePr>
        <p:xfrm>
          <a:off x="3275856" y="3501008"/>
          <a:ext cx="2387600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2" name="Equation" r:id="rId4" imgW="1143000" imgH="203040" progId="Equation.3">
                  <p:embed/>
                </p:oleObj>
              </mc:Choice>
              <mc:Fallback>
                <p:oleObj name="Equation" r:id="rId4" imgW="1143000" imgH="2030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5856" y="3501008"/>
                        <a:ext cx="2387600" cy="425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0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3403384"/>
              </p:ext>
            </p:extLst>
          </p:nvPr>
        </p:nvGraphicFramePr>
        <p:xfrm>
          <a:off x="1979712" y="5445224"/>
          <a:ext cx="4962525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3" name="Equation" r:id="rId6" imgW="2527200" imgH="444240" progId="Equation.3">
                  <p:embed/>
                </p:oleObj>
              </mc:Choice>
              <mc:Fallback>
                <p:oleObj name="Equation" r:id="rId6" imgW="2527200" imgH="44424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5445224"/>
                        <a:ext cx="4962525" cy="873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b="0">
                <a:solidFill>
                  <a:schemeClr val="tx1"/>
                </a:solidFill>
              </a:rPr>
              <a:t>L’équation de Schrödinger: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3213100"/>
            <a:ext cx="8229600" cy="29337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fr-FR" sz="1800" dirty="0"/>
              <a:t>La relation ci dessus où une équation du temps est égale à une équation de l’espace, entraîne que ces deux équations sont des constantes. On voit d’autre part que l’équation aux dimensions de la fonction dépendante du temps est [f(t)] = [Énergie]. Il vient alors:</a:t>
            </a:r>
          </a:p>
          <a:p>
            <a:pPr eaLnBrk="1" hangingPunct="1">
              <a:lnSpc>
                <a:spcPct val="90000"/>
              </a:lnSpc>
              <a:defRPr/>
            </a:pPr>
            <a:endParaRPr lang="fr-FR" sz="1800" dirty="0"/>
          </a:p>
          <a:p>
            <a:pPr eaLnBrk="1" hangingPunct="1">
              <a:lnSpc>
                <a:spcPct val="90000"/>
              </a:lnSpc>
              <a:defRPr/>
            </a:pPr>
            <a:endParaRPr lang="fr-FR" sz="1800" dirty="0"/>
          </a:p>
          <a:p>
            <a:pPr eaLnBrk="1" hangingPunct="1">
              <a:lnSpc>
                <a:spcPct val="90000"/>
              </a:lnSpc>
              <a:defRPr/>
            </a:pPr>
            <a:endParaRPr lang="fr-FR" sz="1800" dirty="0"/>
          </a:p>
          <a:p>
            <a:pPr eaLnBrk="1" hangingPunct="1">
              <a:lnSpc>
                <a:spcPct val="90000"/>
              </a:lnSpc>
              <a:defRPr/>
            </a:pPr>
            <a:endParaRPr lang="fr-FR" sz="1800" dirty="0"/>
          </a:p>
          <a:p>
            <a:pPr eaLnBrk="1" hangingPunct="1">
              <a:lnSpc>
                <a:spcPct val="90000"/>
              </a:lnSpc>
              <a:defRPr/>
            </a:pPr>
            <a:endParaRPr lang="fr-FR" sz="1800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fr-FR" sz="1600" dirty="0"/>
              <a:t>Avec </a:t>
            </a:r>
            <a:r>
              <a:rPr lang="fr-FR" sz="16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E,</a:t>
            </a:r>
            <a:r>
              <a:rPr lang="fr-FR" sz="1600" dirty="0"/>
              <a:t> l’énergie de la particule, qui s’écrit :</a:t>
            </a:r>
          </a:p>
        </p:txBody>
      </p:sp>
      <p:sp>
        <p:nvSpPr>
          <p:cNvPr id="4813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02BA10E-17B1-4ACD-837F-A5D6B0E9B52E}" type="slidenum">
              <a:rPr lang="fr-FR" altLang="en-US"/>
              <a:pPr/>
              <a:t>64</a:t>
            </a:fld>
            <a:endParaRPr lang="fr-FR" altLang="en-US"/>
          </a:p>
        </p:txBody>
      </p:sp>
      <p:graphicFrame>
        <p:nvGraphicFramePr>
          <p:cNvPr id="48130" name="Object 4"/>
          <p:cNvGraphicFramePr>
            <a:graphicFrameLocks noChangeAspect="1"/>
          </p:cNvGraphicFramePr>
          <p:nvPr/>
        </p:nvGraphicFramePr>
        <p:xfrm>
          <a:off x="2051050" y="1700213"/>
          <a:ext cx="4962525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6" name="Equation" r:id="rId4" imgW="2527200" imgH="444240" progId="Equation.3">
                  <p:embed/>
                </p:oleObj>
              </mc:Choice>
              <mc:Fallback>
                <p:oleObj name="Equation" r:id="rId4" imgW="2527200" imgH="4442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050" y="1700213"/>
                        <a:ext cx="4962525" cy="873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65" name="Text Box 5"/>
          <p:cNvSpPr txBox="1">
            <a:spLocks noChangeArrowheads="1"/>
          </p:cNvSpPr>
          <p:nvPr/>
        </p:nvSpPr>
        <p:spPr bwMode="auto">
          <a:xfrm>
            <a:off x="5940425" y="2781300"/>
            <a:ext cx="46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i="1">
                <a:effectLst>
                  <a:outerShdw blurRad="38100" dist="38100" dir="2700000" algn="tl">
                    <a:srgbClr val="C0C0C0"/>
                  </a:outerShdw>
                </a:effectLst>
              </a:rPr>
              <a:t>f(t)</a:t>
            </a:r>
          </a:p>
        </p:txBody>
      </p:sp>
      <p:sp>
        <p:nvSpPr>
          <p:cNvPr id="48139" name="AutoShape 6"/>
          <p:cNvSpPr>
            <a:spLocks/>
          </p:cNvSpPr>
          <p:nvPr/>
        </p:nvSpPr>
        <p:spPr bwMode="auto">
          <a:xfrm rot="-5400000">
            <a:off x="6157119" y="2059781"/>
            <a:ext cx="71438" cy="1368425"/>
          </a:xfrm>
          <a:prstGeom prst="leftBrace">
            <a:avLst>
              <a:gd name="adj1" fmla="val 159629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8140" name="AutoShape 7"/>
          <p:cNvSpPr>
            <a:spLocks/>
          </p:cNvSpPr>
          <p:nvPr/>
        </p:nvSpPr>
        <p:spPr bwMode="auto">
          <a:xfrm rot="-5400000">
            <a:off x="3275807" y="2059781"/>
            <a:ext cx="71438" cy="1368425"/>
          </a:xfrm>
          <a:prstGeom prst="leftBrace">
            <a:avLst>
              <a:gd name="adj1" fmla="val 159629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94568" name="Text Box 8"/>
          <p:cNvSpPr txBox="1">
            <a:spLocks noChangeArrowheads="1"/>
          </p:cNvSpPr>
          <p:nvPr/>
        </p:nvSpPr>
        <p:spPr bwMode="auto">
          <a:xfrm>
            <a:off x="3059113" y="2781300"/>
            <a:ext cx="577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i="1">
                <a:effectLst>
                  <a:outerShdw blurRad="38100" dist="38100" dir="2700000" algn="tl">
                    <a:srgbClr val="C0C0C0"/>
                  </a:outerShdw>
                </a:effectLst>
              </a:rPr>
              <a:t>g(x)</a:t>
            </a:r>
          </a:p>
        </p:txBody>
      </p:sp>
      <p:graphicFrame>
        <p:nvGraphicFramePr>
          <p:cNvPr id="48131" name="Object 10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7" name="Equation" r:id="rId6" imgW="114120" imgH="215640" progId="Equation.3">
                  <p:embed/>
                </p:oleObj>
              </mc:Choice>
              <mc:Fallback>
                <p:oleObj name="Equation" r:id="rId6" imgW="114120" imgH="21564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142" name="Group 14"/>
          <p:cNvGrpSpPr>
            <a:grpSpLocks/>
          </p:cNvGrpSpPr>
          <p:nvPr/>
        </p:nvGrpSpPr>
        <p:grpSpPr bwMode="auto">
          <a:xfrm>
            <a:off x="1835150" y="4437063"/>
            <a:ext cx="5545138" cy="957262"/>
            <a:chOff x="1156" y="2982"/>
            <a:chExt cx="3493" cy="603"/>
          </a:xfrm>
        </p:grpSpPr>
        <p:graphicFrame>
          <p:nvGraphicFramePr>
            <p:cNvPr id="48133" name="Object 9"/>
            <p:cNvGraphicFramePr>
              <a:graphicFrameLocks noChangeAspect="1"/>
            </p:cNvGraphicFramePr>
            <p:nvPr/>
          </p:nvGraphicFramePr>
          <p:xfrm>
            <a:off x="3513" y="2982"/>
            <a:ext cx="1136" cy="4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988" name="Equation" r:id="rId8" imgW="838080" imgH="330120" progId="Equation.3">
                    <p:embed/>
                  </p:oleObj>
                </mc:Choice>
                <mc:Fallback>
                  <p:oleObj name="Equation" r:id="rId8" imgW="838080" imgH="330120" progId="Equation.3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3" y="2982"/>
                          <a:ext cx="1136" cy="44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8134" name="Object 11"/>
            <p:cNvGraphicFramePr>
              <a:graphicFrameLocks noChangeAspect="1"/>
            </p:cNvGraphicFramePr>
            <p:nvPr/>
          </p:nvGraphicFramePr>
          <p:xfrm>
            <a:off x="1156" y="3067"/>
            <a:ext cx="1366" cy="5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989" name="Equation" r:id="rId10" imgW="1104840" imgH="419040" progId="Equation.3">
                    <p:embed/>
                  </p:oleObj>
                </mc:Choice>
                <mc:Fallback>
                  <p:oleObj name="Equation" r:id="rId10" imgW="1104840" imgH="41904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6" y="3067"/>
                          <a:ext cx="1366" cy="51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8143" name="AutoShape 12"/>
            <p:cNvSpPr>
              <a:spLocks noChangeArrowheads="1"/>
            </p:cNvSpPr>
            <p:nvPr/>
          </p:nvSpPr>
          <p:spPr bwMode="auto">
            <a:xfrm>
              <a:off x="2698" y="3249"/>
              <a:ext cx="590" cy="182"/>
            </a:xfrm>
            <a:prstGeom prst="rightArrow">
              <a:avLst>
                <a:gd name="adj1" fmla="val 50000"/>
                <a:gd name="adj2" fmla="val 8104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graphicFrame>
        <p:nvGraphicFramePr>
          <p:cNvPr id="48132" name="Object 13"/>
          <p:cNvGraphicFramePr>
            <a:graphicFrameLocks noChangeAspect="1"/>
          </p:cNvGraphicFramePr>
          <p:nvPr/>
        </p:nvGraphicFramePr>
        <p:xfrm>
          <a:off x="5354638" y="5761038"/>
          <a:ext cx="946150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0" name="Equation" r:id="rId12" imgW="495000" imgH="177480" progId="Equation.3">
                  <p:embed/>
                </p:oleObj>
              </mc:Choice>
              <mc:Fallback>
                <p:oleObj name="Equation" r:id="rId12" imgW="495000" imgH="17748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4638" y="5761038"/>
                        <a:ext cx="946150" cy="339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b="0" dirty="0">
                <a:solidFill>
                  <a:schemeClr val="tx1"/>
                </a:solidFill>
              </a:rPr>
              <a:t>L’équation de Schrödinger:</a:t>
            </a:r>
          </a:p>
        </p:txBody>
      </p:sp>
      <p:sp>
        <p:nvSpPr>
          <p:cNvPr id="49159" name="Rectangle 22"/>
          <p:cNvSpPr>
            <a:spLocks noGrp="1" noChangeArrowheads="1"/>
          </p:cNvSpPr>
          <p:nvPr>
            <p:ph idx="1"/>
          </p:nvPr>
        </p:nvSpPr>
        <p:spPr>
          <a:xfrm>
            <a:off x="539750" y="1700213"/>
            <a:ext cx="8229600" cy="4968875"/>
          </a:xfrm>
          <a:noFill/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r>
              <a:rPr lang="fr-FR" dirty="0">
                <a:solidFill>
                  <a:srgbClr val="9900CC"/>
                </a:solidFill>
              </a:rPr>
              <a:t>L’équation de Schrödinger indépendante du temps s’écrit:</a:t>
            </a:r>
          </a:p>
          <a:p>
            <a:pPr lvl="1" eaLnBrk="1" hangingPunct="1">
              <a:lnSpc>
                <a:spcPct val="90000"/>
              </a:lnSpc>
            </a:pPr>
            <a:endParaRPr lang="fr-FR" dirty="0">
              <a:solidFill>
                <a:srgbClr val="9900CC"/>
              </a:solidFill>
            </a:endParaRPr>
          </a:p>
          <a:p>
            <a:pPr lvl="1" eaLnBrk="1" hangingPunct="1">
              <a:lnSpc>
                <a:spcPct val="90000"/>
              </a:lnSpc>
            </a:pPr>
            <a:endParaRPr lang="fr-FR" dirty="0">
              <a:solidFill>
                <a:srgbClr val="9900CC"/>
              </a:solidFill>
            </a:endParaRPr>
          </a:p>
          <a:p>
            <a:pPr lvl="1" eaLnBrk="1" hangingPunct="1">
              <a:lnSpc>
                <a:spcPct val="90000"/>
              </a:lnSpc>
            </a:pPr>
            <a:endParaRPr lang="fr-FR" dirty="0">
              <a:solidFill>
                <a:srgbClr val="9900CC"/>
              </a:solidFill>
            </a:endParaRPr>
          </a:p>
          <a:p>
            <a:pPr lvl="1" eaLnBrk="1" hangingPunct="1">
              <a:lnSpc>
                <a:spcPct val="90000"/>
              </a:lnSpc>
            </a:pPr>
            <a:endParaRPr lang="fr-FR" dirty="0">
              <a:solidFill>
                <a:srgbClr val="9900CC"/>
              </a:solidFill>
            </a:endParaRPr>
          </a:p>
          <a:p>
            <a:pPr lvl="2" eaLnBrk="1" hangingPunct="1">
              <a:lnSpc>
                <a:spcPct val="90000"/>
              </a:lnSpc>
            </a:pPr>
            <a:r>
              <a:rPr lang="fr-FR" dirty="0"/>
              <a:t>avec :</a:t>
            </a:r>
          </a:p>
          <a:p>
            <a:pPr lvl="1" eaLnBrk="1" hangingPunct="1">
              <a:lnSpc>
                <a:spcPct val="90000"/>
              </a:lnSpc>
            </a:pPr>
            <a:endParaRPr lang="fr-FR" dirty="0"/>
          </a:p>
          <a:p>
            <a:pPr lvl="1" eaLnBrk="1" hangingPunct="1">
              <a:lnSpc>
                <a:spcPct val="90000"/>
              </a:lnSpc>
            </a:pPr>
            <a:endParaRPr lang="fr-FR" dirty="0"/>
          </a:p>
          <a:p>
            <a:pPr lvl="1" eaLnBrk="1" hangingPunct="1">
              <a:lnSpc>
                <a:spcPct val="90000"/>
              </a:lnSpc>
            </a:pPr>
            <a:r>
              <a:rPr lang="fr-FR" sz="2400" dirty="0"/>
              <a:t>Conditions aux limites:</a:t>
            </a:r>
          </a:p>
          <a:p>
            <a:pPr marL="548640" lvl="2" indent="0" eaLnBrk="1" hangingPunct="1">
              <a:lnSpc>
                <a:spcPct val="90000"/>
              </a:lnSpc>
              <a:buNone/>
            </a:pPr>
            <a:endParaRPr lang="fr-FR" sz="1600" dirty="0"/>
          </a:p>
          <a:p>
            <a:pPr lvl="2" eaLnBrk="1" hangingPunct="1">
              <a:lnSpc>
                <a:spcPct val="90000"/>
              </a:lnSpc>
            </a:pPr>
            <a:endParaRPr lang="fr-FR" sz="1600" dirty="0"/>
          </a:p>
          <a:p>
            <a:pPr lvl="2" eaLnBrk="1" hangingPunct="1">
              <a:lnSpc>
                <a:spcPct val="90000"/>
              </a:lnSpc>
            </a:pPr>
            <a:r>
              <a:rPr lang="fr-FR" sz="1600" dirty="0"/>
              <a:t>Continuité de la fonction d’onde</a:t>
            </a:r>
          </a:p>
          <a:p>
            <a:pPr lvl="2" eaLnBrk="1" hangingPunct="1">
              <a:lnSpc>
                <a:spcPct val="90000"/>
              </a:lnSpc>
            </a:pPr>
            <a:endParaRPr lang="fr-FR" sz="1600" dirty="0"/>
          </a:p>
          <a:p>
            <a:pPr lvl="2" eaLnBrk="1" hangingPunct="1">
              <a:lnSpc>
                <a:spcPct val="90000"/>
              </a:lnSpc>
            </a:pPr>
            <a:r>
              <a:rPr lang="fr-FR" sz="1600" dirty="0"/>
              <a:t>Continuité de la dérivée première</a:t>
            </a:r>
          </a:p>
          <a:p>
            <a:pPr lvl="2" eaLnBrk="1" hangingPunct="1">
              <a:lnSpc>
                <a:spcPct val="90000"/>
              </a:lnSpc>
            </a:pPr>
            <a:endParaRPr lang="fr-FR" sz="1600" dirty="0"/>
          </a:p>
        </p:txBody>
      </p:sp>
      <p:sp>
        <p:nvSpPr>
          <p:cNvPr id="4915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6B587D9-6312-48F2-94BB-5BEBC3153116}" type="slidenum">
              <a:rPr lang="fr-FR" altLang="en-US"/>
              <a:pPr/>
              <a:t>65</a:t>
            </a:fld>
            <a:endParaRPr lang="fr-FR" altLang="en-US"/>
          </a:p>
        </p:txBody>
      </p:sp>
      <p:graphicFrame>
        <p:nvGraphicFramePr>
          <p:cNvPr id="4915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0663837"/>
              </p:ext>
            </p:extLst>
          </p:nvPr>
        </p:nvGraphicFramePr>
        <p:xfrm>
          <a:off x="2483768" y="2060848"/>
          <a:ext cx="4695825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0" name="Equation" r:id="rId4" imgW="2082600" imgH="419040" progId="Equation.3">
                  <p:embed/>
                </p:oleObj>
              </mc:Choice>
              <mc:Fallback>
                <p:oleObj name="Equation" r:id="rId4" imgW="2082600" imgH="4190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3768" y="2060848"/>
                        <a:ext cx="4695825" cy="949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5" name="Object 10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1" name="Equation" r:id="rId6" imgW="114120" imgH="215640" progId="Equation.3">
                  <p:embed/>
                </p:oleObj>
              </mc:Choice>
              <mc:Fallback>
                <p:oleObj name="Equation" r:id="rId6" imgW="114120" imgH="21564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6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5657454"/>
              </p:ext>
            </p:extLst>
          </p:nvPr>
        </p:nvGraphicFramePr>
        <p:xfrm>
          <a:off x="2555776" y="3140968"/>
          <a:ext cx="3578225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2" name="Equation" r:id="rId8" imgW="1562040" imgH="393480" progId="Equation.3">
                  <p:embed/>
                </p:oleObj>
              </mc:Choice>
              <mc:Fallback>
                <p:oleObj name="Equation" r:id="rId8" imgW="1562040" imgH="393480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776" y="3140968"/>
                        <a:ext cx="3578225" cy="898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7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2602654"/>
              </p:ext>
            </p:extLst>
          </p:nvPr>
        </p:nvGraphicFramePr>
        <p:xfrm>
          <a:off x="4427984" y="4221088"/>
          <a:ext cx="1476375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3" name="Equation" r:id="rId10" imgW="901440" imgH="469800" progId="Equation.3">
                  <p:embed/>
                </p:oleObj>
              </mc:Choice>
              <mc:Fallback>
                <p:oleObj name="Equation" r:id="rId10" imgW="901440" imgH="469800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984" y="4221088"/>
                        <a:ext cx="1476375" cy="768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b="0">
                <a:solidFill>
                  <a:schemeClr val="tx1"/>
                </a:solidFill>
              </a:rPr>
              <a:t>L’équation de Schrödinger:</a:t>
            </a:r>
          </a:p>
        </p:txBody>
      </p:sp>
      <p:sp>
        <p:nvSpPr>
          <p:cNvPr id="229378" name="Rectangle 2"/>
          <p:cNvSpPr>
            <a:spLocks noGrp="1" noChangeArrowheads="1"/>
          </p:cNvSpPr>
          <p:nvPr>
            <p:ph idx="1"/>
          </p:nvPr>
        </p:nvSpPr>
        <p:spPr>
          <a:xfrm>
            <a:off x="468313" y="3213100"/>
            <a:ext cx="7704137" cy="2736850"/>
          </a:xfrm>
        </p:spPr>
        <p:txBody>
          <a:bodyPr/>
          <a:lstStyle/>
          <a:p>
            <a:pPr lvl="1" eaLnBrk="1" hangingPunct="1">
              <a:buFont typeface="Wingdings" pitchFamily="2" charset="2"/>
              <a:buNone/>
              <a:defRPr/>
            </a:pPr>
            <a:endParaRPr lang="fr-FR"/>
          </a:p>
          <a:p>
            <a:pPr lvl="1" eaLnBrk="1" hangingPunct="1">
              <a:defRPr/>
            </a:pPr>
            <a:r>
              <a:rPr lang="fr-FR" sz="2400"/>
              <a:t>A ce stade, il est important de distinguer la notion </a:t>
            </a:r>
            <a:r>
              <a:rPr lang="fr-FR" sz="2400" i="1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d’état ondulatoire</a:t>
            </a:r>
            <a:r>
              <a:rPr lang="fr-FR" sz="2400"/>
              <a:t> (onde plane) et </a:t>
            </a:r>
            <a:r>
              <a:rPr lang="fr-FR" sz="2400" i="1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combinaison d’états ondulatoires</a:t>
            </a:r>
            <a:r>
              <a:rPr lang="fr-FR" sz="2400"/>
              <a:t> (paquet d’ondes).</a:t>
            </a:r>
          </a:p>
        </p:txBody>
      </p:sp>
      <p:sp>
        <p:nvSpPr>
          <p:cNvPr id="5017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A230860-DB5F-4233-9357-EB0BA1C245AF}" type="slidenum">
              <a:rPr lang="fr-FR" altLang="en-US"/>
              <a:pPr/>
              <a:t>66</a:t>
            </a:fld>
            <a:endParaRPr lang="fr-FR" altLang="en-US"/>
          </a:p>
        </p:txBody>
      </p:sp>
      <p:graphicFrame>
        <p:nvGraphicFramePr>
          <p:cNvPr id="50178" name="Object 5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34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0182" name="Group 7"/>
          <p:cNvGrpSpPr>
            <a:grpSpLocks/>
          </p:cNvGrpSpPr>
          <p:nvPr/>
        </p:nvGrpSpPr>
        <p:grpSpPr bwMode="auto">
          <a:xfrm>
            <a:off x="3779838" y="2420938"/>
            <a:ext cx="595312" cy="481012"/>
            <a:chOff x="4014" y="3249"/>
            <a:chExt cx="351" cy="303"/>
          </a:xfrm>
        </p:grpSpPr>
        <p:sp>
          <p:nvSpPr>
            <p:cNvPr id="50183" name="AutoShape 8"/>
            <p:cNvSpPr>
              <a:spLocks noChangeAspect="1" noChangeArrowheads="1"/>
            </p:cNvSpPr>
            <p:nvPr/>
          </p:nvSpPr>
          <p:spPr bwMode="auto">
            <a:xfrm>
              <a:off x="4014" y="3249"/>
              <a:ext cx="351" cy="303"/>
            </a:xfrm>
            <a:prstGeom prst="triangle">
              <a:avLst>
                <a:gd name="adj" fmla="val 50000"/>
              </a:avLst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0184" name="Text Box 9"/>
            <p:cNvSpPr txBox="1">
              <a:spLocks noChangeAspect="1" noChangeArrowheads="1"/>
            </p:cNvSpPr>
            <p:nvPr/>
          </p:nvSpPr>
          <p:spPr bwMode="auto">
            <a:xfrm>
              <a:off x="4105" y="3308"/>
              <a:ext cx="15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b="1"/>
                <a:t>!</a:t>
              </a:r>
            </a:p>
          </p:txBody>
        </p:sp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Onde plane / paquet d’ondes</a:t>
            </a:r>
          </a:p>
        </p:txBody>
      </p:sp>
      <p:sp>
        <p:nvSpPr>
          <p:cNvPr id="2017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2" eaLnBrk="1" hangingPunct="1">
              <a:defRPr/>
            </a:pPr>
            <a:r>
              <a:rPr lang="fr-FR" u="sng" dirty="0"/>
              <a:t>Onde plane</a:t>
            </a:r>
            <a:r>
              <a:rPr lang="fr-FR" dirty="0"/>
              <a:t>:</a:t>
            </a:r>
          </a:p>
          <a:p>
            <a:pPr lvl="1" eaLnBrk="1" hangingPunct="1">
              <a:defRPr/>
            </a:pPr>
            <a:endParaRPr lang="fr-FR" dirty="0"/>
          </a:p>
          <a:p>
            <a:pPr lvl="1" eaLnBrk="1" hangingPunct="1">
              <a:defRPr/>
            </a:pPr>
            <a:endParaRPr lang="fr-FR" dirty="0"/>
          </a:p>
          <a:p>
            <a:pPr lvl="2" eaLnBrk="1" hangingPunct="1">
              <a:defRPr/>
            </a:pPr>
            <a:r>
              <a:rPr lang="fr-FR" u="sng" dirty="0"/>
              <a:t>Paquet d’ondes</a:t>
            </a:r>
            <a:r>
              <a:rPr lang="fr-FR" dirty="0"/>
              <a:t>:</a:t>
            </a:r>
          </a:p>
          <a:p>
            <a:pPr lvl="2" eaLnBrk="1" hangingPunct="1">
              <a:defRPr/>
            </a:pPr>
            <a:endParaRPr lang="fr-FR" dirty="0"/>
          </a:p>
          <a:p>
            <a:pPr lvl="2" eaLnBrk="1" hangingPunct="1">
              <a:defRPr/>
            </a:pPr>
            <a:endParaRPr lang="fr-FR" dirty="0"/>
          </a:p>
          <a:p>
            <a:pPr lvl="2" eaLnBrk="1" hangingPunct="1">
              <a:defRPr/>
            </a:pPr>
            <a:endParaRPr lang="fr-FR" dirty="0"/>
          </a:p>
          <a:p>
            <a:pPr lvl="2" eaLnBrk="1" hangingPunct="1">
              <a:defRPr/>
            </a:pPr>
            <a:endParaRPr lang="fr-FR" dirty="0"/>
          </a:p>
          <a:p>
            <a:pPr lvl="2" eaLnBrk="1" hangingPunct="1">
              <a:defRPr/>
            </a:pPr>
            <a:r>
              <a:rPr lang="fr-FR" dirty="0"/>
              <a:t>Nous allons montrer que </a:t>
            </a:r>
            <a:r>
              <a:rPr lang="fr-FR" i="1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seul un paquet d’onde</a:t>
            </a:r>
            <a:r>
              <a:rPr lang="fr-FR" dirty="0"/>
              <a:t> peut être une </a:t>
            </a:r>
            <a:r>
              <a:rPr lang="fr-FR" i="1" u="sng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représentation correcte d’une particule</a:t>
            </a:r>
            <a:r>
              <a:rPr lang="fr-FR" dirty="0"/>
              <a:t>.</a:t>
            </a:r>
          </a:p>
        </p:txBody>
      </p:sp>
      <p:sp>
        <p:nvSpPr>
          <p:cNvPr id="5120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EB0F2FE-D277-4E91-86FB-13F4833148CD}" type="slidenum">
              <a:rPr lang="fr-FR" altLang="en-US"/>
              <a:pPr/>
              <a:t>67</a:t>
            </a:fld>
            <a:endParaRPr lang="fr-FR" altLang="en-US"/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0414604"/>
              </p:ext>
            </p:extLst>
          </p:nvPr>
        </p:nvGraphicFramePr>
        <p:xfrm>
          <a:off x="3059832" y="2996952"/>
          <a:ext cx="3485926" cy="1152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58" name="Équation" r:id="rId4" imgW="1498320" imgH="495000" progId="Equation.3">
                  <p:embed/>
                </p:oleObj>
              </mc:Choice>
              <mc:Fallback>
                <p:oleObj name="Équation" r:id="rId4" imgW="1498320" imgH="495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59832" y="2996952"/>
                        <a:ext cx="3485926" cy="11521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5476005"/>
              </p:ext>
            </p:extLst>
          </p:nvPr>
        </p:nvGraphicFramePr>
        <p:xfrm>
          <a:off x="3842054" y="1904008"/>
          <a:ext cx="1900076" cy="660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59" name="Équation" r:id="rId6" imgW="583920" imgH="203040" progId="Equation.3">
                  <p:embed/>
                </p:oleObj>
              </mc:Choice>
              <mc:Fallback>
                <p:oleObj name="Équation" r:id="rId6" imgW="58392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42054" y="1904008"/>
                        <a:ext cx="1900076" cy="6608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8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/>
              <a:t>Onde plane / paquet d’ondes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719263"/>
            <a:ext cx="8640763" cy="4411662"/>
          </a:xfrm>
        </p:spPr>
        <p:txBody>
          <a:bodyPr/>
          <a:lstStyle/>
          <a:p>
            <a:pPr lvl="1" eaLnBrk="1" hangingPunct="1">
              <a:defRPr/>
            </a:pPr>
            <a:r>
              <a:rPr lang="fr-FR" sz="2400"/>
              <a:t>Supposons qu’une particule se déplace dans un potentiel constant </a:t>
            </a:r>
            <a:r>
              <a:rPr lang="fr-FR" sz="2400" i="1">
                <a:effectLst>
                  <a:outerShdw blurRad="38100" dist="38100" dir="2700000" algn="tl">
                    <a:srgbClr val="C0C0C0"/>
                  </a:outerShdw>
                </a:effectLst>
              </a:rPr>
              <a:t>V(x) =V</a:t>
            </a:r>
            <a:r>
              <a:rPr lang="fr-FR" sz="2400" i="1" baseline="-25000">
                <a:effectLst>
                  <a:outerShdw blurRad="38100" dist="38100" dir="2700000" algn="tl">
                    <a:srgbClr val="C0C0C0"/>
                  </a:outerShdw>
                </a:effectLst>
              </a:rPr>
              <a:t>0</a:t>
            </a:r>
            <a:r>
              <a:rPr lang="fr-FR" sz="2400"/>
              <a:t> = cte. La force à laquelle elle est soumise est donnée par F = - grad V</a:t>
            </a:r>
            <a:r>
              <a:rPr lang="fr-FR" sz="2400" baseline="-25000"/>
              <a:t>0</a:t>
            </a:r>
            <a:r>
              <a:rPr lang="fr-FR" sz="2400"/>
              <a:t> = 0, c’est à dire que son mouvement est </a:t>
            </a:r>
            <a:r>
              <a:rPr lang="fr-FR" sz="2400" u="sng"/>
              <a:t>uniforme</a:t>
            </a:r>
            <a:r>
              <a:rPr lang="fr-FR" sz="2400"/>
              <a:t> et donc son </a:t>
            </a:r>
            <a:r>
              <a:rPr lang="fr-FR" sz="2400" i="1" u="sng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énergie E constante</a:t>
            </a:r>
            <a:r>
              <a:rPr lang="fr-FR" sz="2400"/>
              <a:t>. On va maintenant :</a:t>
            </a:r>
          </a:p>
          <a:p>
            <a:pPr lvl="1" eaLnBrk="1" hangingPunct="1">
              <a:defRPr/>
            </a:pPr>
            <a:endParaRPr lang="fr-FR" sz="2400"/>
          </a:p>
          <a:p>
            <a:pPr lvl="2" eaLnBrk="1" hangingPunct="1">
              <a:defRPr/>
            </a:pPr>
            <a:r>
              <a:rPr lang="fr-FR"/>
              <a:t>Chercher des solutions simples de l’E.S</a:t>
            </a:r>
          </a:p>
          <a:p>
            <a:pPr lvl="2" eaLnBrk="1" hangingPunct="1">
              <a:defRPr/>
            </a:pPr>
            <a:r>
              <a:rPr lang="fr-FR"/>
              <a:t>Regarder si ces solutions simples correspondent aux domaines physiques</a:t>
            </a:r>
          </a:p>
          <a:p>
            <a:pPr lvl="2" eaLnBrk="1" hangingPunct="1">
              <a:defRPr/>
            </a:pPr>
            <a:r>
              <a:rPr lang="fr-FR"/>
              <a:t>Si tel n’est pas le cas, on essaiera une combinaison linéaire des solutions simples car l’E.S est linéaire en </a:t>
            </a:r>
            <a:r>
              <a:rPr lang="fr-FR">
                <a:latin typeface="Symbol" pitchFamily="18" charset="2"/>
              </a:rPr>
              <a:t>j</a:t>
            </a:r>
            <a:r>
              <a:rPr lang="fr-FR"/>
              <a:t>.</a:t>
            </a:r>
          </a:p>
        </p:txBody>
      </p:sp>
      <p:sp>
        <p:nvSpPr>
          <p:cNvPr id="26214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3BFEE37-9312-478E-B683-86EB85C69DFE}" type="slidenum">
              <a:rPr lang="fr-FR" altLang="en-US"/>
              <a:pPr/>
              <a:t>68</a:t>
            </a:fld>
            <a:endParaRPr lang="fr-FR" altLang="en-US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2" name="Rectangle 9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/>
              <a:t>Onde plane / paquet d’ondes</a:t>
            </a:r>
          </a:p>
        </p:txBody>
      </p:sp>
      <p:sp>
        <p:nvSpPr>
          <p:cNvPr id="5223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B16C2D3-8280-4551-A4AF-4B38CA39334F}" type="slidenum">
              <a:rPr lang="fr-FR" altLang="en-US"/>
              <a:pPr/>
              <a:t>69</a:t>
            </a:fld>
            <a:endParaRPr lang="fr-FR" altLang="en-US"/>
          </a:p>
        </p:txBody>
      </p:sp>
      <p:sp>
        <p:nvSpPr>
          <p:cNvPr id="203781" name="Rectangle 5"/>
          <p:cNvSpPr>
            <a:spLocks noChangeArrowheads="1"/>
          </p:cNvSpPr>
          <p:nvPr/>
        </p:nvSpPr>
        <p:spPr bwMode="auto">
          <a:xfrm>
            <a:off x="0" y="3716338"/>
            <a:ext cx="806450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fr-FR" sz="2000" u="sng" dirty="0"/>
              <a:t>Une solution simple de </a:t>
            </a:r>
            <a:r>
              <a:rPr lang="fr-FR" sz="2000" i="1" u="sng" dirty="0">
                <a:latin typeface="Symbol" pitchFamily="18" charset="2"/>
              </a:rPr>
              <a:t>j</a:t>
            </a:r>
            <a:r>
              <a:rPr lang="fr-FR" sz="2000" i="1" u="sng" dirty="0"/>
              <a:t>(x)</a:t>
            </a:r>
            <a:r>
              <a:rPr lang="fr-FR" sz="2000" u="sng" dirty="0"/>
              <a:t> peut être</a:t>
            </a:r>
            <a:r>
              <a:rPr lang="fr-FR" sz="2000" dirty="0"/>
              <a:t> :</a:t>
            </a:r>
          </a:p>
          <a:p>
            <a:pPr algn="just">
              <a:defRPr/>
            </a:pPr>
            <a:endParaRPr lang="fr-FR" sz="2000" dirty="0"/>
          </a:p>
          <a:p>
            <a:pPr algn="just">
              <a:defRPr/>
            </a:pPr>
            <a:r>
              <a:rPr lang="fr-FR" sz="2000" dirty="0"/>
              <a:t>avec 			soit encore </a:t>
            </a:r>
          </a:p>
          <a:p>
            <a:pPr algn="just">
              <a:defRPr/>
            </a:pPr>
            <a:endParaRPr lang="fr-FR" sz="2000" dirty="0"/>
          </a:p>
          <a:p>
            <a:pPr algn="just">
              <a:defRPr/>
            </a:pPr>
            <a:endParaRPr lang="fr-FR" sz="2000" dirty="0"/>
          </a:p>
          <a:p>
            <a:pPr algn="just">
              <a:defRPr/>
            </a:pPr>
            <a:r>
              <a:rPr lang="fr-FR" sz="20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La question est</a:t>
            </a:r>
            <a:r>
              <a:rPr lang="fr-FR" sz="2000" dirty="0"/>
              <a:t> </a:t>
            </a:r>
            <a:r>
              <a:rPr lang="fr-FR" sz="2000" i="1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“Peut on se représenter une particule par cette fonction ?”.</a:t>
            </a:r>
            <a:r>
              <a:rPr lang="fr-FR" sz="2000" dirty="0"/>
              <a:t> Il suffit de </a:t>
            </a:r>
            <a:r>
              <a:rPr lang="fr-FR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calculer la probabilité de présence dans l’espace (ou ici à 1 Dim)</a:t>
            </a:r>
            <a:r>
              <a:rPr lang="fr-FR" sz="2000" dirty="0"/>
              <a:t> de cette particule pour répondre à cette question.</a:t>
            </a:r>
          </a:p>
        </p:txBody>
      </p:sp>
      <p:sp>
        <p:nvSpPr>
          <p:cNvPr id="52233" name="Line 19"/>
          <p:cNvSpPr>
            <a:spLocks noChangeShapeType="1"/>
          </p:cNvSpPr>
          <p:nvPr/>
        </p:nvSpPr>
        <p:spPr bwMode="auto">
          <a:xfrm flipV="1">
            <a:off x="6516688" y="3716338"/>
            <a:ext cx="863600" cy="1152525"/>
          </a:xfrm>
          <a:prstGeom prst="line">
            <a:avLst/>
          </a:prstGeom>
          <a:noFill/>
          <a:ln w="9525">
            <a:solidFill>
              <a:srgbClr val="99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grpSp>
        <p:nvGrpSpPr>
          <p:cNvPr id="52234" name="Group 22"/>
          <p:cNvGrpSpPr>
            <a:grpSpLocks/>
          </p:cNvGrpSpPr>
          <p:nvPr/>
        </p:nvGrpSpPr>
        <p:grpSpPr bwMode="auto">
          <a:xfrm>
            <a:off x="6470650" y="1484313"/>
            <a:ext cx="2484438" cy="2474912"/>
            <a:chOff x="4076" y="935"/>
            <a:chExt cx="1565" cy="1559"/>
          </a:xfrm>
        </p:grpSpPr>
        <p:grpSp>
          <p:nvGrpSpPr>
            <p:cNvPr id="52235" name="Group 20"/>
            <p:cNvGrpSpPr>
              <a:grpSpLocks/>
            </p:cNvGrpSpPr>
            <p:nvPr/>
          </p:nvGrpSpPr>
          <p:grpSpPr bwMode="auto">
            <a:xfrm>
              <a:off x="4076" y="935"/>
              <a:ext cx="1565" cy="1559"/>
              <a:chOff x="4076" y="935"/>
              <a:chExt cx="1565" cy="1559"/>
            </a:xfrm>
          </p:grpSpPr>
          <p:sp>
            <p:nvSpPr>
              <p:cNvPr id="52237" name="Line 10"/>
              <p:cNvSpPr>
                <a:spLocks noChangeShapeType="1"/>
              </p:cNvSpPr>
              <p:nvPr/>
            </p:nvSpPr>
            <p:spPr bwMode="auto">
              <a:xfrm>
                <a:off x="4740" y="1298"/>
                <a:ext cx="0" cy="99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238" name="Line 11"/>
              <p:cNvSpPr>
                <a:spLocks noChangeShapeType="1"/>
              </p:cNvSpPr>
              <p:nvPr/>
            </p:nvSpPr>
            <p:spPr bwMode="auto">
              <a:xfrm>
                <a:off x="4105" y="2251"/>
                <a:ext cx="145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239" name="Oval 13"/>
              <p:cNvSpPr>
                <a:spLocks noChangeArrowheads="1"/>
              </p:cNvSpPr>
              <p:nvPr/>
            </p:nvSpPr>
            <p:spPr bwMode="auto">
              <a:xfrm>
                <a:off x="4308" y="935"/>
                <a:ext cx="862" cy="1180"/>
              </a:xfrm>
              <a:prstGeom prst="ellipse">
                <a:avLst/>
              </a:prstGeom>
              <a:noFill/>
              <a:ln w="12700">
                <a:solidFill>
                  <a:srgbClr val="99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2240" name="Rectangle 14"/>
              <p:cNvSpPr>
                <a:spLocks noChangeArrowheads="1"/>
              </p:cNvSpPr>
              <p:nvPr/>
            </p:nvSpPr>
            <p:spPr bwMode="auto">
              <a:xfrm>
                <a:off x="4076" y="935"/>
                <a:ext cx="1315" cy="62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2241" name="Text Box 16"/>
              <p:cNvSpPr txBox="1">
                <a:spLocks noChangeArrowheads="1"/>
              </p:cNvSpPr>
              <p:nvPr/>
            </p:nvSpPr>
            <p:spPr bwMode="auto">
              <a:xfrm>
                <a:off x="4546" y="1356"/>
                <a:ext cx="21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i="1"/>
                  <a:t>E</a:t>
                </a:r>
              </a:p>
            </p:txBody>
          </p:sp>
          <p:sp>
            <p:nvSpPr>
              <p:cNvPr id="52242" name="Text Box 17"/>
              <p:cNvSpPr txBox="1">
                <a:spLocks noChangeArrowheads="1"/>
              </p:cNvSpPr>
              <p:nvPr/>
            </p:nvSpPr>
            <p:spPr bwMode="auto">
              <a:xfrm>
                <a:off x="5453" y="2263"/>
                <a:ext cx="1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/>
                  <a:t>k</a:t>
                </a:r>
              </a:p>
            </p:txBody>
          </p:sp>
          <p:sp>
            <p:nvSpPr>
              <p:cNvPr id="52243" name="Text Box 18"/>
              <p:cNvSpPr txBox="1">
                <a:spLocks noChangeArrowheads="1"/>
              </p:cNvSpPr>
              <p:nvPr/>
            </p:nvSpPr>
            <p:spPr bwMode="auto">
              <a:xfrm>
                <a:off x="5090" y="1946"/>
                <a:ext cx="26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/>
                  <a:t>V</a:t>
                </a:r>
                <a:r>
                  <a:rPr lang="fr-FR" baseline="-25000"/>
                  <a:t>0</a:t>
                </a:r>
                <a:endParaRPr lang="fr-FR"/>
              </a:p>
            </p:txBody>
          </p:sp>
        </p:grpSp>
        <p:sp>
          <p:nvSpPr>
            <p:cNvPr id="52236" name="Line 21"/>
            <p:cNvSpPr>
              <a:spLocks noChangeShapeType="1"/>
            </p:cNvSpPr>
            <p:nvPr/>
          </p:nvSpPr>
          <p:spPr bwMode="auto">
            <a:xfrm>
              <a:off x="4740" y="2115"/>
              <a:ext cx="4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0669407"/>
              </p:ext>
            </p:extLst>
          </p:nvPr>
        </p:nvGraphicFramePr>
        <p:xfrm>
          <a:off x="720676" y="1582737"/>
          <a:ext cx="4702224" cy="1506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2" name="Équation" r:id="rId4" imgW="2616120" imgH="838080" progId="Equation.3">
                  <p:embed/>
                </p:oleObj>
              </mc:Choice>
              <mc:Fallback>
                <p:oleObj name="Équation" r:id="rId4" imgW="2616120" imgH="8380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0676" y="1582737"/>
                        <a:ext cx="4702224" cy="1506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6537899"/>
              </p:ext>
            </p:extLst>
          </p:nvPr>
        </p:nvGraphicFramePr>
        <p:xfrm>
          <a:off x="4426797" y="3644900"/>
          <a:ext cx="1729740" cy="5189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3" name="Équation" r:id="rId6" imgW="761760" imgH="228600" progId="Equation.3">
                  <p:embed/>
                </p:oleObj>
              </mc:Choice>
              <mc:Fallback>
                <p:oleObj name="Équation" r:id="rId6" imgW="76176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26797" y="3644900"/>
                        <a:ext cx="1729740" cy="5189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5082172"/>
              </p:ext>
            </p:extLst>
          </p:nvPr>
        </p:nvGraphicFramePr>
        <p:xfrm>
          <a:off x="767656" y="4163564"/>
          <a:ext cx="1788120" cy="7277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4" name="Équation" r:id="rId8" imgW="1091880" imgH="444240" progId="Equation.3">
                  <p:embed/>
                </p:oleObj>
              </mc:Choice>
              <mc:Fallback>
                <p:oleObj name="Équation" r:id="rId8" imgW="1091880" imgH="4442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67656" y="4163564"/>
                        <a:ext cx="1788120" cy="7277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5033596"/>
              </p:ext>
            </p:extLst>
          </p:nvPr>
        </p:nvGraphicFramePr>
        <p:xfrm>
          <a:off x="4355976" y="4178877"/>
          <a:ext cx="1442698" cy="689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5" name="Équation" r:id="rId10" imgW="876240" imgH="419040" progId="Equation.3">
                  <p:embed/>
                </p:oleObj>
              </mc:Choice>
              <mc:Fallback>
                <p:oleObj name="Équation" r:id="rId10" imgW="876240" imgH="419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355976" y="4178877"/>
                        <a:ext cx="1442698" cy="6899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dirty="0"/>
              <a:t>États cristallin et amorphe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700213"/>
            <a:ext cx="8353425" cy="4411662"/>
          </a:xfrm>
        </p:spPr>
        <p:txBody>
          <a:bodyPr>
            <a:normAutofit/>
          </a:bodyPr>
          <a:lstStyle/>
          <a:p>
            <a:pPr lvl="1" eaLnBrk="1" hangingPunct="1">
              <a:defRPr/>
            </a:pPr>
            <a:r>
              <a:rPr lang="fr-FR" sz="2200" dirty="0">
                <a:sym typeface="Wingdings" pitchFamily="2" charset="2"/>
              </a:rPr>
              <a:t>amorphe  verre</a:t>
            </a:r>
          </a:p>
          <a:p>
            <a:pPr lvl="1" eaLnBrk="1" hangingPunct="1">
              <a:defRPr/>
            </a:pPr>
            <a:r>
              <a:rPr lang="fr-FR" sz="2200" dirty="0" err="1">
                <a:sym typeface="Wingdings" pitchFamily="2" charset="2"/>
              </a:rPr>
              <a:t>cristalin</a:t>
            </a:r>
            <a:r>
              <a:rPr lang="fr-FR" sz="2200" dirty="0">
                <a:sym typeface="Wingdings" pitchFamily="2" charset="2"/>
              </a:rPr>
              <a:t>  quartz, SiO</a:t>
            </a:r>
            <a:r>
              <a:rPr lang="fr-FR" sz="2200" baseline="-25000" dirty="0">
                <a:sym typeface="Wingdings" pitchFamily="2" charset="2"/>
              </a:rPr>
              <a:t>2</a:t>
            </a:r>
            <a:r>
              <a:rPr lang="fr-FR" sz="2200" dirty="0">
                <a:sym typeface="Wingdings" pitchFamily="2" charset="2"/>
              </a:rPr>
              <a:t> </a:t>
            </a:r>
          </a:p>
          <a:p>
            <a:pPr lvl="1" eaLnBrk="1" hangingPunct="1">
              <a:defRPr/>
            </a:pPr>
            <a:endParaRPr lang="fr-FR" sz="2200" dirty="0">
              <a:sym typeface="Wingdings" pitchFamily="2" charset="2"/>
            </a:endParaRPr>
          </a:p>
          <a:p>
            <a:pPr lvl="1" eaLnBrk="1" hangingPunct="1">
              <a:defRPr/>
            </a:pPr>
            <a:r>
              <a:rPr lang="fr-FR" sz="2200" u="sng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itchFamily="2" charset="2"/>
              </a:rPr>
              <a:t>Distinction:</a:t>
            </a:r>
          </a:p>
          <a:p>
            <a:pPr lvl="2" eaLnBrk="1" hangingPunct="1">
              <a:defRPr/>
            </a:pPr>
            <a:r>
              <a:rPr lang="fr-FR" sz="2100" u="sng" dirty="0">
                <a:sym typeface="Wingdings" pitchFamily="2" charset="2"/>
              </a:rPr>
              <a:t>Au niveau macroscopique</a:t>
            </a:r>
            <a:r>
              <a:rPr lang="fr-FR" sz="2100" dirty="0">
                <a:sym typeface="Wingdings" pitchFamily="2" charset="2"/>
              </a:rPr>
              <a:t>: </a:t>
            </a:r>
          </a:p>
          <a:p>
            <a:pPr lvl="3" eaLnBrk="1" hangingPunct="1">
              <a:defRPr/>
            </a:pPr>
            <a:r>
              <a:rPr lang="fr-FR" sz="1800" dirty="0">
                <a:sym typeface="Wingdings" pitchFamily="2" charset="2"/>
              </a:rPr>
              <a:t>Si on élève la température du verre, on observe un passage progressif de l'état solide à l'état de liquide sans palier.</a:t>
            </a:r>
          </a:p>
          <a:p>
            <a:pPr lvl="3" eaLnBrk="1" hangingPunct="1">
              <a:defRPr/>
            </a:pPr>
            <a:r>
              <a:rPr lang="fr-FR" sz="1800" dirty="0">
                <a:sym typeface="Wingdings" pitchFamily="2" charset="2"/>
              </a:rPr>
              <a:t>Pour un cristal, on observe un palier de température dû à une coexistence (changement) de phase.</a:t>
            </a:r>
          </a:p>
          <a:p>
            <a:pPr lvl="2" eaLnBrk="1" hangingPunct="1">
              <a:defRPr/>
            </a:pPr>
            <a:r>
              <a:rPr lang="fr-FR" sz="2100" u="sng" dirty="0">
                <a:sym typeface="Wingdings" pitchFamily="2" charset="2"/>
              </a:rPr>
              <a:t>Au niveau microscopique</a:t>
            </a:r>
            <a:r>
              <a:rPr lang="fr-FR" sz="2100" dirty="0">
                <a:sym typeface="Wingdings" pitchFamily="2" charset="2"/>
              </a:rPr>
              <a:t>:</a:t>
            </a:r>
          </a:p>
          <a:p>
            <a:pPr lvl="3" eaLnBrk="1" hangingPunct="1">
              <a:defRPr/>
            </a:pPr>
            <a:r>
              <a:rPr lang="fr-FR" sz="1800" dirty="0">
                <a:sym typeface="Wingdings" pitchFamily="2" charset="2"/>
              </a:rPr>
              <a:t>Amorphe	: répartition aléatoire des atomes</a:t>
            </a:r>
          </a:p>
          <a:p>
            <a:pPr lvl="3" eaLnBrk="1" hangingPunct="1">
              <a:defRPr/>
            </a:pPr>
            <a:r>
              <a:rPr lang="fr-FR" sz="1800" dirty="0" err="1">
                <a:sym typeface="Wingdings" pitchFamily="2" charset="2"/>
              </a:rPr>
              <a:t>Cristalin</a:t>
            </a:r>
            <a:r>
              <a:rPr lang="fr-FR" sz="1800" dirty="0">
                <a:sym typeface="Wingdings" pitchFamily="2" charset="2"/>
              </a:rPr>
              <a:t>	: répartition périodique dans l'espace des atomes.</a:t>
            </a:r>
          </a:p>
          <a:p>
            <a:pPr lvl="2" eaLnBrk="1" hangingPunct="1">
              <a:buFont typeface="Wingdings" pitchFamily="2" charset="2"/>
              <a:buNone/>
              <a:defRPr/>
            </a:pPr>
            <a:endParaRPr lang="fr-FR" sz="2100" dirty="0">
              <a:sym typeface="Wingdings" pitchFamily="2" charset="2"/>
            </a:endParaRPr>
          </a:p>
          <a:p>
            <a:pPr lvl="1" eaLnBrk="1" hangingPunct="1">
              <a:defRPr/>
            </a:pPr>
            <a:endParaRPr lang="fr-FR" sz="2200" dirty="0"/>
          </a:p>
        </p:txBody>
      </p:sp>
      <p:sp>
        <p:nvSpPr>
          <p:cNvPr id="20992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4207652-BEB2-416A-AFE7-B9018C74FDD6}" type="slidenum">
              <a:rPr lang="fr-FR" altLang="en-US"/>
              <a:pPr/>
              <a:t>7</a:t>
            </a:fld>
            <a:endParaRPr lang="fr-FR" alt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3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/>
              <a:t>Onde plane / paquet d’ondes</a:t>
            </a:r>
          </a:p>
        </p:txBody>
      </p:sp>
      <p:sp>
        <p:nvSpPr>
          <p:cNvPr id="204826" name="Rectangle 26"/>
          <p:cNvSpPr>
            <a:spLocks noGrp="1" noChangeArrowheads="1"/>
          </p:cNvSpPr>
          <p:nvPr>
            <p:ph idx="1"/>
          </p:nvPr>
        </p:nvSpPr>
        <p:spPr>
          <a:xfrm>
            <a:off x="457200" y="1557338"/>
            <a:ext cx="8507413" cy="5040312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defRPr/>
            </a:pPr>
            <a:r>
              <a:rPr lang="fr-FR" sz="2200" i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Onde plane: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fr-FR" sz="2200" i="1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fr-FR" sz="2200" i="1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fr-FR" sz="2200" i="1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fr-FR" sz="2200" i="1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fr-FR" sz="2200" i="1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fr-FR" sz="2200" i="1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fr-FR" sz="2200" i="1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fr-FR" sz="2200" i="1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 eaLnBrk="1" hangingPunct="1">
              <a:lnSpc>
                <a:spcPct val="90000"/>
              </a:lnSpc>
              <a:defRPr/>
            </a:pPr>
            <a:endParaRPr lang="fr-FR" sz="16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 eaLnBrk="1" hangingPunct="1">
              <a:lnSpc>
                <a:spcPct val="90000"/>
              </a:lnSpc>
              <a:defRPr/>
            </a:pPr>
            <a:endParaRPr lang="fr-FR" sz="16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 eaLnBrk="1" hangingPunct="1">
              <a:lnSpc>
                <a:spcPct val="90000"/>
              </a:lnSpc>
              <a:defRPr/>
            </a:pPr>
            <a:endParaRPr lang="fr-FR" sz="16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 eaLnBrk="1" hangingPunct="1">
              <a:lnSpc>
                <a:spcPct val="90000"/>
              </a:lnSpc>
              <a:defRPr/>
            </a:pPr>
            <a:endParaRPr lang="fr-FR" sz="16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>
              <a:lnSpc>
                <a:spcPct val="90000"/>
              </a:lnSpc>
              <a:defRPr/>
            </a:pPr>
            <a:r>
              <a:rPr lang="fr-FR" sz="16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cette </a:t>
            </a:r>
            <a:r>
              <a:rPr lang="fr-FR" sz="16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probabilité de présence  |A|² est </a:t>
            </a:r>
            <a:r>
              <a:rPr lang="fr-FR" sz="16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indépendante de x et du temps, ce qui est loin d’être « raisonnable » d’un point de vue physique</a:t>
            </a:r>
            <a:r>
              <a:rPr lang="fr-FR" sz="1600" dirty="0">
                <a:solidFill>
                  <a:srgbClr val="FF0000"/>
                </a:solidFill>
              </a:rPr>
              <a:t> </a:t>
            </a:r>
          </a:p>
          <a:p>
            <a:pPr eaLnBrk="1" hangingPunct="1">
              <a:defRPr/>
            </a:pPr>
            <a:endParaRPr lang="fr-FR" sz="2600" dirty="0">
              <a:solidFill>
                <a:srgbClr val="FF0000"/>
              </a:solidFill>
            </a:endParaRPr>
          </a:p>
        </p:txBody>
      </p:sp>
      <p:sp>
        <p:nvSpPr>
          <p:cNvPr id="5325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618ABB8-B065-45AE-97E8-9798C0206B3E}" type="slidenum">
              <a:rPr lang="fr-FR" altLang="en-US"/>
              <a:pPr/>
              <a:t>70</a:t>
            </a:fld>
            <a:endParaRPr lang="fr-FR" altLang="en-US"/>
          </a:p>
        </p:txBody>
      </p:sp>
      <p:grpSp>
        <p:nvGrpSpPr>
          <p:cNvPr id="53254" name="Group 27"/>
          <p:cNvGrpSpPr>
            <a:grpSpLocks/>
          </p:cNvGrpSpPr>
          <p:nvPr/>
        </p:nvGrpSpPr>
        <p:grpSpPr bwMode="auto">
          <a:xfrm>
            <a:off x="911225" y="4005263"/>
            <a:ext cx="6958015" cy="1701800"/>
            <a:chOff x="574" y="2523"/>
            <a:chExt cx="4383" cy="1072"/>
          </a:xfrm>
        </p:grpSpPr>
        <p:sp>
          <p:nvSpPr>
            <p:cNvPr id="53258" name="Line 7"/>
            <p:cNvSpPr>
              <a:spLocks noChangeShapeType="1"/>
            </p:cNvSpPr>
            <p:nvPr/>
          </p:nvSpPr>
          <p:spPr bwMode="auto">
            <a:xfrm>
              <a:off x="1287" y="2719"/>
              <a:ext cx="0" cy="6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259" name="Line 8"/>
            <p:cNvSpPr>
              <a:spLocks noChangeShapeType="1"/>
            </p:cNvSpPr>
            <p:nvPr/>
          </p:nvSpPr>
          <p:spPr bwMode="auto">
            <a:xfrm>
              <a:off x="1052" y="3338"/>
              <a:ext cx="3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260" name="Line 9"/>
            <p:cNvSpPr>
              <a:spLocks noChangeShapeType="1"/>
            </p:cNvSpPr>
            <p:nvPr/>
          </p:nvSpPr>
          <p:spPr bwMode="auto">
            <a:xfrm>
              <a:off x="1130" y="2981"/>
              <a:ext cx="344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261" name="Text Box 10"/>
            <p:cNvSpPr txBox="1">
              <a:spLocks noChangeArrowheads="1"/>
            </p:cNvSpPr>
            <p:nvPr/>
          </p:nvSpPr>
          <p:spPr bwMode="auto">
            <a:xfrm>
              <a:off x="842" y="2892"/>
              <a:ext cx="33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/>
                <a:t>|A|²</a:t>
              </a:r>
            </a:p>
          </p:txBody>
        </p:sp>
        <p:sp>
          <p:nvSpPr>
            <p:cNvPr id="204811" name="Text Box 11"/>
            <p:cNvSpPr txBox="1">
              <a:spLocks noChangeArrowheads="1"/>
            </p:cNvSpPr>
            <p:nvPr/>
          </p:nvSpPr>
          <p:spPr bwMode="auto">
            <a:xfrm>
              <a:off x="4299" y="3359"/>
              <a:ext cx="65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i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distance</a:t>
              </a:r>
            </a:p>
          </p:txBody>
        </p:sp>
        <p:sp>
          <p:nvSpPr>
            <p:cNvPr id="204812" name="Text Box 12"/>
            <p:cNvSpPr txBox="1">
              <a:spLocks noChangeArrowheads="1"/>
            </p:cNvSpPr>
            <p:nvPr/>
          </p:nvSpPr>
          <p:spPr bwMode="auto">
            <a:xfrm>
              <a:off x="574" y="2523"/>
              <a:ext cx="707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Proba</a:t>
              </a:r>
            </a:p>
            <a:p>
              <a:pPr algn="ctr">
                <a:defRPr/>
              </a:pPr>
              <a:r>
                <a:rPr lang="fr-FR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présence</a:t>
              </a:r>
            </a:p>
          </p:txBody>
        </p:sp>
        <p:grpSp>
          <p:nvGrpSpPr>
            <p:cNvPr id="53264" name="Group 15"/>
            <p:cNvGrpSpPr>
              <a:grpSpLocks/>
            </p:cNvGrpSpPr>
            <p:nvPr/>
          </p:nvGrpSpPr>
          <p:grpSpPr bwMode="auto">
            <a:xfrm>
              <a:off x="1600" y="2981"/>
              <a:ext cx="195" cy="357"/>
              <a:chOff x="1429" y="3512"/>
              <a:chExt cx="362" cy="281"/>
            </a:xfrm>
          </p:grpSpPr>
          <p:sp>
            <p:nvSpPr>
              <p:cNvPr id="53270" name="Freeform 13"/>
              <p:cNvSpPr>
                <a:spLocks/>
              </p:cNvSpPr>
              <p:nvPr/>
            </p:nvSpPr>
            <p:spPr bwMode="auto">
              <a:xfrm>
                <a:off x="1429" y="3521"/>
                <a:ext cx="181" cy="272"/>
              </a:xfrm>
              <a:custGeom>
                <a:avLst/>
                <a:gdLst>
                  <a:gd name="T0" fmla="*/ 0 w 181"/>
                  <a:gd name="T1" fmla="*/ 272 h 272"/>
                  <a:gd name="T2" fmla="*/ 90 w 181"/>
                  <a:gd name="T3" fmla="*/ 227 h 272"/>
                  <a:gd name="T4" fmla="*/ 181 w 181"/>
                  <a:gd name="T5" fmla="*/ 0 h 272"/>
                  <a:gd name="T6" fmla="*/ 0 60000 65536"/>
                  <a:gd name="T7" fmla="*/ 0 60000 65536"/>
                  <a:gd name="T8" fmla="*/ 0 60000 65536"/>
                  <a:gd name="T9" fmla="*/ 0 w 181"/>
                  <a:gd name="T10" fmla="*/ 0 h 272"/>
                  <a:gd name="T11" fmla="*/ 181 w 181"/>
                  <a:gd name="T12" fmla="*/ 272 h 27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1" h="272">
                    <a:moveTo>
                      <a:pt x="0" y="272"/>
                    </a:moveTo>
                    <a:cubicBezTo>
                      <a:pt x="30" y="272"/>
                      <a:pt x="60" y="272"/>
                      <a:pt x="90" y="227"/>
                    </a:cubicBezTo>
                    <a:cubicBezTo>
                      <a:pt x="120" y="182"/>
                      <a:pt x="150" y="91"/>
                      <a:pt x="181" y="0"/>
                    </a:cubicBezTo>
                  </a:path>
                </a:pathLst>
              </a:custGeom>
              <a:noFill/>
              <a:ln w="28575" cmpd="sng">
                <a:solidFill>
                  <a:srgbClr val="99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271" name="Freeform 14"/>
              <p:cNvSpPr>
                <a:spLocks/>
              </p:cNvSpPr>
              <p:nvPr/>
            </p:nvSpPr>
            <p:spPr bwMode="auto">
              <a:xfrm flipH="1">
                <a:off x="1610" y="3512"/>
                <a:ext cx="181" cy="272"/>
              </a:xfrm>
              <a:custGeom>
                <a:avLst/>
                <a:gdLst>
                  <a:gd name="T0" fmla="*/ 0 w 181"/>
                  <a:gd name="T1" fmla="*/ 272 h 272"/>
                  <a:gd name="T2" fmla="*/ 90 w 181"/>
                  <a:gd name="T3" fmla="*/ 227 h 272"/>
                  <a:gd name="T4" fmla="*/ 181 w 181"/>
                  <a:gd name="T5" fmla="*/ 0 h 272"/>
                  <a:gd name="T6" fmla="*/ 0 60000 65536"/>
                  <a:gd name="T7" fmla="*/ 0 60000 65536"/>
                  <a:gd name="T8" fmla="*/ 0 60000 65536"/>
                  <a:gd name="T9" fmla="*/ 0 w 181"/>
                  <a:gd name="T10" fmla="*/ 0 h 272"/>
                  <a:gd name="T11" fmla="*/ 181 w 181"/>
                  <a:gd name="T12" fmla="*/ 272 h 27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1" h="272">
                    <a:moveTo>
                      <a:pt x="0" y="272"/>
                    </a:moveTo>
                    <a:cubicBezTo>
                      <a:pt x="30" y="272"/>
                      <a:pt x="60" y="272"/>
                      <a:pt x="90" y="227"/>
                    </a:cubicBezTo>
                    <a:cubicBezTo>
                      <a:pt x="120" y="182"/>
                      <a:pt x="150" y="91"/>
                      <a:pt x="181" y="0"/>
                    </a:cubicBezTo>
                  </a:path>
                </a:pathLst>
              </a:custGeom>
              <a:noFill/>
              <a:ln w="28575" cmpd="sng">
                <a:solidFill>
                  <a:srgbClr val="99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53265" name="Group 16"/>
            <p:cNvGrpSpPr>
              <a:grpSpLocks/>
            </p:cNvGrpSpPr>
            <p:nvPr/>
          </p:nvGrpSpPr>
          <p:grpSpPr bwMode="auto">
            <a:xfrm>
              <a:off x="3439" y="2981"/>
              <a:ext cx="195" cy="357"/>
              <a:chOff x="1429" y="3512"/>
              <a:chExt cx="362" cy="281"/>
            </a:xfrm>
          </p:grpSpPr>
          <p:sp>
            <p:nvSpPr>
              <p:cNvPr id="53268" name="Freeform 17"/>
              <p:cNvSpPr>
                <a:spLocks/>
              </p:cNvSpPr>
              <p:nvPr/>
            </p:nvSpPr>
            <p:spPr bwMode="auto">
              <a:xfrm>
                <a:off x="1429" y="3521"/>
                <a:ext cx="181" cy="272"/>
              </a:xfrm>
              <a:custGeom>
                <a:avLst/>
                <a:gdLst>
                  <a:gd name="T0" fmla="*/ 0 w 181"/>
                  <a:gd name="T1" fmla="*/ 272 h 272"/>
                  <a:gd name="T2" fmla="*/ 90 w 181"/>
                  <a:gd name="T3" fmla="*/ 227 h 272"/>
                  <a:gd name="T4" fmla="*/ 181 w 181"/>
                  <a:gd name="T5" fmla="*/ 0 h 272"/>
                  <a:gd name="T6" fmla="*/ 0 60000 65536"/>
                  <a:gd name="T7" fmla="*/ 0 60000 65536"/>
                  <a:gd name="T8" fmla="*/ 0 60000 65536"/>
                  <a:gd name="T9" fmla="*/ 0 w 181"/>
                  <a:gd name="T10" fmla="*/ 0 h 272"/>
                  <a:gd name="T11" fmla="*/ 181 w 181"/>
                  <a:gd name="T12" fmla="*/ 272 h 27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1" h="272">
                    <a:moveTo>
                      <a:pt x="0" y="272"/>
                    </a:moveTo>
                    <a:cubicBezTo>
                      <a:pt x="30" y="272"/>
                      <a:pt x="60" y="272"/>
                      <a:pt x="90" y="227"/>
                    </a:cubicBezTo>
                    <a:cubicBezTo>
                      <a:pt x="120" y="182"/>
                      <a:pt x="150" y="91"/>
                      <a:pt x="181" y="0"/>
                    </a:cubicBezTo>
                  </a:path>
                </a:pathLst>
              </a:custGeom>
              <a:noFill/>
              <a:ln w="28575" cmpd="sng">
                <a:solidFill>
                  <a:srgbClr val="99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269" name="Freeform 18"/>
              <p:cNvSpPr>
                <a:spLocks/>
              </p:cNvSpPr>
              <p:nvPr/>
            </p:nvSpPr>
            <p:spPr bwMode="auto">
              <a:xfrm flipH="1">
                <a:off x="1610" y="3512"/>
                <a:ext cx="181" cy="272"/>
              </a:xfrm>
              <a:custGeom>
                <a:avLst/>
                <a:gdLst>
                  <a:gd name="T0" fmla="*/ 0 w 181"/>
                  <a:gd name="T1" fmla="*/ 272 h 272"/>
                  <a:gd name="T2" fmla="*/ 90 w 181"/>
                  <a:gd name="T3" fmla="*/ 227 h 272"/>
                  <a:gd name="T4" fmla="*/ 181 w 181"/>
                  <a:gd name="T5" fmla="*/ 0 h 272"/>
                  <a:gd name="T6" fmla="*/ 0 60000 65536"/>
                  <a:gd name="T7" fmla="*/ 0 60000 65536"/>
                  <a:gd name="T8" fmla="*/ 0 60000 65536"/>
                  <a:gd name="T9" fmla="*/ 0 w 181"/>
                  <a:gd name="T10" fmla="*/ 0 h 272"/>
                  <a:gd name="T11" fmla="*/ 181 w 181"/>
                  <a:gd name="T12" fmla="*/ 272 h 27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1" h="272">
                    <a:moveTo>
                      <a:pt x="0" y="272"/>
                    </a:moveTo>
                    <a:cubicBezTo>
                      <a:pt x="30" y="272"/>
                      <a:pt x="60" y="272"/>
                      <a:pt x="90" y="227"/>
                    </a:cubicBezTo>
                    <a:cubicBezTo>
                      <a:pt x="120" y="182"/>
                      <a:pt x="150" y="91"/>
                      <a:pt x="181" y="0"/>
                    </a:cubicBezTo>
                  </a:path>
                </a:pathLst>
              </a:custGeom>
              <a:noFill/>
              <a:ln w="28575" cmpd="sng">
                <a:solidFill>
                  <a:srgbClr val="99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53266" name="Text Box 19"/>
            <p:cNvSpPr txBox="1">
              <a:spLocks noChangeArrowheads="1"/>
            </p:cNvSpPr>
            <p:nvPr/>
          </p:nvSpPr>
          <p:spPr bwMode="auto">
            <a:xfrm>
              <a:off x="1498" y="3345"/>
              <a:ext cx="40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dirty="0"/>
                <a:t>x</a:t>
              </a:r>
              <a:r>
                <a:rPr lang="fr-FR" baseline="-25000" dirty="0"/>
                <a:t>0,</a:t>
              </a:r>
              <a:r>
                <a:rPr lang="fr-FR" dirty="0"/>
                <a:t> t</a:t>
              </a:r>
              <a:r>
                <a:rPr lang="fr-FR" baseline="-25000" dirty="0"/>
                <a:t>0</a:t>
              </a:r>
            </a:p>
          </p:txBody>
        </p:sp>
        <p:sp>
          <p:nvSpPr>
            <p:cNvPr id="53267" name="Text Box 20"/>
            <p:cNvSpPr txBox="1">
              <a:spLocks noChangeArrowheads="1"/>
            </p:cNvSpPr>
            <p:nvPr/>
          </p:nvSpPr>
          <p:spPr bwMode="auto">
            <a:xfrm>
              <a:off x="3342" y="3362"/>
              <a:ext cx="39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dirty="0"/>
                <a:t>x</a:t>
              </a:r>
              <a:r>
                <a:rPr lang="fr-FR" baseline="-25000" dirty="0"/>
                <a:t>1, </a:t>
              </a:r>
              <a:r>
                <a:rPr lang="fr-FR" dirty="0"/>
                <a:t>t</a:t>
              </a:r>
              <a:r>
                <a:rPr lang="fr-FR" baseline="-25000" dirty="0"/>
                <a:t>1</a:t>
              </a:r>
            </a:p>
          </p:txBody>
        </p:sp>
      </p:grpSp>
      <p:sp>
        <p:nvSpPr>
          <p:cNvPr id="53255" name="Line 28"/>
          <p:cNvSpPr>
            <a:spLocks noChangeShapeType="1"/>
          </p:cNvSpPr>
          <p:nvPr/>
        </p:nvSpPr>
        <p:spPr bwMode="auto">
          <a:xfrm flipH="1">
            <a:off x="2916238" y="4581525"/>
            <a:ext cx="1223962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3256" name="Line 29"/>
          <p:cNvSpPr>
            <a:spLocks noChangeShapeType="1"/>
          </p:cNvSpPr>
          <p:nvPr/>
        </p:nvSpPr>
        <p:spPr bwMode="auto">
          <a:xfrm>
            <a:off x="4356100" y="4581525"/>
            <a:ext cx="115252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04830" name="Text Box 30"/>
          <p:cNvSpPr txBox="1">
            <a:spLocks noChangeArrowheads="1"/>
          </p:cNvSpPr>
          <p:nvPr/>
        </p:nvSpPr>
        <p:spPr bwMode="auto">
          <a:xfrm>
            <a:off x="3492500" y="4148138"/>
            <a:ext cx="22812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/>
              <a:t>Résultat attendu ( </a:t>
            </a:r>
            <a:r>
              <a:rPr lang="fr-FR" sz="1400" i="1">
                <a:effectLst>
                  <a:outerShdw blurRad="38100" dist="38100" dir="2700000" algn="tl">
                    <a:srgbClr val="C0C0C0"/>
                  </a:outerShdw>
                </a:effectLst>
              </a:rPr>
              <a:t>x = v</a:t>
            </a:r>
            <a:r>
              <a:rPr lang="fr-FR" sz="1400" i="1" baseline="-25000">
                <a:effectLst>
                  <a:outerShdw blurRad="38100" dist="38100" dir="2700000" algn="tl">
                    <a:srgbClr val="C0C0C0"/>
                  </a:outerShdw>
                </a:effectLst>
              </a:rPr>
              <a:t>p</a:t>
            </a:r>
            <a:r>
              <a:rPr lang="fr-FR" sz="1400" i="1">
                <a:effectLst>
                  <a:outerShdw blurRad="38100" dist="38100" dir="2700000" algn="tl">
                    <a:srgbClr val="C0C0C0"/>
                  </a:outerShdw>
                </a:effectLst>
              </a:rPr>
              <a:t>.t </a:t>
            </a:r>
            <a:r>
              <a:rPr lang="fr-FR" sz="1400"/>
              <a:t>)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1644018"/>
              </p:ext>
            </p:extLst>
          </p:nvPr>
        </p:nvGraphicFramePr>
        <p:xfrm>
          <a:off x="1363544" y="2421286"/>
          <a:ext cx="5985112" cy="12957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06" name="Équation" r:id="rId4" imgW="2463480" imgH="533160" progId="Equation.3">
                  <p:embed/>
                </p:oleObj>
              </mc:Choice>
              <mc:Fallback>
                <p:oleObj name="Équation" r:id="rId4" imgW="2463480" imgH="5331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63544" y="2421286"/>
                        <a:ext cx="5985112" cy="12957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7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/>
              <a:t>Onde plane / paquet d’ondes</a:t>
            </a:r>
          </a:p>
        </p:txBody>
      </p:sp>
      <p:sp>
        <p:nvSpPr>
          <p:cNvPr id="54278" name="Rectangle 23"/>
          <p:cNvSpPr>
            <a:spLocks noGrp="1" noChangeArrowheads="1"/>
          </p:cNvSpPr>
          <p:nvPr>
            <p:ph idx="1"/>
          </p:nvPr>
        </p:nvSpPr>
        <p:spPr>
          <a:xfrm>
            <a:off x="107950" y="1628775"/>
            <a:ext cx="6696075" cy="4411663"/>
          </a:xfrm>
        </p:spPr>
        <p:txBody>
          <a:bodyPr/>
          <a:lstStyle/>
          <a:p>
            <a:pPr lvl="1" eaLnBrk="1" hangingPunct="1"/>
            <a:r>
              <a:rPr lang="fr-FR" sz="1800" dirty="0"/>
              <a:t>On va donc essayer une C.L d’ondes planes centrées sur k</a:t>
            </a:r>
            <a:r>
              <a:rPr lang="fr-FR" sz="1800" baseline="-25000" dirty="0"/>
              <a:t>1</a:t>
            </a:r>
            <a:r>
              <a:rPr lang="fr-FR" sz="1800" dirty="0"/>
              <a:t> c’est à dire un paquet d’ondes depuis </a:t>
            </a:r>
            <a:r>
              <a:rPr lang="fr-FR" sz="1800" dirty="0">
                <a:solidFill>
                  <a:srgbClr val="9900CC"/>
                </a:solidFill>
              </a:rPr>
              <a:t>k</a:t>
            </a:r>
            <a:r>
              <a:rPr lang="fr-FR" sz="1800" baseline="-25000" dirty="0">
                <a:solidFill>
                  <a:srgbClr val="9900CC"/>
                </a:solidFill>
              </a:rPr>
              <a:t>1</a:t>
            </a:r>
            <a:r>
              <a:rPr lang="fr-FR" sz="1800" dirty="0">
                <a:solidFill>
                  <a:srgbClr val="9900CC"/>
                </a:solidFill>
              </a:rPr>
              <a:t> –</a:t>
            </a:r>
            <a:r>
              <a:rPr lang="fr-FR" sz="1800" dirty="0" err="1">
                <a:solidFill>
                  <a:srgbClr val="9900CC"/>
                </a:solidFill>
                <a:latin typeface="Symbol" pitchFamily="18" charset="2"/>
              </a:rPr>
              <a:t>D</a:t>
            </a:r>
            <a:r>
              <a:rPr lang="fr-FR" sz="1800" dirty="0" err="1">
                <a:solidFill>
                  <a:srgbClr val="9900CC"/>
                </a:solidFill>
              </a:rPr>
              <a:t>k</a:t>
            </a:r>
            <a:r>
              <a:rPr lang="fr-FR" sz="1800" dirty="0">
                <a:solidFill>
                  <a:srgbClr val="9900CC"/>
                </a:solidFill>
              </a:rPr>
              <a:t>/2</a:t>
            </a:r>
            <a:r>
              <a:rPr lang="fr-FR" sz="1800" dirty="0"/>
              <a:t> et </a:t>
            </a:r>
            <a:r>
              <a:rPr lang="fr-FR" sz="1800" dirty="0">
                <a:solidFill>
                  <a:srgbClr val="9900CC"/>
                </a:solidFill>
              </a:rPr>
              <a:t>k</a:t>
            </a:r>
            <a:r>
              <a:rPr lang="fr-FR" sz="1800" baseline="-25000" dirty="0">
                <a:solidFill>
                  <a:srgbClr val="9900CC"/>
                </a:solidFill>
              </a:rPr>
              <a:t>1</a:t>
            </a:r>
            <a:r>
              <a:rPr lang="fr-FR" sz="1800" dirty="0">
                <a:solidFill>
                  <a:srgbClr val="9900CC"/>
                </a:solidFill>
              </a:rPr>
              <a:t> + </a:t>
            </a:r>
            <a:r>
              <a:rPr lang="fr-FR" sz="1800" dirty="0" err="1">
                <a:solidFill>
                  <a:srgbClr val="9900CC"/>
                </a:solidFill>
                <a:latin typeface="Symbol" pitchFamily="18" charset="2"/>
              </a:rPr>
              <a:t>D</a:t>
            </a:r>
            <a:r>
              <a:rPr lang="fr-FR" sz="1800" dirty="0" err="1">
                <a:solidFill>
                  <a:srgbClr val="9900CC"/>
                </a:solidFill>
              </a:rPr>
              <a:t>k</a:t>
            </a:r>
            <a:r>
              <a:rPr lang="fr-FR" sz="1800" dirty="0">
                <a:solidFill>
                  <a:srgbClr val="9900CC"/>
                </a:solidFill>
              </a:rPr>
              <a:t>/2</a:t>
            </a:r>
            <a:r>
              <a:rPr lang="fr-FR" sz="1800" dirty="0"/>
              <a:t> . La fonction d’onde s’écrit alors:</a:t>
            </a:r>
          </a:p>
          <a:p>
            <a:pPr eaLnBrk="1" hangingPunct="1"/>
            <a:endParaRPr lang="fr-FR" sz="2000" dirty="0"/>
          </a:p>
          <a:p>
            <a:pPr eaLnBrk="1" hangingPunct="1"/>
            <a:endParaRPr lang="fr-FR" sz="2000" dirty="0"/>
          </a:p>
          <a:p>
            <a:pPr eaLnBrk="1" hangingPunct="1"/>
            <a:endParaRPr lang="fr-FR" sz="2000" dirty="0"/>
          </a:p>
          <a:p>
            <a:pPr eaLnBrk="1" hangingPunct="1"/>
            <a:endParaRPr lang="fr-FR" sz="2000" dirty="0"/>
          </a:p>
          <a:p>
            <a:pPr lvl="1" eaLnBrk="1" hangingPunct="1"/>
            <a:r>
              <a:rPr lang="fr-FR" sz="1800" dirty="0"/>
              <a:t>Prenons A=</a:t>
            </a:r>
            <a:r>
              <a:rPr lang="fr-FR" sz="1800" dirty="0" err="1"/>
              <a:t>cste</a:t>
            </a:r>
            <a:r>
              <a:rPr lang="fr-FR" sz="1800" dirty="0"/>
              <a:t> (</a:t>
            </a:r>
            <a:r>
              <a:rPr lang="fr-FR" sz="1800" dirty="0" err="1"/>
              <a:t>hyp</a:t>
            </a:r>
            <a:r>
              <a:rPr lang="fr-FR" sz="1800" dirty="0"/>
              <a:t> simplificatrice)</a:t>
            </a:r>
          </a:p>
          <a:p>
            <a:pPr lvl="2" eaLnBrk="1" hangingPunct="1"/>
            <a:r>
              <a:rPr lang="fr-FR" sz="1700" dirty="0"/>
              <a:t>à t=0:</a:t>
            </a:r>
          </a:p>
        </p:txBody>
      </p:sp>
      <p:sp>
        <p:nvSpPr>
          <p:cNvPr id="5427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B1C562E-BC75-4A6C-95C9-D4930690DEF1}" type="slidenum">
              <a:rPr lang="fr-FR" altLang="en-US"/>
              <a:pPr/>
              <a:t>71</a:t>
            </a:fld>
            <a:endParaRPr lang="fr-FR" altLang="en-US"/>
          </a:p>
        </p:txBody>
      </p:sp>
      <p:grpSp>
        <p:nvGrpSpPr>
          <p:cNvPr id="54279" name="Group 24"/>
          <p:cNvGrpSpPr>
            <a:grpSpLocks/>
          </p:cNvGrpSpPr>
          <p:nvPr/>
        </p:nvGrpSpPr>
        <p:grpSpPr bwMode="auto">
          <a:xfrm>
            <a:off x="6732588" y="1530350"/>
            <a:ext cx="2484437" cy="2474913"/>
            <a:chOff x="4076" y="935"/>
            <a:chExt cx="1565" cy="1559"/>
          </a:xfrm>
        </p:grpSpPr>
        <p:grpSp>
          <p:nvGrpSpPr>
            <p:cNvPr id="54291" name="Group 25"/>
            <p:cNvGrpSpPr>
              <a:grpSpLocks/>
            </p:cNvGrpSpPr>
            <p:nvPr/>
          </p:nvGrpSpPr>
          <p:grpSpPr bwMode="auto">
            <a:xfrm>
              <a:off x="4076" y="935"/>
              <a:ext cx="1565" cy="1559"/>
              <a:chOff x="4076" y="935"/>
              <a:chExt cx="1565" cy="1559"/>
            </a:xfrm>
          </p:grpSpPr>
          <p:sp>
            <p:nvSpPr>
              <p:cNvPr id="54293" name="Line 26"/>
              <p:cNvSpPr>
                <a:spLocks noChangeShapeType="1"/>
              </p:cNvSpPr>
              <p:nvPr/>
            </p:nvSpPr>
            <p:spPr bwMode="auto">
              <a:xfrm>
                <a:off x="4740" y="1298"/>
                <a:ext cx="0" cy="99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294" name="Line 27"/>
              <p:cNvSpPr>
                <a:spLocks noChangeShapeType="1"/>
              </p:cNvSpPr>
              <p:nvPr/>
            </p:nvSpPr>
            <p:spPr bwMode="auto">
              <a:xfrm>
                <a:off x="4105" y="2251"/>
                <a:ext cx="145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295" name="Oval 28"/>
              <p:cNvSpPr>
                <a:spLocks noChangeArrowheads="1"/>
              </p:cNvSpPr>
              <p:nvPr/>
            </p:nvSpPr>
            <p:spPr bwMode="auto">
              <a:xfrm>
                <a:off x="4308" y="935"/>
                <a:ext cx="862" cy="1180"/>
              </a:xfrm>
              <a:prstGeom prst="ellipse">
                <a:avLst/>
              </a:prstGeom>
              <a:noFill/>
              <a:ln w="12700">
                <a:solidFill>
                  <a:srgbClr val="99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4296" name="Rectangle 29"/>
              <p:cNvSpPr>
                <a:spLocks noChangeArrowheads="1"/>
              </p:cNvSpPr>
              <p:nvPr/>
            </p:nvSpPr>
            <p:spPr bwMode="auto">
              <a:xfrm>
                <a:off x="4076" y="935"/>
                <a:ext cx="1315" cy="62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4297" name="Text Box 30"/>
              <p:cNvSpPr txBox="1">
                <a:spLocks noChangeArrowheads="1"/>
              </p:cNvSpPr>
              <p:nvPr/>
            </p:nvSpPr>
            <p:spPr bwMode="auto">
              <a:xfrm>
                <a:off x="4546" y="1356"/>
                <a:ext cx="21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i="1"/>
                  <a:t>E</a:t>
                </a:r>
              </a:p>
            </p:txBody>
          </p:sp>
          <p:sp>
            <p:nvSpPr>
              <p:cNvPr id="54298" name="Text Box 31"/>
              <p:cNvSpPr txBox="1">
                <a:spLocks noChangeArrowheads="1"/>
              </p:cNvSpPr>
              <p:nvPr/>
            </p:nvSpPr>
            <p:spPr bwMode="auto">
              <a:xfrm>
                <a:off x="5453" y="2263"/>
                <a:ext cx="1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/>
                  <a:t>k</a:t>
                </a:r>
              </a:p>
            </p:txBody>
          </p:sp>
          <p:sp>
            <p:nvSpPr>
              <p:cNvPr id="54299" name="Text Box 32"/>
              <p:cNvSpPr txBox="1">
                <a:spLocks noChangeArrowheads="1"/>
              </p:cNvSpPr>
              <p:nvPr/>
            </p:nvSpPr>
            <p:spPr bwMode="auto">
              <a:xfrm>
                <a:off x="5090" y="1946"/>
                <a:ext cx="26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/>
                  <a:t>V</a:t>
                </a:r>
                <a:r>
                  <a:rPr lang="fr-FR" baseline="-25000"/>
                  <a:t>0</a:t>
                </a:r>
                <a:endParaRPr lang="fr-FR"/>
              </a:p>
            </p:txBody>
          </p:sp>
        </p:grpSp>
        <p:sp>
          <p:nvSpPr>
            <p:cNvPr id="54292" name="Line 33"/>
            <p:cNvSpPr>
              <a:spLocks noChangeShapeType="1"/>
            </p:cNvSpPr>
            <p:nvPr/>
          </p:nvSpPr>
          <p:spPr bwMode="auto">
            <a:xfrm>
              <a:off x="4740" y="2115"/>
              <a:ext cx="4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4280" name="Line 34"/>
          <p:cNvSpPr>
            <a:spLocks noChangeShapeType="1"/>
          </p:cNvSpPr>
          <p:nvPr/>
        </p:nvSpPr>
        <p:spPr bwMode="auto">
          <a:xfrm>
            <a:off x="8316913" y="3052763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4281" name="Line 35"/>
          <p:cNvSpPr>
            <a:spLocks noChangeShapeType="1"/>
          </p:cNvSpPr>
          <p:nvPr/>
        </p:nvSpPr>
        <p:spPr bwMode="auto">
          <a:xfrm flipH="1">
            <a:off x="7799388" y="3068638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4282" name="Line 36"/>
          <p:cNvSpPr>
            <a:spLocks noChangeShapeType="1"/>
          </p:cNvSpPr>
          <p:nvPr/>
        </p:nvSpPr>
        <p:spPr bwMode="auto">
          <a:xfrm>
            <a:off x="8218488" y="3200400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4283" name="Line 37"/>
          <p:cNvSpPr>
            <a:spLocks noChangeShapeType="1"/>
          </p:cNvSpPr>
          <p:nvPr/>
        </p:nvSpPr>
        <p:spPr bwMode="auto">
          <a:xfrm>
            <a:off x="8401050" y="2886075"/>
            <a:ext cx="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4284" name="Line 38"/>
          <p:cNvSpPr>
            <a:spLocks noChangeShapeType="1"/>
          </p:cNvSpPr>
          <p:nvPr/>
        </p:nvSpPr>
        <p:spPr bwMode="auto">
          <a:xfrm flipH="1">
            <a:off x="7799388" y="3213100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4285" name="Line 39"/>
          <p:cNvSpPr>
            <a:spLocks noChangeShapeType="1"/>
          </p:cNvSpPr>
          <p:nvPr/>
        </p:nvSpPr>
        <p:spPr bwMode="auto">
          <a:xfrm flipH="1">
            <a:off x="7799388" y="2903538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5864" name="Text Box 40"/>
          <p:cNvSpPr txBox="1">
            <a:spLocks noChangeArrowheads="1"/>
          </p:cNvSpPr>
          <p:nvPr/>
        </p:nvSpPr>
        <p:spPr bwMode="auto">
          <a:xfrm>
            <a:off x="8142288" y="4054475"/>
            <a:ext cx="3635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600">
                <a:effectLst>
                  <a:outerShdw blurRad="38100" dist="38100" dir="2700000" algn="tl">
                    <a:srgbClr val="C0C0C0"/>
                  </a:outerShdw>
                </a:effectLst>
              </a:rPr>
              <a:t>k</a:t>
            </a:r>
            <a:r>
              <a:rPr lang="fr-FR" sz="1600" baseline="-25000"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  <a:endParaRPr lang="fr-FR" sz="16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4287" name="Line 41"/>
          <p:cNvSpPr>
            <a:spLocks noChangeShapeType="1"/>
          </p:cNvSpPr>
          <p:nvPr/>
        </p:nvSpPr>
        <p:spPr bwMode="auto">
          <a:xfrm flipV="1">
            <a:off x="8316913" y="3716338"/>
            <a:ext cx="0" cy="360362"/>
          </a:xfrm>
          <a:prstGeom prst="line">
            <a:avLst/>
          </a:prstGeom>
          <a:noFill/>
          <a:ln w="9525">
            <a:solidFill>
              <a:srgbClr val="99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05866" name="Text Box 42"/>
          <p:cNvSpPr txBox="1">
            <a:spLocks noChangeArrowheads="1"/>
          </p:cNvSpPr>
          <p:nvPr/>
        </p:nvSpPr>
        <p:spPr bwMode="auto">
          <a:xfrm>
            <a:off x="7235825" y="4076700"/>
            <a:ext cx="830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>
                <a:effectLst>
                  <a:outerShdw blurRad="38100" dist="38100" dir="2700000" algn="tl">
                    <a:srgbClr val="C0C0C0"/>
                  </a:outerShdw>
                </a:effectLst>
              </a:rPr>
              <a:t>k</a:t>
            </a:r>
            <a:r>
              <a:rPr lang="fr-FR" sz="1400" baseline="-25000"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  <a:r>
              <a:rPr lang="fr-FR" sz="1400">
                <a:effectLst>
                  <a:outerShdw blurRad="38100" dist="38100" dir="2700000" algn="tl">
                    <a:srgbClr val="C0C0C0"/>
                  </a:outerShdw>
                </a:effectLst>
              </a:rPr>
              <a:t> –</a:t>
            </a:r>
            <a:r>
              <a:rPr lang="fr-FR" sz="140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D</a:t>
            </a:r>
            <a:r>
              <a:rPr lang="fr-FR" sz="1400">
                <a:effectLst>
                  <a:outerShdw blurRad="38100" dist="38100" dir="2700000" algn="tl">
                    <a:srgbClr val="C0C0C0"/>
                  </a:outerShdw>
                </a:effectLst>
              </a:rPr>
              <a:t>k/2</a:t>
            </a:r>
          </a:p>
        </p:txBody>
      </p:sp>
      <p:sp>
        <p:nvSpPr>
          <p:cNvPr id="54289" name="Line 43"/>
          <p:cNvSpPr>
            <a:spLocks noChangeShapeType="1"/>
          </p:cNvSpPr>
          <p:nvPr/>
        </p:nvSpPr>
        <p:spPr bwMode="auto">
          <a:xfrm flipV="1">
            <a:off x="7740650" y="3716338"/>
            <a:ext cx="431800" cy="360362"/>
          </a:xfrm>
          <a:prstGeom prst="line">
            <a:avLst/>
          </a:prstGeom>
          <a:noFill/>
          <a:ln w="9525">
            <a:solidFill>
              <a:srgbClr val="99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4290" name="Text Box 44"/>
          <p:cNvSpPr txBox="1">
            <a:spLocks noChangeArrowheads="1"/>
          </p:cNvSpPr>
          <p:nvPr/>
        </p:nvSpPr>
        <p:spPr bwMode="auto">
          <a:xfrm>
            <a:off x="7440613" y="2851150"/>
            <a:ext cx="3667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/>
              <a:t>E</a:t>
            </a:r>
            <a:r>
              <a:rPr lang="fr-FR" sz="1400" baseline="-25000"/>
              <a:t>1</a:t>
            </a:r>
            <a:endParaRPr lang="fr-FR" sz="1400"/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6495568"/>
              </p:ext>
            </p:extLst>
          </p:nvPr>
        </p:nvGraphicFramePr>
        <p:xfrm>
          <a:off x="2437471" y="2624932"/>
          <a:ext cx="3713690" cy="1196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0" name="Équation" r:id="rId4" imgW="1536480" imgH="495000" progId="Equation.3">
                  <p:embed/>
                </p:oleObj>
              </mc:Choice>
              <mc:Fallback>
                <p:oleObj name="Équation" r:id="rId4" imgW="1536480" imgH="495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37471" y="2624932"/>
                        <a:ext cx="3713690" cy="1196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4047932"/>
              </p:ext>
            </p:extLst>
          </p:nvPr>
        </p:nvGraphicFramePr>
        <p:xfrm>
          <a:off x="1778100" y="4509120"/>
          <a:ext cx="6152256" cy="21439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1" name="Équation" r:id="rId6" imgW="3352680" imgH="1168200" progId="Equation.3">
                  <p:embed/>
                </p:oleObj>
              </mc:Choice>
              <mc:Fallback>
                <p:oleObj name="Équation" r:id="rId6" imgW="3352680" imgH="1168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78100" y="4509120"/>
                        <a:ext cx="6152256" cy="21439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3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/>
              <a:t>Onde plane / paquet d’ondes</a:t>
            </a:r>
          </a:p>
        </p:txBody>
      </p:sp>
      <p:sp>
        <p:nvSpPr>
          <p:cNvPr id="55304" name="Rectangle 3"/>
          <p:cNvSpPr>
            <a:spLocks noGrp="1" noChangeArrowheads="1"/>
          </p:cNvSpPr>
          <p:nvPr>
            <p:ph idx="1"/>
          </p:nvPr>
        </p:nvSpPr>
        <p:spPr>
          <a:xfrm>
            <a:off x="107950" y="1628775"/>
            <a:ext cx="6696075" cy="4411663"/>
          </a:xfrm>
        </p:spPr>
        <p:txBody>
          <a:bodyPr/>
          <a:lstStyle/>
          <a:p>
            <a:pPr lvl="1" eaLnBrk="1" hangingPunct="1"/>
            <a:r>
              <a:rPr lang="fr-FR" sz="1800" dirty="0"/>
              <a:t>On calcule à nouveau la probabilité de présence en un point x:</a:t>
            </a:r>
          </a:p>
          <a:p>
            <a:pPr eaLnBrk="1" hangingPunct="1"/>
            <a:endParaRPr lang="fr-FR" sz="2000" dirty="0"/>
          </a:p>
          <a:p>
            <a:pPr eaLnBrk="1" hangingPunct="1"/>
            <a:endParaRPr lang="fr-FR" sz="2000" dirty="0"/>
          </a:p>
          <a:p>
            <a:pPr eaLnBrk="1" hangingPunct="1"/>
            <a:endParaRPr lang="fr-FR" sz="2000" dirty="0"/>
          </a:p>
          <a:p>
            <a:pPr eaLnBrk="1" hangingPunct="1"/>
            <a:endParaRPr lang="fr-FR" sz="2000" dirty="0"/>
          </a:p>
          <a:p>
            <a:pPr lvl="1" eaLnBrk="1" hangingPunct="1">
              <a:buFont typeface="Wingdings" pitchFamily="2" charset="2"/>
              <a:buNone/>
            </a:pPr>
            <a:endParaRPr lang="fr-FR" sz="1800" dirty="0"/>
          </a:p>
        </p:txBody>
      </p:sp>
      <p:sp>
        <p:nvSpPr>
          <p:cNvPr id="5530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AD640EB-1269-4E7B-AAF1-FDDF22B31DB1}" type="slidenum">
              <a:rPr lang="fr-FR" altLang="en-US"/>
              <a:pPr/>
              <a:t>72</a:t>
            </a:fld>
            <a:endParaRPr lang="fr-FR" altLang="en-US"/>
          </a:p>
        </p:txBody>
      </p:sp>
      <p:graphicFrame>
        <p:nvGraphicFramePr>
          <p:cNvPr id="55299" name="Object 28"/>
          <p:cNvGraphicFramePr>
            <a:graphicFrameLocks noChangeAspect="1"/>
          </p:cNvGraphicFramePr>
          <p:nvPr/>
        </p:nvGraphicFramePr>
        <p:xfrm>
          <a:off x="539750" y="3573463"/>
          <a:ext cx="3959225" cy="308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4" name="Graph" r:id="rId4" imgW="3960000" imgH="3085920" progId="">
                  <p:embed/>
                </p:oleObj>
              </mc:Choice>
              <mc:Fallback>
                <p:oleObj name="Graph" r:id="rId4" imgW="3960000" imgH="3085920" progId="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3573463"/>
                        <a:ext cx="3959225" cy="30861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5" name="Freeform 30"/>
          <p:cNvSpPr>
            <a:spLocks/>
          </p:cNvSpPr>
          <p:nvPr/>
        </p:nvSpPr>
        <p:spPr bwMode="auto">
          <a:xfrm>
            <a:off x="3144838" y="4259263"/>
            <a:ext cx="2016125" cy="1800225"/>
          </a:xfrm>
          <a:custGeom>
            <a:avLst/>
            <a:gdLst>
              <a:gd name="T0" fmla="*/ 0 w 1270"/>
              <a:gd name="T1" fmla="*/ 1134 h 1134"/>
              <a:gd name="T2" fmla="*/ 363 w 1270"/>
              <a:gd name="T3" fmla="*/ 408 h 1134"/>
              <a:gd name="T4" fmla="*/ 1270 w 1270"/>
              <a:gd name="T5" fmla="*/ 0 h 1134"/>
              <a:gd name="T6" fmla="*/ 0 60000 65536"/>
              <a:gd name="T7" fmla="*/ 0 60000 65536"/>
              <a:gd name="T8" fmla="*/ 0 60000 65536"/>
              <a:gd name="T9" fmla="*/ 0 w 1270"/>
              <a:gd name="T10" fmla="*/ 0 h 1134"/>
              <a:gd name="T11" fmla="*/ 1270 w 1270"/>
              <a:gd name="T12" fmla="*/ 1134 h 113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70" h="1134">
                <a:moveTo>
                  <a:pt x="0" y="1134"/>
                </a:moveTo>
                <a:cubicBezTo>
                  <a:pt x="75" y="865"/>
                  <a:pt x="151" y="597"/>
                  <a:pt x="363" y="408"/>
                </a:cubicBezTo>
                <a:cubicBezTo>
                  <a:pt x="575" y="219"/>
                  <a:pt x="922" y="109"/>
                  <a:pt x="1270" y="0"/>
                </a:cubicBezTo>
              </a:path>
            </a:pathLst>
          </a:custGeom>
          <a:noFill/>
          <a:ln w="19050" cmpd="sng">
            <a:solidFill>
              <a:srgbClr val="9900CC"/>
            </a:solidFill>
            <a:round/>
            <a:headEnd type="triangl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graphicFrame>
        <p:nvGraphicFramePr>
          <p:cNvPr id="55300" name="Object 32"/>
          <p:cNvGraphicFramePr>
            <a:graphicFrameLocks noChangeAspect="1"/>
          </p:cNvGraphicFramePr>
          <p:nvPr/>
        </p:nvGraphicFramePr>
        <p:xfrm>
          <a:off x="5292725" y="3644900"/>
          <a:ext cx="3225800" cy="146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5" name="Equation" r:id="rId6" imgW="1815840" imgH="825480" progId="Equation.3">
                  <p:embed/>
                </p:oleObj>
              </mc:Choice>
              <mc:Fallback>
                <p:oleObj name="Equation" r:id="rId6" imgW="1815840" imgH="825480" progId="Equation.3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3644900"/>
                        <a:ext cx="3225800" cy="1466850"/>
                      </a:xfrm>
                      <a:prstGeom prst="rect">
                        <a:avLst/>
                      </a:prstGeom>
                      <a:solidFill>
                        <a:srgbClr val="DDDDDD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6" name="Oval 33"/>
          <p:cNvSpPr>
            <a:spLocks noChangeArrowheads="1"/>
          </p:cNvSpPr>
          <p:nvPr/>
        </p:nvSpPr>
        <p:spPr bwMode="auto">
          <a:xfrm>
            <a:off x="5651500" y="4703763"/>
            <a:ext cx="1584325" cy="5254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09954" name="Text Box 34"/>
          <p:cNvSpPr txBox="1">
            <a:spLocks noChangeArrowheads="1"/>
          </p:cNvSpPr>
          <p:nvPr/>
        </p:nvSpPr>
        <p:spPr bwMode="auto">
          <a:xfrm>
            <a:off x="4335463" y="5392738"/>
            <a:ext cx="45577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fr-FR" i="1">
                <a:effectLst>
                  <a:outerShdw blurRad="38100" dist="38100" dir="2700000" algn="tl">
                    <a:srgbClr val="C0C0C0"/>
                  </a:outerShdw>
                </a:effectLst>
              </a:rPr>
              <a:t>En améliorant la loi d’Amplitude on aurait pu obtenir la relation d’</a:t>
            </a:r>
            <a:r>
              <a:rPr lang="fr-FR" i="1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Heisenberg</a:t>
            </a:r>
            <a:r>
              <a:rPr lang="fr-FR" i="1"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</p:txBody>
      </p:sp>
      <p:graphicFrame>
        <p:nvGraphicFramePr>
          <p:cNvPr id="55301" name="Object 35"/>
          <p:cNvGraphicFramePr>
            <a:graphicFrameLocks noChangeAspect="1"/>
          </p:cNvGraphicFramePr>
          <p:nvPr/>
        </p:nvGraphicFramePr>
        <p:xfrm>
          <a:off x="5553075" y="6067425"/>
          <a:ext cx="2403475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6" name="Equation" r:id="rId8" imgW="838080" imgH="177480" progId="Equation.3">
                  <p:embed/>
                </p:oleObj>
              </mc:Choice>
              <mc:Fallback>
                <p:oleObj name="Equation" r:id="rId8" imgW="838080" imgH="177480" progId="Equation.3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3075" y="6067425"/>
                        <a:ext cx="2403475" cy="511175"/>
                      </a:xfrm>
                      <a:prstGeom prst="rect">
                        <a:avLst/>
                      </a:prstGeom>
                      <a:solidFill>
                        <a:srgbClr val="DDDDDD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4379400"/>
              </p:ext>
            </p:extLst>
          </p:nvPr>
        </p:nvGraphicFramePr>
        <p:xfrm>
          <a:off x="1272531" y="2335932"/>
          <a:ext cx="5262264" cy="8770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7" name="Équation" r:id="rId10" imgW="2514600" imgH="419040" progId="Equation.3">
                  <p:embed/>
                </p:oleObj>
              </mc:Choice>
              <mc:Fallback>
                <p:oleObj name="Équation" r:id="rId10" imgW="2514600" imgH="419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272531" y="2335932"/>
                        <a:ext cx="5262264" cy="8770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30"/>
          <p:cNvSpPr>
            <a:spLocks/>
          </p:cNvSpPr>
          <p:nvPr/>
        </p:nvSpPr>
        <p:spPr bwMode="auto">
          <a:xfrm>
            <a:off x="2195736" y="3968751"/>
            <a:ext cx="2736205" cy="2065337"/>
          </a:xfrm>
          <a:custGeom>
            <a:avLst/>
            <a:gdLst>
              <a:gd name="T0" fmla="*/ 0 w 1270"/>
              <a:gd name="T1" fmla="*/ 1134 h 1134"/>
              <a:gd name="T2" fmla="*/ 363 w 1270"/>
              <a:gd name="T3" fmla="*/ 408 h 1134"/>
              <a:gd name="T4" fmla="*/ 1270 w 1270"/>
              <a:gd name="T5" fmla="*/ 0 h 1134"/>
              <a:gd name="T6" fmla="*/ 0 60000 65536"/>
              <a:gd name="T7" fmla="*/ 0 60000 65536"/>
              <a:gd name="T8" fmla="*/ 0 60000 65536"/>
              <a:gd name="T9" fmla="*/ 0 w 1270"/>
              <a:gd name="T10" fmla="*/ 0 h 1134"/>
              <a:gd name="T11" fmla="*/ 1270 w 1270"/>
              <a:gd name="T12" fmla="*/ 1134 h 113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70" h="1134">
                <a:moveTo>
                  <a:pt x="0" y="1134"/>
                </a:moveTo>
                <a:cubicBezTo>
                  <a:pt x="75" y="865"/>
                  <a:pt x="151" y="597"/>
                  <a:pt x="363" y="408"/>
                </a:cubicBezTo>
                <a:cubicBezTo>
                  <a:pt x="575" y="219"/>
                  <a:pt x="922" y="109"/>
                  <a:pt x="1270" y="0"/>
                </a:cubicBezTo>
              </a:path>
            </a:pathLst>
          </a:custGeom>
          <a:noFill/>
          <a:ln w="19050" cmpd="sng">
            <a:solidFill>
              <a:srgbClr val="9900CC"/>
            </a:solidFill>
            <a:round/>
            <a:headEnd type="triangl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Onde plane / paquet d’ondes</a:t>
            </a:r>
          </a:p>
        </p:txBody>
      </p:sp>
      <p:sp>
        <p:nvSpPr>
          <p:cNvPr id="56325" name="Rectangle 3"/>
          <p:cNvSpPr>
            <a:spLocks noGrp="1" noChangeArrowheads="1"/>
          </p:cNvSpPr>
          <p:nvPr>
            <p:ph idx="1"/>
          </p:nvPr>
        </p:nvSpPr>
        <p:spPr>
          <a:xfrm>
            <a:off x="107950" y="1557338"/>
            <a:ext cx="8229600" cy="917575"/>
          </a:xfrm>
        </p:spPr>
        <p:txBody>
          <a:bodyPr/>
          <a:lstStyle/>
          <a:p>
            <a:pPr lvl="1" eaLnBrk="1" hangingPunct="1"/>
            <a:r>
              <a:rPr lang="fr-FR"/>
              <a:t>On se place maintenant à t=t</a:t>
            </a:r>
            <a:r>
              <a:rPr lang="fr-FR" baseline="-25000"/>
              <a:t>1</a:t>
            </a:r>
            <a:r>
              <a:rPr lang="fr-FR"/>
              <a:t>:</a:t>
            </a:r>
          </a:p>
        </p:txBody>
      </p:sp>
      <p:sp>
        <p:nvSpPr>
          <p:cNvPr id="5632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5C08FBA-EAE3-43A2-A16F-FA086C304252}" type="slidenum">
              <a:rPr lang="fr-FR" altLang="en-US"/>
              <a:pPr/>
              <a:t>73</a:t>
            </a:fld>
            <a:endParaRPr lang="fr-FR" altLang="en-US"/>
          </a:p>
        </p:txBody>
      </p:sp>
      <p:sp>
        <p:nvSpPr>
          <p:cNvPr id="56326" name="Rectangle 5"/>
          <p:cNvSpPr>
            <a:spLocks noChangeArrowheads="1"/>
          </p:cNvSpPr>
          <p:nvPr/>
        </p:nvSpPr>
        <p:spPr bwMode="auto">
          <a:xfrm>
            <a:off x="449132" y="5229200"/>
            <a:ext cx="8281044" cy="12827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7389329"/>
              </p:ext>
            </p:extLst>
          </p:nvPr>
        </p:nvGraphicFramePr>
        <p:xfrm>
          <a:off x="683570" y="1899506"/>
          <a:ext cx="7776862" cy="45538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78" name="Équation" r:id="rId4" imgW="4749480" imgH="2781000" progId="Equation.3">
                  <p:embed/>
                </p:oleObj>
              </mc:Choice>
              <mc:Fallback>
                <p:oleObj name="Équation" r:id="rId4" imgW="4749480" imgH="2781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3570" y="1899506"/>
                        <a:ext cx="7776862" cy="45538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2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/>
              <a:t>Onde plane / paquet d’ondes</a:t>
            </a:r>
          </a:p>
        </p:txBody>
      </p:sp>
      <p:sp>
        <p:nvSpPr>
          <p:cNvPr id="573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2" eaLnBrk="1" hangingPunct="1"/>
            <a:r>
              <a:rPr lang="fr-FR" sz="2000"/>
              <a:t>On obtient alors le même résultat qu’à t=0 mais pour x’=0, ie</a:t>
            </a:r>
            <a:r>
              <a:rPr lang="fr-FR"/>
              <a:t> </a:t>
            </a:r>
          </a:p>
        </p:txBody>
      </p:sp>
      <p:sp>
        <p:nvSpPr>
          <p:cNvPr id="5735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88674F1-D38D-4C43-BCAD-23974084D7F9}" type="slidenum">
              <a:rPr lang="fr-FR" altLang="en-US"/>
              <a:pPr/>
              <a:t>74</a:t>
            </a:fld>
            <a:endParaRPr lang="fr-FR" altLang="en-US"/>
          </a:p>
        </p:txBody>
      </p:sp>
      <p:graphicFrame>
        <p:nvGraphicFramePr>
          <p:cNvPr id="57346" name="Object 9"/>
          <p:cNvGraphicFramePr>
            <a:graphicFrameLocks noChangeAspect="1"/>
          </p:cNvGraphicFramePr>
          <p:nvPr/>
        </p:nvGraphicFramePr>
        <p:xfrm>
          <a:off x="1547813" y="2133600"/>
          <a:ext cx="1079500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2" name="Equation" r:id="rId4" imgW="812520" imgH="469800" progId="Equation.3">
                  <p:embed/>
                </p:oleObj>
              </mc:Choice>
              <mc:Fallback>
                <p:oleObj name="Equation" r:id="rId4" imgW="812520" imgH="4698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2133600"/>
                        <a:ext cx="1079500" cy="625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53" name="AutoShape 14"/>
          <p:cNvSpPr>
            <a:spLocks noChangeArrowheads="1"/>
          </p:cNvSpPr>
          <p:nvPr/>
        </p:nvSpPr>
        <p:spPr bwMode="auto">
          <a:xfrm>
            <a:off x="107950" y="5084763"/>
            <a:ext cx="755650" cy="231775"/>
          </a:xfrm>
          <a:prstGeom prst="rightArrow">
            <a:avLst>
              <a:gd name="adj1" fmla="val 50000"/>
              <a:gd name="adj2" fmla="val 8150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11983" name="Text Box 15"/>
          <p:cNvSpPr txBox="1">
            <a:spLocks noChangeArrowheads="1"/>
          </p:cNvSpPr>
          <p:nvPr/>
        </p:nvSpPr>
        <p:spPr bwMode="auto">
          <a:xfrm>
            <a:off x="971550" y="4868863"/>
            <a:ext cx="76533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fr-FR"/>
              <a:t>La vitesse de la particule = </a:t>
            </a:r>
            <a:r>
              <a:rPr lang="fr-FR" i="1">
                <a:effectLst>
                  <a:outerShdw blurRad="38100" dist="38100" dir="2700000" algn="tl">
                    <a:srgbClr val="C0C0C0"/>
                  </a:outerShdw>
                </a:effectLst>
              </a:rPr>
              <a:t>v</a:t>
            </a:r>
            <a:r>
              <a:rPr lang="fr-FR" i="1" baseline="-25000">
                <a:effectLst>
                  <a:outerShdw blurRad="38100" dist="38100" dir="2700000" algn="tl">
                    <a:srgbClr val="C0C0C0"/>
                  </a:outerShdw>
                </a:effectLst>
              </a:rPr>
              <a:t>g</a:t>
            </a:r>
            <a:r>
              <a:rPr lang="fr-FR" i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/>
              <a:t>= </a:t>
            </a:r>
            <a:r>
              <a:rPr lang="fr-FR" i="1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vitesse de groupe</a:t>
            </a:r>
            <a:r>
              <a:rPr lang="fr-FR"/>
              <a:t> qui est calculée au centre du paquet d’onde:</a:t>
            </a:r>
          </a:p>
        </p:txBody>
      </p:sp>
      <p:grpSp>
        <p:nvGrpSpPr>
          <p:cNvPr id="57355" name="Group 18"/>
          <p:cNvGrpSpPr>
            <a:grpSpLocks/>
          </p:cNvGrpSpPr>
          <p:nvPr/>
        </p:nvGrpSpPr>
        <p:grpSpPr bwMode="auto">
          <a:xfrm>
            <a:off x="1128713" y="2997200"/>
            <a:ext cx="6481762" cy="1673225"/>
            <a:chOff x="594" y="1963"/>
            <a:chExt cx="4319" cy="1500"/>
          </a:xfrm>
        </p:grpSpPr>
        <p:graphicFrame>
          <p:nvGraphicFramePr>
            <p:cNvPr id="57348" name="Object 5"/>
            <p:cNvGraphicFramePr>
              <a:graphicFrameLocks noChangeAspect="1"/>
            </p:cNvGraphicFramePr>
            <p:nvPr/>
          </p:nvGraphicFramePr>
          <p:xfrm>
            <a:off x="1382" y="2265"/>
            <a:ext cx="505" cy="8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03" name="Graph" r:id="rId6" imgW="3960000" imgH="3085920" progId="">
                    <p:embed/>
                  </p:oleObj>
                </mc:Choice>
                <mc:Fallback>
                  <p:oleObj name="Graph" r:id="rId6" imgW="3960000" imgH="3085920" progId="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41820" t="16307" r="34523" b="20679"/>
                        <a:stretch>
                          <a:fillRect/>
                        </a:stretch>
                      </p:blipFill>
                      <p:spPr bwMode="auto">
                        <a:xfrm>
                          <a:off x="1382" y="2265"/>
                          <a:ext cx="505" cy="83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7349" name="Object 6"/>
            <p:cNvGraphicFramePr>
              <a:graphicFrameLocks noChangeAspect="1"/>
            </p:cNvGraphicFramePr>
            <p:nvPr/>
          </p:nvGraphicFramePr>
          <p:xfrm>
            <a:off x="3287" y="2265"/>
            <a:ext cx="505" cy="8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04" name="Graph" r:id="rId8" imgW="3960000" imgH="3085920" progId="">
                    <p:embed/>
                  </p:oleObj>
                </mc:Choice>
                <mc:Fallback>
                  <p:oleObj name="Graph" r:id="rId8" imgW="3960000" imgH="3085920" progId="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41820" t="16307" r="34523" b="20679"/>
                        <a:stretch>
                          <a:fillRect/>
                        </a:stretch>
                      </p:blipFill>
                      <p:spPr bwMode="auto">
                        <a:xfrm>
                          <a:off x="3287" y="2265"/>
                          <a:ext cx="505" cy="83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7356" name="Line 7"/>
            <p:cNvSpPr>
              <a:spLocks noChangeShapeType="1"/>
            </p:cNvSpPr>
            <p:nvPr/>
          </p:nvSpPr>
          <p:spPr bwMode="auto">
            <a:xfrm flipV="1">
              <a:off x="954" y="1985"/>
              <a:ext cx="0" cy="1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357" name="Line 8"/>
            <p:cNvSpPr>
              <a:spLocks noChangeShapeType="1"/>
            </p:cNvSpPr>
            <p:nvPr/>
          </p:nvSpPr>
          <p:spPr bwMode="auto">
            <a:xfrm>
              <a:off x="760" y="3104"/>
              <a:ext cx="40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358" name="Text Box 10"/>
            <p:cNvSpPr txBox="1">
              <a:spLocks noChangeArrowheads="1"/>
            </p:cNvSpPr>
            <p:nvPr/>
          </p:nvSpPr>
          <p:spPr bwMode="auto">
            <a:xfrm>
              <a:off x="3325" y="3113"/>
              <a:ext cx="615" cy="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/>
                <a:t>x</a:t>
              </a:r>
              <a:r>
                <a:rPr lang="fr-FR" baseline="-25000"/>
                <a:t>1 </a:t>
              </a:r>
              <a:r>
                <a:rPr lang="fr-FR"/>
                <a:t>(t=t</a:t>
              </a:r>
              <a:r>
                <a:rPr lang="fr-FR" baseline="-25000"/>
                <a:t>1</a:t>
              </a:r>
              <a:r>
                <a:rPr lang="fr-FR"/>
                <a:t>)</a:t>
              </a:r>
            </a:p>
          </p:txBody>
        </p:sp>
        <p:sp>
          <p:nvSpPr>
            <p:cNvPr id="57359" name="Text Box 11"/>
            <p:cNvSpPr txBox="1">
              <a:spLocks noChangeArrowheads="1"/>
            </p:cNvSpPr>
            <p:nvPr/>
          </p:nvSpPr>
          <p:spPr bwMode="auto">
            <a:xfrm>
              <a:off x="1421" y="3135"/>
              <a:ext cx="601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/>
                <a:t>x</a:t>
              </a:r>
              <a:r>
                <a:rPr lang="fr-FR" baseline="-25000"/>
                <a:t>0 </a:t>
              </a:r>
              <a:r>
                <a:rPr lang="fr-FR"/>
                <a:t>(t=0)</a:t>
              </a:r>
            </a:p>
          </p:txBody>
        </p:sp>
        <p:sp>
          <p:nvSpPr>
            <p:cNvPr id="57360" name="Text Box 12"/>
            <p:cNvSpPr txBox="1">
              <a:spLocks noChangeArrowheads="1"/>
            </p:cNvSpPr>
            <p:nvPr/>
          </p:nvSpPr>
          <p:spPr bwMode="auto">
            <a:xfrm>
              <a:off x="594" y="1963"/>
              <a:ext cx="309" cy="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/>
                <a:t>dP</a:t>
              </a:r>
            </a:p>
          </p:txBody>
        </p:sp>
        <p:sp>
          <p:nvSpPr>
            <p:cNvPr id="57361" name="Text Box 13"/>
            <p:cNvSpPr txBox="1">
              <a:spLocks noChangeArrowheads="1"/>
            </p:cNvSpPr>
            <p:nvPr/>
          </p:nvSpPr>
          <p:spPr bwMode="auto">
            <a:xfrm>
              <a:off x="4714" y="3114"/>
              <a:ext cx="199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/>
                <a:t>x</a:t>
              </a:r>
            </a:p>
          </p:txBody>
        </p:sp>
      </p:grp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8012417"/>
              </p:ext>
            </p:extLst>
          </p:nvPr>
        </p:nvGraphicFramePr>
        <p:xfrm>
          <a:off x="3707904" y="5527703"/>
          <a:ext cx="1662022" cy="100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5" name="Équation" r:id="rId9" imgW="774360" imgH="469800" progId="Equation.3">
                  <p:embed/>
                </p:oleObj>
              </mc:Choice>
              <mc:Fallback>
                <p:oleObj name="Équation" r:id="rId9" imgW="774360" imgH="469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707904" y="5527703"/>
                        <a:ext cx="1662022" cy="1008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Vitesse de phase/ vitesse de groupe</a:t>
            </a:r>
          </a:p>
        </p:txBody>
      </p:sp>
      <p:sp>
        <p:nvSpPr>
          <p:cNvPr id="212995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628775"/>
            <a:ext cx="4043363" cy="4411663"/>
          </a:xfrm>
        </p:spPr>
        <p:txBody>
          <a:bodyPr/>
          <a:lstStyle/>
          <a:p>
            <a:pPr lvl="1" eaLnBrk="1" hangingPunct="1">
              <a:defRPr/>
            </a:pPr>
            <a:r>
              <a:rPr lang="fr-FR" sz="1800"/>
              <a:t>Dans le cas </a:t>
            </a:r>
            <a:r>
              <a:rPr lang="fr-FR" sz="1800">
                <a:solidFill>
                  <a:srgbClr val="9900CC"/>
                </a:solidFill>
              </a:rPr>
              <a:t>d’une onde plane</a:t>
            </a:r>
            <a:r>
              <a:rPr lang="fr-FR" sz="1800"/>
              <a:t>, la vitesse considérée est la vitesse de propagation de plans en phase ou </a:t>
            </a:r>
            <a:r>
              <a:rPr lang="fr-FR" sz="1800" u="sng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vitesse de phase: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fr-FR" sz="1800" u="sng">
              <a:solidFill>
                <a:srgbClr val="99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defRPr/>
            </a:pPr>
            <a:endParaRPr lang="fr-FR"/>
          </a:p>
        </p:txBody>
      </p:sp>
      <p:sp>
        <p:nvSpPr>
          <p:cNvPr id="5837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D738327-E389-4488-8029-8C2D0A3F5CDF}" type="slidenum">
              <a:rPr lang="fr-FR" altLang="en-US"/>
              <a:pPr/>
              <a:t>75</a:t>
            </a:fld>
            <a:endParaRPr lang="fr-FR" altLang="en-US"/>
          </a:p>
        </p:txBody>
      </p:sp>
      <p:sp>
        <p:nvSpPr>
          <p:cNvPr id="213000" name="Rectangle 8"/>
          <p:cNvSpPr>
            <a:spLocks noChangeArrowheads="1"/>
          </p:cNvSpPr>
          <p:nvPr/>
        </p:nvSpPr>
        <p:spPr bwMode="auto">
          <a:xfrm>
            <a:off x="4572000" y="1628775"/>
            <a:ext cx="4043363" cy="441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92150" lvl="1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/>
            </a:pPr>
            <a:r>
              <a:rPr lang="fr-FR"/>
              <a:t>Raisonnons sur </a:t>
            </a:r>
            <a:r>
              <a:rPr lang="fr-FR">
                <a:solidFill>
                  <a:srgbClr val="9900CC"/>
                </a:solidFill>
              </a:rPr>
              <a:t>le paquet d’ondes:</a:t>
            </a:r>
            <a:endParaRPr lang="fr-FR" u="sng">
              <a:solidFill>
                <a:srgbClr val="99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92150" lvl="1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  <a:defRPr/>
            </a:pPr>
            <a:endParaRPr lang="fr-FR" u="sng">
              <a:solidFill>
                <a:srgbClr val="99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92150" lvl="1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/>
            </a:pPr>
            <a:endParaRPr lang="fr-FR" sz="2600"/>
          </a:p>
        </p:txBody>
      </p:sp>
      <p:graphicFrame>
        <p:nvGraphicFramePr>
          <p:cNvPr id="5837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6848272"/>
              </p:ext>
            </p:extLst>
          </p:nvPr>
        </p:nvGraphicFramePr>
        <p:xfrm>
          <a:off x="5043488" y="2935288"/>
          <a:ext cx="3806825" cy="220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26" name="Equation" r:id="rId4" imgW="2234880" imgH="1295280" progId="Equation.DSMT4">
                  <p:embed/>
                </p:oleObj>
              </mc:Choice>
              <mc:Fallback>
                <p:oleObj name="Equation" r:id="rId4" imgW="2234880" imgH="129528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3488" y="2935288"/>
                        <a:ext cx="3806825" cy="2206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8377" name="Group 21"/>
          <p:cNvGrpSpPr>
            <a:grpSpLocks/>
          </p:cNvGrpSpPr>
          <p:nvPr/>
        </p:nvGrpSpPr>
        <p:grpSpPr bwMode="auto">
          <a:xfrm>
            <a:off x="4859338" y="1628775"/>
            <a:ext cx="3889375" cy="3887788"/>
            <a:chOff x="3061" y="1026"/>
            <a:chExt cx="2450" cy="2449"/>
          </a:xfrm>
        </p:grpSpPr>
        <p:sp>
          <p:nvSpPr>
            <p:cNvPr id="58383" name="Line 13"/>
            <p:cNvSpPr>
              <a:spLocks noChangeShapeType="1"/>
            </p:cNvSpPr>
            <p:nvPr/>
          </p:nvSpPr>
          <p:spPr bwMode="auto">
            <a:xfrm>
              <a:off x="3061" y="1026"/>
              <a:ext cx="0" cy="2449"/>
            </a:xfrm>
            <a:prstGeom prst="line">
              <a:avLst/>
            </a:prstGeom>
            <a:noFill/>
            <a:ln w="28575">
              <a:solidFill>
                <a:srgbClr val="9900CC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8384" name="Line 20"/>
            <p:cNvSpPr>
              <a:spLocks noChangeShapeType="1"/>
            </p:cNvSpPr>
            <p:nvPr/>
          </p:nvSpPr>
          <p:spPr bwMode="auto">
            <a:xfrm>
              <a:off x="3061" y="3475"/>
              <a:ext cx="2450" cy="0"/>
            </a:xfrm>
            <a:prstGeom prst="line">
              <a:avLst/>
            </a:prstGeom>
            <a:noFill/>
            <a:ln w="28575">
              <a:solidFill>
                <a:srgbClr val="9900CC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8378" name="Text Box 10"/>
          <p:cNvSpPr txBox="1">
            <a:spLocks noChangeArrowheads="1"/>
          </p:cNvSpPr>
          <p:nvPr/>
        </p:nvSpPr>
        <p:spPr bwMode="auto">
          <a:xfrm>
            <a:off x="3759200" y="5588000"/>
            <a:ext cx="3405188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400"/>
              <a:t>     Intervient alors que V</a:t>
            </a:r>
            <a:r>
              <a:rPr lang="fr-FR" sz="1400" baseline="-25000"/>
              <a:t>0</a:t>
            </a:r>
            <a:r>
              <a:rPr lang="fr-FR" sz="1400"/>
              <a:t>=cste!</a:t>
            </a:r>
          </a:p>
          <a:p>
            <a:r>
              <a:rPr lang="fr-FR" sz="1400">
                <a:sym typeface="Wingdings" pitchFamily="2" charset="2"/>
              </a:rPr>
              <a:t>aucune intervention sur le mvt de la particule; absurde car v</a:t>
            </a:r>
            <a:r>
              <a:rPr lang="fr-FR" sz="1400" baseline="-25000">
                <a:latin typeface="Symbol" pitchFamily="18" charset="2"/>
                <a:sym typeface="Wingdings" pitchFamily="2" charset="2"/>
              </a:rPr>
              <a:t>j</a:t>
            </a:r>
            <a:r>
              <a:rPr lang="fr-FR" sz="1400">
                <a:sym typeface="Wingdings" pitchFamily="2" charset="2"/>
              </a:rPr>
              <a:t>=p/m</a:t>
            </a:r>
            <a:endParaRPr lang="fr-FR" sz="1400"/>
          </a:p>
        </p:txBody>
      </p:sp>
      <p:sp>
        <p:nvSpPr>
          <p:cNvPr id="58379" name="Rectangle 6"/>
          <p:cNvSpPr>
            <a:spLocks noChangeArrowheads="1"/>
          </p:cNvSpPr>
          <p:nvPr/>
        </p:nvSpPr>
        <p:spPr bwMode="auto">
          <a:xfrm>
            <a:off x="395288" y="5661025"/>
            <a:ext cx="3313112" cy="792163"/>
          </a:xfrm>
          <a:prstGeom prst="rect">
            <a:avLst/>
          </a:prstGeom>
          <a:noFill/>
          <a:ln w="952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58372" name="Object 5"/>
          <p:cNvGraphicFramePr>
            <a:graphicFrameLocks noChangeAspect="1"/>
          </p:cNvGraphicFramePr>
          <p:nvPr/>
        </p:nvGraphicFramePr>
        <p:xfrm>
          <a:off x="539750" y="3213100"/>
          <a:ext cx="4330700" cy="316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27" name="Equation" r:id="rId6" imgW="2603160" imgH="1904760" progId="Equation.3">
                  <p:embed/>
                </p:oleObj>
              </mc:Choice>
              <mc:Fallback>
                <p:oleObj name="Equation" r:id="rId6" imgW="2603160" imgH="190476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3213100"/>
                        <a:ext cx="4330700" cy="3168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80" name="Line 14"/>
          <p:cNvSpPr>
            <a:spLocks noChangeShapeType="1"/>
          </p:cNvSpPr>
          <p:nvPr/>
        </p:nvSpPr>
        <p:spPr bwMode="auto">
          <a:xfrm>
            <a:off x="4859338" y="5516563"/>
            <a:ext cx="38893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8381" name="Oval 9"/>
          <p:cNvSpPr>
            <a:spLocks noChangeArrowheads="1"/>
          </p:cNvSpPr>
          <p:nvPr/>
        </p:nvSpPr>
        <p:spPr bwMode="auto">
          <a:xfrm>
            <a:off x="3248025" y="5516563"/>
            <a:ext cx="431800" cy="10080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8382" name="Line 25"/>
          <p:cNvSpPr>
            <a:spLocks noChangeShapeType="1"/>
          </p:cNvSpPr>
          <p:nvPr/>
        </p:nvSpPr>
        <p:spPr bwMode="auto">
          <a:xfrm flipH="1">
            <a:off x="3635375" y="5734050"/>
            <a:ext cx="360363" cy="714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B8C051-838A-46DA-80D5-CFAB2D49E208}" type="slidenum">
              <a:rPr lang="fr-FR" altLang="en-US" smtClean="0"/>
              <a:pPr>
                <a:defRPr/>
              </a:pPr>
              <a:t>76</a:t>
            </a:fld>
            <a:endParaRPr lang="fr-FR" alt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pPr eaLnBrk="1" hangingPunct="1"/>
            <a:r>
              <a:rPr lang="fr-FR" dirty="0"/>
              <a:t>Vitesse de phase</a:t>
            </a:r>
            <a:r>
              <a:rPr lang="fr-FR"/>
              <a:t>/ Vitesse </a:t>
            </a:r>
            <a:r>
              <a:rPr lang="fr-FR" dirty="0"/>
              <a:t>de groupe</a:t>
            </a:r>
          </a:p>
        </p:txBody>
      </p:sp>
      <p:pic>
        <p:nvPicPr>
          <p:cNvPr id="755716" name="Picture 4" descr="https://upload.wikimedia.org/wikipedia/commons/b/bd/Wave_group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32727"/>
            <a:ext cx="8592278" cy="66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0946" y="3596823"/>
            <a:ext cx="86295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Vitesses de phase et de groupe d’une superposition de deux ondes monochromatiques. </a:t>
            </a:r>
            <a:r>
              <a:rPr lang="fr-FR" b="1" dirty="0">
                <a:solidFill>
                  <a:srgbClr val="FF0000"/>
                </a:solidFill>
              </a:rPr>
              <a:t>Le point rouge </a:t>
            </a:r>
            <a:r>
              <a:rPr lang="fr-FR" dirty="0"/>
              <a:t>avance à la </a:t>
            </a:r>
            <a:r>
              <a:rPr lang="fr-FR" b="1" dirty="0">
                <a:solidFill>
                  <a:srgbClr val="FF0000"/>
                </a:solidFill>
              </a:rPr>
              <a:t>vitesse de phase</a:t>
            </a:r>
            <a:r>
              <a:rPr lang="fr-FR" dirty="0"/>
              <a:t>, et les </a:t>
            </a:r>
            <a:r>
              <a:rPr lang="fr-FR" b="1" dirty="0">
                <a:solidFill>
                  <a:srgbClr val="33CC33"/>
                </a:solidFill>
              </a:rPr>
              <a:t>points verts</a:t>
            </a:r>
            <a:r>
              <a:rPr lang="fr-FR" dirty="0">
                <a:solidFill>
                  <a:srgbClr val="33CC33"/>
                </a:solidFill>
              </a:rPr>
              <a:t> </a:t>
            </a:r>
            <a:r>
              <a:rPr lang="fr-FR" dirty="0"/>
              <a:t>à la </a:t>
            </a:r>
            <a:r>
              <a:rPr lang="fr-FR" b="1" dirty="0">
                <a:solidFill>
                  <a:srgbClr val="33CC33"/>
                </a:solidFill>
              </a:rPr>
              <a:t>vitesse de groupe</a:t>
            </a:r>
            <a:r>
              <a:rPr lang="fr-FR" dirty="0"/>
              <a:t>. Dans cet exemple, la vitesse de phase vaut le double de la vitesse de groupe.</a:t>
            </a:r>
            <a:endParaRPr lang="en-US" dirty="0"/>
          </a:p>
        </p:txBody>
      </p:sp>
      <p:pic>
        <p:nvPicPr>
          <p:cNvPr id="755718" name="Picture 6" descr="https://upload.wikimedia.org/wikipedia/commons/c/c7/Wave_opposite-group-phase-velocit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544" y="4897671"/>
            <a:ext cx="2757246" cy="169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5720" name="Picture 8" descr="https://upload.wikimedia.org/wikipedia/commons/thumb/8/89/Wave_phase.gif/220px-Wave_phas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699792" y="1700808"/>
            <a:ext cx="2520280" cy="39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18828" y="5085184"/>
            <a:ext cx="52493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/>
              <a:t>Un exemple dans lequel la vitesse de groupe et la vitesse de phase sont de signes opposés : l'enveloppe du paquet (donc la vitesse de groupe) se dirige vers la droite, alors que la phase (donc la vitesse de phase) se dirige vers la gauche.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179512" y="6488668"/>
            <a:ext cx="2480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https://fr.wikipedia.org/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98895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/>
              <a:t>Mécanique ondulatoire: exemples d’applications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719263"/>
            <a:ext cx="8435975" cy="4411662"/>
          </a:xfrm>
        </p:spPr>
        <p:txBody>
          <a:bodyPr/>
          <a:lstStyle/>
          <a:p>
            <a:pPr lvl="1" eaLnBrk="1" hangingPunct="1">
              <a:defRPr/>
            </a:pPr>
            <a:r>
              <a:rPr lang="fr-FR" i="1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 puits de largeur a et de potentiel infini:</a:t>
            </a:r>
          </a:p>
          <a:p>
            <a:pPr lvl="2" eaLnBrk="1" hangingPunct="1">
              <a:defRPr/>
            </a:pPr>
            <a:r>
              <a:rPr lang="fr-FR"/>
              <a:t>« représente » l’exemple classique d’une particule liée.</a:t>
            </a:r>
          </a:p>
        </p:txBody>
      </p:sp>
      <p:sp>
        <p:nvSpPr>
          <p:cNvPr id="5939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BB403FA-2138-423B-B25E-B06EE78EEB2E}" type="slidenum">
              <a:rPr lang="fr-FR" altLang="en-US"/>
              <a:pPr/>
              <a:t>77</a:t>
            </a:fld>
            <a:endParaRPr lang="fr-FR" altLang="en-US"/>
          </a:p>
        </p:txBody>
      </p:sp>
      <p:pic>
        <p:nvPicPr>
          <p:cNvPr id="5939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3213100"/>
            <a:ext cx="3597275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9394" name="Object 5"/>
          <p:cNvGraphicFramePr>
            <a:graphicFrameLocks noChangeAspect="1"/>
          </p:cNvGraphicFramePr>
          <p:nvPr/>
        </p:nvGraphicFramePr>
        <p:xfrm>
          <a:off x="2843213" y="2781300"/>
          <a:ext cx="6083300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0" name="Equation" r:id="rId5" imgW="3263760" imgH="444240" progId="Equation.3">
                  <p:embed/>
                </p:oleObj>
              </mc:Choice>
              <mc:Fallback>
                <p:oleObj name="Equation" r:id="rId5" imgW="3263760" imgH="4442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2781300"/>
                        <a:ext cx="6083300" cy="835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400" name="Oval 6"/>
          <p:cNvSpPr>
            <a:spLocks noChangeArrowheads="1"/>
          </p:cNvSpPr>
          <p:nvPr/>
        </p:nvSpPr>
        <p:spPr bwMode="auto">
          <a:xfrm>
            <a:off x="2124075" y="4868863"/>
            <a:ext cx="71438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9401" name="Line 7"/>
          <p:cNvSpPr>
            <a:spLocks noChangeShapeType="1"/>
          </p:cNvSpPr>
          <p:nvPr/>
        </p:nvSpPr>
        <p:spPr bwMode="auto">
          <a:xfrm>
            <a:off x="2152650" y="4149725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28360" name="Text Box 8"/>
          <p:cNvSpPr txBox="1">
            <a:spLocks noChangeArrowheads="1"/>
          </p:cNvSpPr>
          <p:nvPr/>
        </p:nvSpPr>
        <p:spPr bwMode="auto">
          <a:xfrm>
            <a:off x="1547813" y="3508375"/>
            <a:ext cx="13684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600" i="1">
                <a:effectLst>
                  <a:outerShdw blurRad="38100" dist="38100" dir="2700000" algn="tl">
                    <a:srgbClr val="C0C0C0"/>
                  </a:outerShdw>
                </a:effectLst>
              </a:rPr>
              <a:t>Particule d’énergie E</a:t>
            </a:r>
          </a:p>
        </p:txBody>
      </p:sp>
      <p:grpSp>
        <p:nvGrpSpPr>
          <p:cNvPr id="59403" name="Group 12"/>
          <p:cNvGrpSpPr>
            <a:grpSpLocks/>
          </p:cNvGrpSpPr>
          <p:nvPr/>
        </p:nvGrpSpPr>
        <p:grpSpPr bwMode="auto">
          <a:xfrm>
            <a:off x="3419475" y="3789363"/>
            <a:ext cx="5905500" cy="2682875"/>
            <a:chOff x="1927" y="2432"/>
            <a:chExt cx="3720" cy="1690"/>
          </a:xfrm>
        </p:grpSpPr>
        <p:sp>
          <p:nvSpPr>
            <p:cNvPr id="59404" name="Rectangle 10"/>
            <p:cNvSpPr>
              <a:spLocks noChangeArrowheads="1"/>
            </p:cNvSpPr>
            <p:nvPr/>
          </p:nvSpPr>
          <p:spPr bwMode="auto">
            <a:xfrm>
              <a:off x="1927" y="2432"/>
              <a:ext cx="3720" cy="1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1143000" lvl="2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</a:pPr>
              <a:r>
                <a:rPr lang="fr-FR"/>
                <a:t>Région II: </a:t>
              </a:r>
              <a:r>
                <a:rPr lang="fr-FR">
                  <a:latin typeface="Symbol" pitchFamily="18" charset="2"/>
                </a:rPr>
                <a:t>j</a:t>
              </a:r>
              <a:r>
                <a:rPr lang="fr-FR" baseline="-25000">
                  <a:latin typeface="Symbol" pitchFamily="18" charset="2"/>
                </a:rPr>
                <a:t>II</a:t>
              </a:r>
              <a:r>
                <a:rPr lang="fr-FR">
                  <a:latin typeface="Symbol" pitchFamily="18" charset="2"/>
                </a:rPr>
                <a:t> </a:t>
              </a:r>
              <a:r>
                <a:rPr lang="fr-FR"/>
                <a:t>(x)=Acos(</a:t>
              </a:r>
              <a:r>
                <a:rPr lang="fr-FR" i="1"/>
                <a:t>k</a:t>
              </a:r>
              <a:r>
                <a:rPr lang="fr-FR"/>
                <a:t>x)+Bsin(</a:t>
              </a:r>
              <a:r>
                <a:rPr lang="fr-FR" i="1"/>
                <a:t>k</a:t>
              </a:r>
              <a:r>
                <a:rPr lang="fr-FR"/>
                <a:t>x)</a:t>
              </a:r>
            </a:p>
            <a:p>
              <a:pPr marL="1143000" lvl="2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</a:pPr>
              <a:r>
                <a:rPr lang="fr-FR"/>
                <a:t>Région I et III: </a:t>
              </a:r>
              <a:r>
                <a:rPr lang="fr-FR">
                  <a:latin typeface="Symbol" pitchFamily="18" charset="2"/>
                </a:rPr>
                <a:t>j</a:t>
              </a:r>
              <a:r>
                <a:rPr lang="fr-FR"/>
                <a:t>(x)=0 </a:t>
              </a:r>
            </a:p>
            <a:p>
              <a:pPr marL="1143000" lvl="2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</a:pPr>
              <a:r>
                <a:rPr lang="fr-FR"/>
                <a:t>Continuité en x=0 et x=a</a:t>
              </a:r>
            </a:p>
            <a:p>
              <a:pPr marL="1600200" lvl="3" indent="-2286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</a:pPr>
              <a:r>
                <a:rPr lang="fr-FR" sz="1600"/>
                <a:t>A=0 </a:t>
              </a:r>
            </a:p>
            <a:p>
              <a:pPr marL="1600200" lvl="3" indent="-2286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</a:pPr>
              <a:r>
                <a:rPr lang="fr-FR" sz="1600"/>
                <a:t>Bsin(ka)=0 </a:t>
              </a:r>
              <a:r>
                <a:rPr lang="fr-FR" sz="1600">
                  <a:sym typeface="Wingdings" pitchFamily="2" charset="2"/>
                </a:rPr>
                <a:t> k=n</a:t>
              </a:r>
              <a:r>
                <a:rPr lang="fr-FR" sz="1600">
                  <a:latin typeface="Symbol" pitchFamily="18" charset="2"/>
                  <a:sym typeface="Wingdings" pitchFamily="2" charset="2"/>
                </a:rPr>
                <a:t>p</a:t>
              </a:r>
              <a:r>
                <a:rPr lang="fr-FR" sz="1600">
                  <a:sym typeface="Wingdings" pitchFamily="2" charset="2"/>
                </a:rPr>
                <a:t>/a</a:t>
              </a:r>
              <a:endParaRPr lang="fr-FR" sz="1600"/>
            </a:p>
            <a:p>
              <a:pPr marL="1143000" lvl="2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</a:pPr>
              <a:r>
                <a:rPr lang="fr-FR"/>
                <a:t> proba entre 0 et a:</a:t>
              </a:r>
            </a:p>
            <a:p>
              <a:pPr marL="1143000" lvl="2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</a:pPr>
              <a:endParaRPr lang="fr-FR"/>
            </a:p>
            <a:p>
              <a:pPr marL="1600200" lvl="3" indent="-2286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</a:pPr>
              <a:r>
                <a:rPr lang="fr-FR" sz="1600"/>
                <a:t>B=</a:t>
              </a:r>
            </a:p>
            <a:p>
              <a:pPr marL="1600200" lvl="3" indent="-2286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</a:pPr>
              <a:endParaRPr lang="fr-FR" sz="1600"/>
            </a:p>
          </p:txBody>
        </p:sp>
        <p:graphicFrame>
          <p:nvGraphicFramePr>
            <p:cNvPr id="59395" name="Object 11"/>
            <p:cNvGraphicFramePr>
              <a:graphicFrameLocks noChangeAspect="1"/>
            </p:cNvGraphicFramePr>
            <p:nvPr/>
          </p:nvGraphicFramePr>
          <p:xfrm>
            <a:off x="3206" y="3724"/>
            <a:ext cx="912" cy="3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251" name="Equation" r:id="rId7" imgW="1015920" imgH="444240" progId="Equation.3">
                    <p:embed/>
                  </p:oleObj>
                </mc:Choice>
                <mc:Fallback>
                  <p:oleObj name="Equation" r:id="rId7" imgW="1015920" imgH="44424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06" y="3724"/>
                          <a:ext cx="912" cy="39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/>
              <a:t>Mécanique ondulatoire: exemples d’applications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defRPr/>
            </a:pPr>
            <a:r>
              <a:rPr lang="fr-FR" i="1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 puits de largeur a et de potentiel infini:</a:t>
            </a:r>
          </a:p>
        </p:txBody>
      </p:sp>
      <p:sp>
        <p:nvSpPr>
          <p:cNvPr id="6042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4AB245F-690C-4E36-9A42-39C6D1E927CF}" type="slidenum">
              <a:rPr lang="fr-FR" altLang="en-US"/>
              <a:pPr/>
              <a:t>78</a:t>
            </a:fld>
            <a:endParaRPr lang="fr-FR" altLang="en-US"/>
          </a:p>
        </p:txBody>
      </p:sp>
      <p:pic>
        <p:nvPicPr>
          <p:cNvPr id="6042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3213100"/>
            <a:ext cx="3597275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0418" name="Object 5"/>
          <p:cNvGraphicFramePr>
            <a:graphicFrameLocks noChangeAspect="1"/>
          </p:cNvGraphicFramePr>
          <p:nvPr/>
        </p:nvGraphicFramePr>
        <p:xfrm>
          <a:off x="107950" y="2276475"/>
          <a:ext cx="4545013" cy="85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4" name="Equation" r:id="rId5" imgW="2438280" imgH="457200" progId="Equation.3">
                  <p:embed/>
                </p:oleObj>
              </mc:Choice>
              <mc:Fallback>
                <p:oleObj name="Equation" r:id="rId5" imgW="2438280" imgH="457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2276475"/>
                        <a:ext cx="4545013" cy="858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24" name="Oval 6"/>
          <p:cNvSpPr>
            <a:spLocks noChangeArrowheads="1"/>
          </p:cNvSpPr>
          <p:nvPr/>
        </p:nvSpPr>
        <p:spPr bwMode="auto">
          <a:xfrm>
            <a:off x="2124075" y="4868863"/>
            <a:ext cx="71438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0425" name="Line 7"/>
          <p:cNvSpPr>
            <a:spLocks noChangeShapeType="1"/>
          </p:cNvSpPr>
          <p:nvPr/>
        </p:nvSpPr>
        <p:spPr bwMode="auto">
          <a:xfrm>
            <a:off x="2152650" y="4149725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30408" name="Text Box 8"/>
          <p:cNvSpPr txBox="1">
            <a:spLocks noChangeArrowheads="1"/>
          </p:cNvSpPr>
          <p:nvPr/>
        </p:nvSpPr>
        <p:spPr bwMode="auto">
          <a:xfrm>
            <a:off x="1547813" y="3508375"/>
            <a:ext cx="13684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600" i="1">
                <a:effectLst>
                  <a:outerShdw blurRad="38100" dist="38100" dir="2700000" algn="tl">
                    <a:srgbClr val="C0C0C0"/>
                  </a:outerShdw>
                </a:effectLst>
              </a:rPr>
              <a:t>Particule d’énergie E</a:t>
            </a:r>
          </a:p>
        </p:txBody>
      </p:sp>
      <p:pic>
        <p:nvPicPr>
          <p:cNvPr id="60427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538" y="3500438"/>
            <a:ext cx="1606550" cy="311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8" name="Picture 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00788" y="3500438"/>
            <a:ext cx="1039812" cy="311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9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088" y="3500438"/>
            <a:ext cx="1087437" cy="311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0419" name="Object 15"/>
          <p:cNvGraphicFramePr>
            <a:graphicFrameLocks noChangeAspect="1"/>
          </p:cNvGraphicFramePr>
          <p:nvPr/>
        </p:nvGraphicFramePr>
        <p:xfrm>
          <a:off x="4813300" y="2293938"/>
          <a:ext cx="4214813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5" name="Equation" r:id="rId10" imgW="2260440" imgH="419040" progId="Equation.3">
                  <p:embed/>
                </p:oleObj>
              </mc:Choice>
              <mc:Fallback>
                <p:oleObj name="Equation" r:id="rId10" imgW="2260440" imgH="41904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3300" y="2293938"/>
                        <a:ext cx="4214813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/>
              <a:t>Mécanique ondulatoire: exemples d’applications</a:t>
            </a:r>
          </a:p>
        </p:txBody>
      </p:sp>
      <p:sp>
        <p:nvSpPr>
          <p:cNvPr id="231427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719263"/>
            <a:ext cx="5761038" cy="4411662"/>
          </a:xfrm>
        </p:spPr>
        <p:txBody>
          <a:bodyPr/>
          <a:lstStyle/>
          <a:p>
            <a:pPr lvl="1" eaLnBrk="1" hangingPunct="1">
              <a:defRPr/>
            </a:pPr>
            <a:r>
              <a:rPr lang="fr-FR" i="1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 marche de potentiel:</a:t>
            </a:r>
          </a:p>
          <a:p>
            <a:pPr lvl="3" eaLnBrk="1" hangingPunct="1">
              <a:defRPr/>
            </a:pPr>
            <a:r>
              <a:rPr lang="fr-FR" i="1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Région I:</a:t>
            </a:r>
          </a:p>
          <a:p>
            <a:pPr lvl="3" eaLnBrk="1" hangingPunct="1">
              <a:defRPr/>
            </a:pPr>
            <a:endParaRPr lang="fr-FR" dirty="0">
              <a:solidFill>
                <a:srgbClr val="9900CC"/>
              </a:solidFill>
            </a:endParaRPr>
          </a:p>
          <a:p>
            <a:pPr lvl="3" eaLnBrk="1" hangingPunct="1">
              <a:defRPr/>
            </a:pPr>
            <a:endParaRPr lang="fr-FR" dirty="0">
              <a:solidFill>
                <a:srgbClr val="9900CC"/>
              </a:solidFill>
            </a:endParaRPr>
          </a:p>
          <a:p>
            <a:pPr lvl="3" eaLnBrk="1" hangingPunct="1">
              <a:defRPr/>
            </a:pPr>
            <a:endParaRPr lang="fr-FR" dirty="0">
              <a:solidFill>
                <a:srgbClr val="9900CC"/>
              </a:solidFill>
            </a:endParaRPr>
          </a:p>
          <a:p>
            <a:pPr lvl="3" eaLnBrk="1" hangingPunct="1">
              <a:defRPr/>
            </a:pPr>
            <a:endParaRPr lang="fr-FR" dirty="0">
              <a:solidFill>
                <a:srgbClr val="9900CC"/>
              </a:solidFill>
            </a:endParaRPr>
          </a:p>
          <a:p>
            <a:pPr lvl="3" eaLnBrk="1" hangingPunct="1">
              <a:defRPr/>
            </a:pPr>
            <a:endParaRPr lang="fr-FR" dirty="0">
              <a:solidFill>
                <a:srgbClr val="9900CC"/>
              </a:solidFill>
            </a:endParaRPr>
          </a:p>
          <a:p>
            <a:pPr lvl="3" eaLnBrk="1" hangingPunct="1">
              <a:defRPr/>
            </a:pPr>
            <a:endParaRPr lang="fr-FR" dirty="0"/>
          </a:p>
          <a:p>
            <a:pPr lvl="3" eaLnBrk="1" hangingPunct="1">
              <a:defRPr/>
            </a:pPr>
            <a:endParaRPr lang="fr-FR" dirty="0"/>
          </a:p>
          <a:p>
            <a:pPr lvl="3" eaLnBrk="1" hangingPunct="1">
              <a:defRPr/>
            </a:pPr>
            <a:r>
              <a:rPr lang="fr-FR" i="1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Région II (0&lt;E&lt;V</a:t>
            </a:r>
            <a:r>
              <a:rPr lang="fr-FR" i="1" baseline="-25000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0</a:t>
            </a:r>
            <a:r>
              <a:rPr lang="fr-FR" i="1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</p:txBody>
      </p:sp>
      <p:sp>
        <p:nvSpPr>
          <p:cNvPr id="6144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DE039DD-1CFA-4FE6-B24F-734515C9E2E6}" type="slidenum">
              <a:rPr lang="fr-FR" altLang="en-US"/>
              <a:pPr/>
              <a:t>79</a:t>
            </a:fld>
            <a:endParaRPr lang="fr-FR" altLang="en-US"/>
          </a:p>
        </p:txBody>
      </p:sp>
      <p:graphicFrame>
        <p:nvGraphicFramePr>
          <p:cNvPr id="6144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8208727"/>
              </p:ext>
            </p:extLst>
          </p:nvPr>
        </p:nvGraphicFramePr>
        <p:xfrm>
          <a:off x="611560" y="2514505"/>
          <a:ext cx="4830763" cy="162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298" name="Équation" r:id="rId4" imgW="2590560" imgH="863280" progId="Equation.3">
                  <p:embed/>
                </p:oleObj>
              </mc:Choice>
              <mc:Fallback>
                <p:oleObj name="Équation" r:id="rId4" imgW="2590560" imgH="86328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2514505"/>
                        <a:ext cx="4830763" cy="16208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1447" name="Group 31"/>
          <p:cNvGrpSpPr>
            <a:grpSpLocks/>
          </p:cNvGrpSpPr>
          <p:nvPr/>
        </p:nvGrpSpPr>
        <p:grpSpPr bwMode="auto">
          <a:xfrm>
            <a:off x="5795963" y="2492375"/>
            <a:ext cx="3027362" cy="2855913"/>
            <a:chOff x="3243" y="951"/>
            <a:chExt cx="1907" cy="1799"/>
          </a:xfrm>
        </p:grpSpPr>
        <p:sp>
          <p:nvSpPr>
            <p:cNvPr id="61449" name="Line 17"/>
            <p:cNvSpPr>
              <a:spLocks noChangeShapeType="1"/>
            </p:cNvSpPr>
            <p:nvPr/>
          </p:nvSpPr>
          <p:spPr bwMode="auto">
            <a:xfrm>
              <a:off x="3243" y="2551"/>
              <a:ext cx="190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1450" name="Line 19"/>
            <p:cNvSpPr>
              <a:spLocks noChangeShapeType="1"/>
            </p:cNvSpPr>
            <p:nvPr/>
          </p:nvSpPr>
          <p:spPr bwMode="auto">
            <a:xfrm flipV="1">
              <a:off x="4105" y="1235"/>
              <a:ext cx="0" cy="13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1451" name="Line 20"/>
            <p:cNvSpPr>
              <a:spLocks noChangeShapeType="1"/>
            </p:cNvSpPr>
            <p:nvPr/>
          </p:nvSpPr>
          <p:spPr bwMode="auto">
            <a:xfrm flipV="1">
              <a:off x="4105" y="1689"/>
              <a:ext cx="0" cy="86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1452" name="Line 21"/>
            <p:cNvSpPr>
              <a:spLocks noChangeShapeType="1"/>
            </p:cNvSpPr>
            <p:nvPr/>
          </p:nvSpPr>
          <p:spPr bwMode="auto">
            <a:xfrm rot="16200000" flipV="1">
              <a:off x="4536" y="1258"/>
              <a:ext cx="0" cy="86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1446" name="Text Box 22"/>
            <p:cNvSpPr txBox="1">
              <a:spLocks noChangeArrowheads="1"/>
            </p:cNvSpPr>
            <p:nvPr/>
          </p:nvSpPr>
          <p:spPr bwMode="auto">
            <a:xfrm>
              <a:off x="3775" y="1565"/>
              <a:ext cx="26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V</a:t>
              </a:r>
              <a:r>
                <a:rPr lang="fr-FR" i="1" baseline="-2500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0</a:t>
              </a:r>
              <a:endParaRPr lang="fr-FR" i="1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61454" name="Text Box 23"/>
            <p:cNvSpPr txBox="1">
              <a:spLocks noChangeArrowheads="1"/>
            </p:cNvSpPr>
            <p:nvPr/>
          </p:nvSpPr>
          <p:spPr bwMode="auto">
            <a:xfrm>
              <a:off x="3412" y="2019"/>
              <a:ext cx="6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/>
                <a:t>Région I</a:t>
              </a:r>
            </a:p>
          </p:txBody>
        </p:sp>
        <p:sp>
          <p:nvSpPr>
            <p:cNvPr id="61455" name="Text Box 24"/>
            <p:cNvSpPr txBox="1">
              <a:spLocks noChangeArrowheads="1"/>
            </p:cNvSpPr>
            <p:nvPr/>
          </p:nvSpPr>
          <p:spPr bwMode="auto">
            <a:xfrm>
              <a:off x="4270" y="2006"/>
              <a:ext cx="69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/>
                <a:t>Région II</a:t>
              </a:r>
            </a:p>
          </p:txBody>
        </p:sp>
        <p:sp>
          <p:nvSpPr>
            <p:cNvPr id="61456" name="Text Box 25"/>
            <p:cNvSpPr txBox="1">
              <a:spLocks noChangeArrowheads="1"/>
            </p:cNvSpPr>
            <p:nvPr/>
          </p:nvSpPr>
          <p:spPr bwMode="auto">
            <a:xfrm>
              <a:off x="3943" y="2558"/>
              <a:ext cx="29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 i="1"/>
                <a:t>x=0</a:t>
              </a:r>
            </a:p>
          </p:txBody>
        </p:sp>
        <p:sp>
          <p:nvSpPr>
            <p:cNvPr id="61457" name="Line 26"/>
            <p:cNvSpPr>
              <a:spLocks noChangeShapeType="1"/>
            </p:cNvSpPr>
            <p:nvPr/>
          </p:nvSpPr>
          <p:spPr bwMode="auto">
            <a:xfrm>
              <a:off x="3334" y="1417"/>
              <a:ext cx="681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1458" name="Text Box 27"/>
            <p:cNvSpPr txBox="1">
              <a:spLocks noChangeArrowheads="1"/>
            </p:cNvSpPr>
            <p:nvPr/>
          </p:nvSpPr>
          <p:spPr bwMode="auto">
            <a:xfrm>
              <a:off x="3353" y="1099"/>
              <a:ext cx="650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400" i="1"/>
                <a:t>Particules</a:t>
              </a:r>
            </a:p>
            <a:p>
              <a:pPr algn="ctr"/>
              <a:r>
                <a:rPr lang="fr-FR" sz="1400" i="1"/>
                <a:t> incidentes</a:t>
              </a:r>
            </a:p>
          </p:txBody>
        </p:sp>
        <p:sp>
          <p:nvSpPr>
            <p:cNvPr id="61459" name="Text Box 28"/>
            <p:cNvSpPr txBox="1">
              <a:spLocks noChangeArrowheads="1"/>
            </p:cNvSpPr>
            <p:nvPr/>
          </p:nvSpPr>
          <p:spPr bwMode="auto">
            <a:xfrm>
              <a:off x="3936" y="951"/>
              <a:ext cx="35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600" i="1"/>
                <a:t>V(x)</a:t>
              </a:r>
            </a:p>
          </p:txBody>
        </p:sp>
      </p:grpSp>
      <p:graphicFrame>
        <p:nvGraphicFramePr>
          <p:cNvPr id="61443" name="Object 33"/>
          <p:cNvGraphicFramePr>
            <a:graphicFrameLocks noChangeAspect="1"/>
          </p:cNvGraphicFramePr>
          <p:nvPr/>
        </p:nvGraphicFramePr>
        <p:xfrm>
          <a:off x="611188" y="4652963"/>
          <a:ext cx="5659437" cy="162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299" name="Equation" r:id="rId6" imgW="3035160" imgH="863280" progId="Equation.3">
                  <p:embed/>
                </p:oleObj>
              </mc:Choice>
              <mc:Fallback>
                <p:oleObj name="Equation" r:id="rId6" imgW="3035160" imgH="863280" progId="Equation.3">
                  <p:embed/>
                  <p:pic>
                    <p:nvPicPr>
                      <p:cNvPr id="0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4652963"/>
                        <a:ext cx="5659437" cy="1622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48" name="Line 36"/>
          <p:cNvSpPr>
            <a:spLocks noChangeShapeType="1"/>
          </p:cNvSpPr>
          <p:nvPr/>
        </p:nvSpPr>
        <p:spPr bwMode="auto">
          <a:xfrm>
            <a:off x="2817813" y="4206804"/>
            <a:ext cx="79216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États cristallin et amorphe</a:t>
            </a:r>
          </a:p>
        </p:txBody>
      </p:sp>
      <p:sp>
        <p:nvSpPr>
          <p:cNvPr id="210946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93C5C6E-2B78-4490-A1C6-885862821920}" type="slidenum">
              <a:rPr lang="fr-FR" altLang="en-US"/>
              <a:pPr/>
              <a:t>8</a:t>
            </a:fld>
            <a:endParaRPr lang="fr-FR" altLang="en-US"/>
          </a:p>
        </p:txBody>
      </p:sp>
      <p:grpSp>
        <p:nvGrpSpPr>
          <p:cNvPr id="210948" name="Group 7"/>
          <p:cNvGrpSpPr>
            <a:grpSpLocks/>
          </p:cNvGrpSpPr>
          <p:nvPr/>
        </p:nvGrpSpPr>
        <p:grpSpPr bwMode="auto">
          <a:xfrm>
            <a:off x="684213" y="2060575"/>
            <a:ext cx="7921625" cy="2797175"/>
            <a:chOff x="431" y="1298"/>
            <a:chExt cx="4990" cy="1762"/>
          </a:xfrm>
        </p:grpSpPr>
        <p:pic>
          <p:nvPicPr>
            <p:cNvPr id="210952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1" y="1298"/>
              <a:ext cx="4990" cy="1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0953" name="Text Box 6"/>
            <p:cNvSpPr txBox="1">
              <a:spLocks noChangeArrowheads="1"/>
            </p:cNvSpPr>
            <p:nvPr/>
          </p:nvSpPr>
          <p:spPr bwMode="auto">
            <a:xfrm>
              <a:off x="962" y="1311"/>
              <a:ext cx="129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/>
                <a:t>(D’après Neamen)</a:t>
              </a:r>
            </a:p>
          </p:txBody>
        </p:sp>
      </p:grp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592138" y="5192713"/>
            <a:ext cx="16224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2000" i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Amorphe</a:t>
            </a:r>
          </a:p>
          <a:p>
            <a:pPr algn="ctr">
              <a:defRPr/>
            </a:pPr>
            <a:r>
              <a:rPr lang="fr-FR" sz="2000" i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(pas d’ordre)</a:t>
            </a:r>
          </a:p>
        </p:txBody>
      </p:sp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2987675" y="5151438"/>
            <a:ext cx="27193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2000" i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Polycristallin</a:t>
            </a:r>
          </a:p>
          <a:p>
            <a:pPr algn="ctr">
              <a:defRPr/>
            </a:pPr>
            <a:r>
              <a:rPr lang="fr-FR" sz="2000" i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(ordre à courte portée)</a:t>
            </a:r>
          </a:p>
        </p:txBody>
      </p:sp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6011863" y="5080000"/>
            <a:ext cx="27781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2000" i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Cristallin</a:t>
            </a:r>
          </a:p>
          <a:p>
            <a:pPr algn="ctr">
              <a:defRPr/>
            </a:pPr>
            <a:r>
              <a:rPr lang="fr-FR" sz="2000" i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(ordre à longue portée)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/>
              <a:t>Mécanique ondulatoire: exemples d’applications</a:t>
            </a:r>
          </a:p>
        </p:txBody>
      </p:sp>
      <p:sp>
        <p:nvSpPr>
          <p:cNvPr id="2324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19263"/>
            <a:ext cx="5267325" cy="4411662"/>
          </a:xfrm>
        </p:spPr>
        <p:txBody>
          <a:bodyPr/>
          <a:lstStyle/>
          <a:p>
            <a:pPr lvl="1" eaLnBrk="1" hangingPunct="1">
              <a:defRPr/>
            </a:pPr>
            <a:r>
              <a:rPr lang="fr-FR" i="1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 marche de potentiel:</a:t>
            </a:r>
          </a:p>
          <a:p>
            <a:pPr lvl="2" eaLnBrk="1" hangingPunct="1">
              <a:defRPr/>
            </a:pPr>
            <a:r>
              <a:rPr lang="fr-FR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  <a:r>
              <a:rPr lang="fr-FR" sz="2000" i="1" baseline="-25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fr-FR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=0</a:t>
            </a:r>
            <a:r>
              <a:rPr lang="fr-FR" sz="2000" dirty="0"/>
              <a:t> (divergence)</a:t>
            </a:r>
            <a:endParaRPr lang="fr-FR" sz="2000" i="1" dirty="0">
              <a:solidFill>
                <a:srgbClr val="99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 eaLnBrk="1" hangingPunct="1">
              <a:defRPr/>
            </a:pPr>
            <a:r>
              <a:rPr lang="fr-FR" sz="2000" i="1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Calcul du coefficient de réflexion:</a:t>
            </a:r>
          </a:p>
          <a:p>
            <a:pPr lvl="2" eaLnBrk="1" hangingPunct="1">
              <a:defRPr/>
            </a:pPr>
            <a:endParaRPr lang="fr-FR" sz="2000" i="1" dirty="0">
              <a:solidFill>
                <a:srgbClr val="99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 eaLnBrk="1" hangingPunct="1">
              <a:defRPr/>
            </a:pPr>
            <a:endParaRPr lang="fr-FR" sz="2000" i="1" dirty="0">
              <a:solidFill>
                <a:srgbClr val="99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 eaLnBrk="1" hangingPunct="1">
              <a:defRPr/>
            </a:pPr>
            <a:endParaRPr lang="fr-FR" sz="2000" i="1" dirty="0">
              <a:solidFill>
                <a:srgbClr val="99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 eaLnBrk="1" hangingPunct="1">
              <a:defRPr/>
            </a:pPr>
            <a:endParaRPr lang="fr-FR" sz="2000" i="1" dirty="0">
              <a:solidFill>
                <a:srgbClr val="99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 eaLnBrk="1" hangingPunct="1">
              <a:defRPr/>
            </a:pPr>
            <a:r>
              <a:rPr lang="fr-FR" sz="2000" i="1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dans la région I, V=0 </a:t>
            </a:r>
            <a:r>
              <a:rPr lang="fr-FR" sz="2000" i="1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itchFamily="2" charset="2"/>
              </a:rPr>
              <a:t> l’énergie est l’énergie cinétique</a:t>
            </a:r>
            <a:endParaRPr lang="fr-FR" sz="2000" i="1" dirty="0">
              <a:solidFill>
                <a:srgbClr val="99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endParaRPr lang="fr-FR" sz="2000" dirty="0"/>
          </a:p>
        </p:txBody>
      </p:sp>
      <p:sp>
        <p:nvSpPr>
          <p:cNvPr id="6247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32DB86A-747E-4D5F-AB27-5D47FDC0EA0D}" type="slidenum">
              <a:rPr lang="fr-FR" altLang="en-US"/>
              <a:pPr/>
              <a:t>80</a:t>
            </a:fld>
            <a:endParaRPr lang="fr-FR" altLang="en-US"/>
          </a:p>
        </p:txBody>
      </p:sp>
      <p:sp>
        <p:nvSpPr>
          <p:cNvPr id="232452" name="Rectangle 4"/>
          <p:cNvSpPr>
            <a:spLocks noChangeArrowheads="1"/>
          </p:cNvSpPr>
          <p:nvPr/>
        </p:nvSpPr>
        <p:spPr bwMode="auto">
          <a:xfrm>
            <a:off x="323850" y="2349500"/>
            <a:ext cx="4284663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987425" lvl="2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/>
            </a:pPr>
            <a:endParaRPr lang="fr-FR" sz="1600" i="1">
              <a:solidFill>
                <a:srgbClr val="99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62474" name="Group 5"/>
          <p:cNvGrpSpPr>
            <a:grpSpLocks/>
          </p:cNvGrpSpPr>
          <p:nvPr/>
        </p:nvGrpSpPr>
        <p:grpSpPr bwMode="auto">
          <a:xfrm>
            <a:off x="5795963" y="2133600"/>
            <a:ext cx="3027362" cy="2855913"/>
            <a:chOff x="3243" y="951"/>
            <a:chExt cx="1907" cy="1799"/>
          </a:xfrm>
        </p:grpSpPr>
        <p:sp>
          <p:nvSpPr>
            <p:cNvPr id="62485" name="Line 6"/>
            <p:cNvSpPr>
              <a:spLocks noChangeShapeType="1"/>
            </p:cNvSpPr>
            <p:nvPr/>
          </p:nvSpPr>
          <p:spPr bwMode="auto">
            <a:xfrm>
              <a:off x="3243" y="2551"/>
              <a:ext cx="190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2486" name="Line 7"/>
            <p:cNvSpPr>
              <a:spLocks noChangeShapeType="1"/>
            </p:cNvSpPr>
            <p:nvPr/>
          </p:nvSpPr>
          <p:spPr bwMode="auto">
            <a:xfrm flipV="1">
              <a:off x="4105" y="1235"/>
              <a:ext cx="0" cy="13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2487" name="Line 8"/>
            <p:cNvSpPr>
              <a:spLocks noChangeShapeType="1"/>
            </p:cNvSpPr>
            <p:nvPr/>
          </p:nvSpPr>
          <p:spPr bwMode="auto">
            <a:xfrm flipV="1">
              <a:off x="4105" y="1689"/>
              <a:ext cx="0" cy="86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2488" name="Line 9"/>
            <p:cNvSpPr>
              <a:spLocks noChangeShapeType="1"/>
            </p:cNvSpPr>
            <p:nvPr/>
          </p:nvSpPr>
          <p:spPr bwMode="auto">
            <a:xfrm rot="16200000" flipV="1">
              <a:off x="4536" y="1258"/>
              <a:ext cx="0" cy="86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2458" name="Text Box 10"/>
            <p:cNvSpPr txBox="1">
              <a:spLocks noChangeArrowheads="1"/>
            </p:cNvSpPr>
            <p:nvPr/>
          </p:nvSpPr>
          <p:spPr bwMode="auto">
            <a:xfrm>
              <a:off x="3775" y="1565"/>
              <a:ext cx="26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V</a:t>
              </a:r>
              <a:r>
                <a:rPr lang="fr-FR" i="1" baseline="-2500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0</a:t>
              </a:r>
              <a:endParaRPr lang="fr-FR" i="1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62490" name="Text Box 11"/>
            <p:cNvSpPr txBox="1">
              <a:spLocks noChangeArrowheads="1"/>
            </p:cNvSpPr>
            <p:nvPr/>
          </p:nvSpPr>
          <p:spPr bwMode="auto">
            <a:xfrm>
              <a:off x="3412" y="2019"/>
              <a:ext cx="6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/>
                <a:t>Région I</a:t>
              </a:r>
            </a:p>
          </p:txBody>
        </p:sp>
        <p:sp>
          <p:nvSpPr>
            <p:cNvPr id="62491" name="Text Box 12"/>
            <p:cNvSpPr txBox="1">
              <a:spLocks noChangeArrowheads="1"/>
            </p:cNvSpPr>
            <p:nvPr/>
          </p:nvSpPr>
          <p:spPr bwMode="auto">
            <a:xfrm>
              <a:off x="4270" y="2006"/>
              <a:ext cx="69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/>
                <a:t>Région II</a:t>
              </a:r>
            </a:p>
          </p:txBody>
        </p:sp>
        <p:sp>
          <p:nvSpPr>
            <p:cNvPr id="62492" name="Text Box 13"/>
            <p:cNvSpPr txBox="1">
              <a:spLocks noChangeArrowheads="1"/>
            </p:cNvSpPr>
            <p:nvPr/>
          </p:nvSpPr>
          <p:spPr bwMode="auto">
            <a:xfrm>
              <a:off x="3943" y="2558"/>
              <a:ext cx="29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 i="1"/>
                <a:t>x=0</a:t>
              </a:r>
            </a:p>
          </p:txBody>
        </p:sp>
        <p:sp>
          <p:nvSpPr>
            <p:cNvPr id="62493" name="Line 14"/>
            <p:cNvSpPr>
              <a:spLocks noChangeShapeType="1"/>
            </p:cNvSpPr>
            <p:nvPr/>
          </p:nvSpPr>
          <p:spPr bwMode="auto">
            <a:xfrm>
              <a:off x="3334" y="1417"/>
              <a:ext cx="681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2494" name="Text Box 15"/>
            <p:cNvSpPr txBox="1">
              <a:spLocks noChangeArrowheads="1"/>
            </p:cNvSpPr>
            <p:nvPr/>
          </p:nvSpPr>
          <p:spPr bwMode="auto">
            <a:xfrm>
              <a:off x="3353" y="1099"/>
              <a:ext cx="650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400" i="1"/>
                <a:t>Particules</a:t>
              </a:r>
            </a:p>
            <a:p>
              <a:pPr algn="ctr"/>
              <a:r>
                <a:rPr lang="fr-FR" sz="1400" i="1"/>
                <a:t> incidentes</a:t>
              </a:r>
            </a:p>
          </p:txBody>
        </p:sp>
        <p:sp>
          <p:nvSpPr>
            <p:cNvPr id="62495" name="Text Box 16"/>
            <p:cNvSpPr txBox="1">
              <a:spLocks noChangeArrowheads="1"/>
            </p:cNvSpPr>
            <p:nvPr/>
          </p:nvSpPr>
          <p:spPr bwMode="auto">
            <a:xfrm>
              <a:off x="3936" y="951"/>
              <a:ext cx="35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600" i="1"/>
                <a:t>V(x)</a:t>
              </a:r>
            </a:p>
          </p:txBody>
        </p:sp>
      </p:grpSp>
      <p:graphicFrame>
        <p:nvGraphicFramePr>
          <p:cNvPr id="62466" name="Object 17"/>
          <p:cNvGraphicFramePr>
            <a:graphicFrameLocks noChangeAspect="1"/>
          </p:cNvGraphicFramePr>
          <p:nvPr/>
        </p:nvGraphicFramePr>
        <p:xfrm>
          <a:off x="1839913" y="3125788"/>
          <a:ext cx="2803525" cy="103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2" name="Equation" r:id="rId4" imgW="1371600" imgH="507960" progId="Equation.3">
                  <p:embed/>
                </p:oleObj>
              </mc:Choice>
              <mc:Fallback>
                <p:oleObj name="Equation" r:id="rId4" imgW="1371600" imgH="50796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3125788"/>
                        <a:ext cx="2803525" cy="1038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67" name="Object 18"/>
          <p:cNvGraphicFramePr>
            <a:graphicFrameLocks noChangeAspect="1"/>
          </p:cNvGraphicFramePr>
          <p:nvPr/>
        </p:nvGraphicFramePr>
        <p:xfrm>
          <a:off x="468313" y="5157788"/>
          <a:ext cx="254635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3" name="Equation" r:id="rId6" imgW="1485720" imgH="482400" progId="Equation.3">
                  <p:embed/>
                </p:oleObj>
              </mc:Choice>
              <mc:Fallback>
                <p:oleObj name="Equation" r:id="rId6" imgW="1485720" imgH="48240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5157788"/>
                        <a:ext cx="2546350" cy="825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68" name="Object 19"/>
          <p:cNvGraphicFramePr>
            <a:graphicFrameLocks noChangeAspect="1"/>
          </p:cNvGraphicFramePr>
          <p:nvPr/>
        </p:nvGraphicFramePr>
        <p:xfrm>
          <a:off x="3635375" y="5200650"/>
          <a:ext cx="141446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4" name="Equation" r:id="rId8" imgW="825480" imgH="393480" progId="Equation.3">
                  <p:embed/>
                </p:oleObj>
              </mc:Choice>
              <mc:Fallback>
                <p:oleObj name="Equation" r:id="rId8" imgW="825480" imgH="393480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75" y="5200650"/>
                        <a:ext cx="141446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75" name="AutoShape 20"/>
          <p:cNvSpPr>
            <a:spLocks noChangeArrowheads="1"/>
          </p:cNvSpPr>
          <p:nvPr/>
        </p:nvSpPr>
        <p:spPr bwMode="auto">
          <a:xfrm>
            <a:off x="3146425" y="5473700"/>
            <a:ext cx="392113" cy="215900"/>
          </a:xfrm>
          <a:prstGeom prst="rightArrow">
            <a:avLst>
              <a:gd name="adj1" fmla="val 50000"/>
              <a:gd name="adj2" fmla="val 4540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476" name="Oval 21"/>
          <p:cNvSpPr>
            <a:spLocks noChangeArrowheads="1"/>
          </p:cNvSpPr>
          <p:nvPr/>
        </p:nvSpPr>
        <p:spPr bwMode="auto">
          <a:xfrm>
            <a:off x="2268538" y="3213100"/>
            <a:ext cx="1295400" cy="50323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477" name="Line 22"/>
          <p:cNvSpPr>
            <a:spLocks noChangeAspect="1" noChangeShapeType="1"/>
          </p:cNvSpPr>
          <p:nvPr/>
        </p:nvSpPr>
        <p:spPr bwMode="auto">
          <a:xfrm flipH="1" flipV="1">
            <a:off x="1836738" y="3362325"/>
            <a:ext cx="431800" cy="666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62478" name="Text Box 23"/>
          <p:cNvSpPr txBox="1">
            <a:spLocks noChangeArrowheads="1"/>
          </p:cNvSpPr>
          <p:nvPr/>
        </p:nvSpPr>
        <p:spPr bwMode="auto">
          <a:xfrm>
            <a:off x="87313" y="2873375"/>
            <a:ext cx="174783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/>
              <a:t>Flux de particules réfléchies (cm</a:t>
            </a:r>
            <a:r>
              <a:rPr lang="fr-FR" sz="1400" baseline="30000"/>
              <a:t>-2</a:t>
            </a:r>
            <a:r>
              <a:rPr lang="fr-FR" sz="1400"/>
              <a:t> s</a:t>
            </a:r>
            <a:r>
              <a:rPr lang="fr-FR" sz="1400" baseline="30000"/>
              <a:t>-1</a:t>
            </a:r>
            <a:r>
              <a:rPr lang="fr-FR" sz="1400"/>
              <a:t>)</a:t>
            </a:r>
          </a:p>
        </p:txBody>
      </p:sp>
      <p:graphicFrame>
        <p:nvGraphicFramePr>
          <p:cNvPr id="62469" name="Object 24"/>
          <p:cNvGraphicFramePr>
            <a:graphicFrameLocks noChangeAspect="1"/>
          </p:cNvGraphicFramePr>
          <p:nvPr/>
        </p:nvGraphicFramePr>
        <p:xfrm>
          <a:off x="6804025" y="5661025"/>
          <a:ext cx="939800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5" name="Equation" r:id="rId10" imgW="355320" imgH="164880" progId="Equation.3">
                  <p:embed/>
                </p:oleObj>
              </mc:Choice>
              <mc:Fallback>
                <p:oleObj name="Equation" r:id="rId10" imgW="355320" imgH="164880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025" y="5661025"/>
                        <a:ext cx="939800" cy="43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79" name="AutoShape 25"/>
          <p:cNvSpPr>
            <a:spLocks noChangeArrowheads="1"/>
          </p:cNvSpPr>
          <p:nvPr/>
        </p:nvSpPr>
        <p:spPr bwMode="auto">
          <a:xfrm rot="-3023063">
            <a:off x="5969794" y="4839494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480" name="AutoShape 26"/>
          <p:cNvSpPr>
            <a:spLocks/>
          </p:cNvSpPr>
          <p:nvPr/>
        </p:nvSpPr>
        <p:spPr bwMode="auto">
          <a:xfrm>
            <a:off x="5364163" y="2708275"/>
            <a:ext cx="287337" cy="3241675"/>
          </a:xfrm>
          <a:prstGeom prst="rightBrace">
            <a:avLst>
              <a:gd name="adj1" fmla="val 94015"/>
              <a:gd name="adj2" fmla="val 69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62481" name="Group 27"/>
          <p:cNvGrpSpPr>
            <a:grpSpLocks/>
          </p:cNvGrpSpPr>
          <p:nvPr/>
        </p:nvGrpSpPr>
        <p:grpSpPr bwMode="auto">
          <a:xfrm>
            <a:off x="250825" y="6092825"/>
            <a:ext cx="595313" cy="481013"/>
            <a:chOff x="4014" y="3249"/>
            <a:chExt cx="351" cy="303"/>
          </a:xfrm>
        </p:grpSpPr>
        <p:sp>
          <p:nvSpPr>
            <p:cNvPr id="62483" name="AutoShape 28"/>
            <p:cNvSpPr>
              <a:spLocks noChangeAspect="1" noChangeArrowheads="1"/>
            </p:cNvSpPr>
            <p:nvPr/>
          </p:nvSpPr>
          <p:spPr bwMode="auto">
            <a:xfrm>
              <a:off x="4014" y="3249"/>
              <a:ext cx="351" cy="303"/>
            </a:xfrm>
            <a:prstGeom prst="triangle">
              <a:avLst>
                <a:gd name="adj" fmla="val 50000"/>
              </a:avLst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2484" name="Text Box 29"/>
            <p:cNvSpPr txBox="1">
              <a:spLocks noChangeAspect="1" noChangeArrowheads="1"/>
            </p:cNvSpPr>
            <p:nvPr/>
          </p:nvSpPr>
          <p:spPr bwMode="auto">
            <a:xfrm>
              <a:off x="4105" y="3308"/>
              <a:ext cx="15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b="1"/>
                <a:t>!</a:t>
              </a:r>
            </a:p>
          </p:txBody>
        </p:sp>
      </p:grpSp>
      <p:sp>
        <p:nvSpPr>
          <p:cNvPr id="232478" name="Text Box 30"/>
          <p:cNvSpPr txBox="1">
            <a:spLocks noChangeArrowheads="1"/>
          </p:cNvSpPr>
          <p:nvPr/>
        </p:nvSpPr>
        <p:spPr bwMode="auto">
          <a:xfrm>
            <a:off x="1095375" y="6110288"/>
            <a:ext cx="79295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j</a:t>
            </a:r>
            <a:r>
              <a:rPr lang="fr-FR" i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2</a:t>
            </a:r>
            <a:r>
              <a:rPr lang="fr-FR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(</a:t>
            </a:r>
            <a:r>
              <a:rPr lang="fr-FR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x)</a:t>
            </a:r>
            <a:r>
              <a:rPr lang="fr-FR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≠0 </a:t>
            </a:r>
            <a:r>
              <a:rPr lang="fr-FR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  <a:sym typeface="Wingdings" pitchFamily="2" charset="2"/>
              </a:rPr>
              <a:t> la particule (à la différence de la </a:t>
            </a:r>
            <a:r>
              <a:rPr lang="fr-FR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  <a:sym typeface="Wingdings" pitchFamily="2" charset="2"/>
              </a:rPr>
              <a:t>méca</a:t>
            </a:r>
            <a:r>
              <a:rPr lang="fr-FR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  <a:sym typeface="Wingdings" pitchFamily="2" charset="2"/>
              </a:rPr>
              <a:t> classique) peut s’y trouver</a:t>
            </a:r>
            <a:r>
              <a:rPr lang="fr-FR" i="1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  <a:sym typeface="Wingdings" pitchFamily="2" charset="2"/>
              </a:rPr>
              <a:t> </a:t>
            </a:r>
            <a:endParaRPr lang="fr-FR" i="1" dirty="0">
              <a:solidFill>
                <a:srgbClr val="9900CC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/>
              <a:t>Mécanique ondulatoire: exemples d’applications</a:t>
            </a: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719263"/>
            <a:ext cx="5761038" cy="4411662"/>
          </a:xfrm>
        </p:spPr>
        <p:txBody>
          <a:bodyPr/>
          <a:lstStyle/>
          <a:p>
            <a:pPr lvl="1" eaLnBrk="1" hangingPunct="1">
              <a:defRPr/>
            </a:pPr>
            <a:r>
              <a:rPr lang="fr-FR" sz="2400" i="1" u="sng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 barrière de potentiel (E&lt;V</a:t>
            </a:r>
            <a:r>
              <a:rPr lang="fr-FR" sz="2400" i="1" u="sng" baseline="-2500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0</a:t>
            </a:r>
            <a:r>
              <a:rPr lang="fr-FR" sz="2400" i="1" u="sng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):</a:t>
            </a:r>
          </a:p>
          <a:p>
            <a:pPr lvl="1" eaLnBrk="1" hangingPunct="1">
              <a:defRPr/>
            </a:pPr>
            <a:endParaRPr lang="fr-FR" sz="2400" i="1" u="sng">
              <a:solidFill>
                <a:srgbClr val="99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defRPr/>
            </a:pPr>
            <a:endParaRPr lang="fr-FR" sz="2400" i="1">
              <a:solidFill>
                <a:srgbClr val="99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defRPr/>
            </a:pPr>
            <a:endParaRPr lang="fr-FR" sz="2400" i="1">
              <a:solidFill>
                <a:srgbClr val="99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defRPr/>
            </a:pPr>
            <a:endParaRPr lang="fr-FR" sz="2400" i="1">
              <a:solidFill>
                <a:srgbClr val="99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defRPr/>
            </a:pPr>
            <a:endParaRPr lang="fr-FR" sz="2400" i="1">
              <a:solidFill>
                <a:srgbClr val="99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defRPr/>
            </a:pPr>
            <a:endParaRPr lang="fr-FR" sz="2400" i="1">
              <a:solidFill>
                <a:srgbClr val="99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defRPr/>
            </a:pPr>
            <a:r>
              <a:rPr lang="fr-FR" sz="2400" i="1" u="sng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Facteur de transmission:</a:t>
            </a:r>
          </a:p>
          <a:p>
            <a:pPr lvl="3" eaLnBrk="1" hangingPunct="1">
              <a:buFont typeface="Wingdings" pitchFamily="2" charset="2"/>
              <a:buNone/>
              <a:defRPr/>
            </a:pPr>
            <a:endParaRPr lang="fr-FR" i="1" u="sng">
              <a:solidFill>
                <a:srgbClr val="99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349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33F7482-DE5E-4845-B728-69C349618C67}" type="slidenum">
              <a:rPr lang="fr-FR" altLang="en-US"/>
              <a:pPr/>
              <a:t>81</a:t>
            </a:fld>
            <a:endParaRPr lang="fr-FR" altLang="en-US"/>
          </a:p>
        </p:txBody>
      </p:sp>
      <p:pic>
        <p:nvPicPr>
          <p:cNvPr id="63495" name="Picture 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6113" y="2082800"/>
            <a:ext cx="3238500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6" name="Line 19"/>
          <p:cNvSpPr>
            <a:spLocks noChangeShapeType="1"/>
          </p:cNvSpPr>
          <p:nvPr/>
        </p:nvSpPr>
        <p:spPr bwMode="auto">
          <a:xfrm>
            <a:off x="5724525" y="3213100"/>
            <a:ext cx="93503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grpSp>
        <p:nvGrpSpPr>
          <p:cNvPr id="63497" name="Group 21"/>
          <p:cNvGrpSpPr>
            <a:grpSpLocks/>
          </p:cNvGrpSpPr>
          <p:nvPr/>
        </p:nvGrpSpPr>
        <p:grpSpPr bwMode="auto">
          <a:xfrm>
            <a:off x="179388" y="2349500"/>
            <a:ext cx="5233987" cy="2144713"/>
            <a:chOff x="113" y="1480"/>
            <a:chExt cx="3297" cy="1351"/>
          </a:xfrm>
        </p:grpSpPr>
        <p:graphicFrame>
          <p:nvGraphicFramePr>
            <p:cNvPr id="63491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19434974"/>
                </p:ext>
              </p:extLst>
            </p:nvPr>
          </p:nvGraphicFramePr>
          <p:xfrm>
            <a:off x="113" y="1480"/>
            <a:ext cx="3297" cy="13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346" name="Équation" r:id="rId5" imgW="2806560" imgH="1143000" progId="Equation.3">
                    <p:embed/>
                  </p:oleObj>
                </mc:Choice>
                <mc:Fallback>
                  <p:oleObj name="Équation" r:id="rId5" imgW="2806560" imgH="114300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3" y="1480"/>
                          <a:ext cx="3297" cy="135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>
                          <a:outerShdw dist="107763" dir="18900000" algn="ctr" rotWithShape="0">
                            <a:srgbClr val="808080">
                              <a:alpha val="50000"/>
                            </a:srgbClr>
                          </a:outerShdw>
                        </a:effec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3499" name="Text Box 20"/>
            <p:cNvSpPr txBox="1">
              <a:spLocks noChangeArrowheads="1"/>
            </p:cNvSpPr>
            <p:nvPr/>
          </p:nvSpPr>
          <p:spPr bwMode="auto">
            <a:xfrm>
              <a:off x="1202" y="2536"/>
              <a:ext cx="2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400">
                  <a:solidFill>
                    <a:srgbClr val="FF0000"/>
                  </a:solidFill>
                </a:rPr>
                <a:t>X</a:t>
              </a:r>
            </a:p>
          </p:txBody>
        </p:sp>
      </p:grpSp>
      <p:graphicFrame>
        <p:nvGraphicFramePr>
          <p:cNvPr id="63490" name="Object 22"/>
          <p:cNvGraphicFramePr>
            <a:graphicFrameLocks noChangeAspect="1"/>
          </p:cNvGraphicFramePr>
          <p:nvPr/>
        </p:nvGraphicFramePr>
        <p:xfrm>
          <a:off x="755650" y="5373688"/>
          <a:ext cx="7794625" cy="95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47" name="Equation" r:id="rId7" imgW="3936960" imgH="482400" progId="Equation.3">
                  <p:embed/>
                </p:oleObj>
              </mc:Choice>
              <mc:Fallback>
                <p:oleObj name="Equation" r:id="rId7" imgW="3936960" imgH="482400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5373688"/>
                        <a:ext cx="7794625" cy="955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498" name="Text Box 23"/>
          <p:cNvSpPr txBox="1">
            <a:spLocks noChangeArrowheads="1"/>
          </p:cNvSpPr>
          <p:nvPr/>
        </p:nvSpPr>
        <p:spPr bwMode="auto">
          <a:xfrm>
            <a:off x="1331913" y="6308725"/>
            <a:ext cx="68214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solidFill>
                  <a:srgbClr val="FF0000"/>
                </a:solidFill>
              </a:rPr>
              <a:t>C’est l’effet tunnel (</a:t>
            </a:r>
            <a:r>
              <a:rPr lang="fr-FR">
                <a:solidFill>
                  <a:srgbClr val="9900CC"/>
                </a:solidFill>
              </a:rPr>
              <a:t>T</a:t>
            </a:r>
            <a:r>
              <a:rPr lang="fr-FR">
                <a:solidFill>
                  <a:srgbClr val="9900CC"/>
                </a:solidFill>
                <a:cs typeface="Arial" charset="0"/>
              </a:rPr>
              <a:t>~78%</a:t>
            </a:r>
            <a:r>
              <a:rPr lang="fr-FR">
                <a:solidFill>
                  <a:srgbClr val="FF0000"/>
                </a:solidFill>
                <a:cs typeface="Arial" charset="0"/>
              </a:rPr>
              <a:t> avec 1 électron, E=V</a:t>
            </a:r>
            <a:r>
              <a:rPr lang="fr-FR" baseline="-25000">
                <a:solidFill>
                  <a:srgbClr val="FF0000"/>
                </a:solidFill>
                <a:cs typeface="Arial" charset="0"/>
              </a:rPr>
              <a:t>0</a:t>
            </a:r>
            <a:r>
              <a:rPr lang="fr-FR">
                <a:solidFill>
                  <a:srgbClr val="FF0000"/>
                </a:solidFill>
                <a:cs typeface="Arial" charset="0"/>
              </a:rPr>
              <a:t>/2=1ev et </a:t>
            </a:r>
            <a:r>
              <a:rPr lang="fr-FR" i="1">
                <a:solidFill>
                  <a:srgbClr val="FF0000"/>
                </a:solidFill>
                <a:cs typeface="Arial" charset="0"/>
              </a:rPr>
              <a:t>a</a:t>
            </a:r>
            <a:r>
              <a:rPr lang="fr-FR">
                <a:solidFill>
                  <a:srgbClr val="FF0000"/>
                </a:solidFill>
                <a:cs typeface="Arial" charset="0"/>
              </a:rPr>
              <a:t>=1Å)</a:t>
            </a:r>
            <a:r>
              <a:rPr lang="fr-FR"/>
              <a:t> 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1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fr-FR" dirty="0"/>
              <a:t>Chapitre 4</a:t>
            </a:r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3568" y="3717032"/>
            <a:ext cx="6702425" cy="2362200"/>
          </a:xfrm>
        </p:spPr>
        <p:txBody>
          <a:bodyPr/>
          <a:lstStyle/>
          <a:p>
            <a:pPr eaLnBrk="1" hangingPunct="1">
              <a:defRPr/>
            </a:pPr>
            <a:r>
              <a:rPr lang="fr-FR" dirty="0"/>
              <a:t>Les électrons libres :</a:t>
            </a:r>
          </a:p>
          <a:p>
            <a:pPr eaLnBrk="1" hangingPunct="1">
              <a:defRPr/>
            </a:pPr>
            <a:r>
              <a:rPr lang="fr-FR" dirty="0"/>
              <a:t> le modèle de </a:t>
            </a:r>
            <a:r>
              <a:rPr lang="fr-FR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Sommerfeld</a:t>
            </a:r>
          </a:p>
        </p:txBody>
      </p:sp>
      <p:sp>
        <p:nvSpPr>
          <p:cNvPr id="263170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61D0470-D25B-43C2-98EC-C3854D45BD81}" type="slidenum">
              <a:rPr lang="fr-FR" altLang="en-US"/>
              <a:pPr/>
              <a:t>82</a:t>
            </a:fld>
            <a:endParaRPr lang="fr-FR" altLang="en-US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Électron libre</a:t>
            </a:r>
          </a:p>
        </p:txBody>
      </p:sp>
      <p:sp>
        <p:nvSpPr>
          <p:cNvPr id="2160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2" eaLnBrk="1" hangingPunct="1">
              <a:defRPr/>
            </a:pPr>
            <a:r>
              <a:rPr lang="fr-FR" dirty="0"/>
              <a:t>Électron libre </a:t>
            </a:r>
            <a:r>
              <a:rPr lang="fr-FR" dirty="0">
                <a:sym typeface="Wingdings" pitchFamily="2" charset="2"/>
              </a:rPr>
              <a:t> potentiel (énergie) est nul partout  </a:t>
            </a:r>
            <a:r>
              <a:rPr lang="fr-FR" i="1" dirty="0">
                <a:effectLst>
                  <a:outerShdw blurRad="38100" dist="38100" dir="2700000" algn="tl">
                    <a:srgbClr val="C0C0C0"/>
                  </a:outerShdw>
                </a:effectLst>
                <a:sym typeface="Wingdings" pitchFamily="2" charset="2"/>
              </a:rPr>
              <a:t>V(x)=0:</a:t>
            </a:r>
          </a:p>
          <a:p>
            <a:pPr lvl="1" eaLnBrk="1" hangingPunct="1">
              <a:defRPr/>
            </a:pPr>
            <a:endParaRPr lang="fr-FR" i="1" dirty="0">
              <a:effectLst>
                <a:outerShdw blurRad="38100" dist="38100" dir="2700000" algn="tl">
                  <a:srgbClr val="C0C0C0"/>
                </a:outerShdw>
              </a:effectLst>
              <a:sym typeface="Wingdings" pitchFamily="2" charset="2"/>
            </a:endParaRPr>
          </a:p>
          <a:p>
            <a:pPr lvl="1" eaLnBrk="1" hangingPunct="1">
              <a:defRPr/>
            </a:pPr>
            <a:endParaRPr lang="fr-FR" i="1" dirty="0">
              <a:effectLst>
                <a:outerShdw blurRad="38100" dist="38100" dir="2700000" algn="tl">
                  <a:srgbClr val="C0C0C0"/>
                </a:outerShdw>
              </a:effectLst>
              <a:sym typeface="Wingdings" pitchFamily="2" charset="2"/>
            </a:endParaRPr>
          </a:p>
          <a:p>
            <a:pPr lvl="1" eaLnBrk="1" hangingPunct="1">
              <a:defRPr/>
            </a:pPr>
            <a:endParaRPr lang="fr-FR" i="1" dirty="0">
              <a:effectLst>
                <a:outerShdw blurRad="38100" dist="38100" dir="2700000" algn="tl">
                  <a:srgbClr val="C0C0C0"/>
                </a:outerShdw>
              </a:effectLst>
              <a:sym typeface="Wingdings" pitchFamily="2" charset="2"/>
            </a:endParaRPr>
          </a:p>
          <a:p>
            <a:pPr lvl="2" eaLnBrk="1" hangingPunct="1">
              <a:defRPr/>
            </a:pPr>
            <a:r>
              <a:rPr lang="fr-FR" dirty="0">
                <a:sym typeface="Wingdings" pitchFamily="2" charset="2"/>
              </a:rPr>
              <a:t>Solution de cette équation différentielle peut se mettre sous la forme:</a:t>
            </a:r>
            <a:r>
              <a:rPr lang="fr-FR" i="1" dirty="0">
                <a:effectLst>
                  <a:outerShdw blurRad="38100" dist="38100" dir="2700000" algn="tl">
                    <a:srgbClr val="C0C0C0"/>
                  </a:outerShdw>
                </a:effectLst>
                <a:sym typeface="Wingdings" pitchFamily="2" charset="2"/>
              </a:rPr>
              <a:t> </a:t>
            </a:r>
          </a:p>
          <a:p>
            <a:pPr lvl="2" eaLnBrk="1" hangingPunct="1">
              <a:defRPr/>
            </a:pPr>
            <a:endParaRPr lang="fr-FR" i="1" dirty="0">
              <a:effectLst>
                <a:outerShdw blurRad="38100" dist="38100" dir="2700000" algn="tl">
                  <a:srgbClr val="C0C0C0"/>
                </a:outerShdw>
              </a:effectLst>
              <a:sym typeface="Wingdings" pitchFamily="2" charset="2"/>
            </a:endParaRPr>
          </a:p>
          <a:p>
            <a:pPr lvl="2" eaLnBrk="1" hangingPunct="1">
              <a:defRPr/>
            </a:pPr>
            <a:endParaRPr lang="fr-FR" i="1" dirty="0">
              <a:effectLst>
                <a:outerShdw blurRad="38100" dist="38100" dir="2700000" algn="tl">
                  <a:srgbClr val="C0C0C0"/>
                </a:outerShdw>
              </a:effectLst>
              <a:sym typeface="Wingdings" pitchFamily="2" charset="2"/>
            </a:endParaRPr>
          </a:p>
          <a:p>
            <a:pPr lvl="2" eaLnBrk="1" hangingPunct="1">
              <a:defRPr/>
            </a:pPr>
            <a:endParaRPr lang="fr-FR" i="1" dirty="0">
              <a:effectLst>
                <a:outerShdw blurRad="38100" dist="38100" dir="2700000" algn="tl">
                  <a:srgbClr val="C0C0C0"/>
                </a:outerShdw>
              </a:effectLst>
              <a:sym typeface="Wingdings" pitchFamily="2" charset="2"/>
            </a:endParaRPr>
          </a:p>
          <a:p>
            <a:pPr lvl="2" eaLnBrk="1" hangingPunct="1">
              <a:defRPr/>
            </a:pPr>
            <a:endParaRPr lang="fr-FR" i="1" dirty="0">
              <a:effectLst>
                <a:outerShdw blurRad="38100" dist="38100" dir="2700000" algn="tl">
                  <a:srgbClr val="C0C0C0"/>
                </a:outerShdw>
              </a:effectLst>
              <a:sym typeface="Wingdings" pitchFamily="2" charset="2"/>
            </a:endParaRPr>
          </a:p>
          <a:p>
            <a:pPr lvl="2" eaLnBrk="1" hangingPunct="1">
              <a:defRPr/>
            </a:pPr>
            <a:r>
              <a:rPr lang="fr-FR" dirty="0">
                <a:sym typeface="Wingdings" pitchFamily="2" charset="2"/>
              </a:rPr>
              <a:t>Soit:</a:t>
            </a:r>
            <a:endParaRPr lang="fr-FR" dirty="0"/>
          </a:p>
        </p:txBody>
      </p:sp>
      <p:sp>
        <p:nvSpPr>
          <p:cNvPr id="6451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43B707B-4A9A-4CA7-8788-DE2548E99FA7}" type="slidenum">
              <a:rPr lang="fr-FR" altLang="en-US"/>
              <a:pPr/>
              <a:t>83</a:t>
            </a:fld>
            <a:endParaRPr lang="fr-FR" altLang="en-US"/>
          </a:p>
        </p:txBody>
      </p:sp>
      <p:graphicFrame>
        <p:nvGraphicFramePr>
          <p:cNvPr id="6451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8071234"/>
              </p:ext>
            </p:extLst>
          </p:nvPr>
        </p:nvGraphicFramePr>
        <p:xfrm>
          <a:off x="3347864" y="2060848"/>
          <a:ext cx="301625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0" name="Equation" r:id="rId4" imgW="1473120" imgH="419040" progId="Equation.3">
                  <p:embed/>
                </p:oleObj>
              </mc:Choice>
              <mc:Fallback>
                <p:oleObj name="Equation" r:id="rId4" imgW="1473120" imgH="4190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7864" y="2060848"/>
                        <a:ext cx="3016250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1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2356973"/>
              </p:ext>
            </p:extLst>
          </p:nvPr>
        </p:nvGraphicFramePr>
        <p:xfrm>
          <a:off x="2195736" y="3573016"/>
          <a:ext cx="5597525" cy="101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1" name="Equation" r:id="rId6" imgW="2819160" imgH="507960" progId="Equation.3">
                  <p:embed/>
                </p:oleObj>
              </mc:Choice>
              <mc:Fallback>
                <p:oleObj name="Equation" r:id="rId6" imgW="2819160" imgH="50796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3573016"/>
                        <a:ext cx="5597525" cy="1012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1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9175702"/>
              </p:ext>
            </p:extLst>
          </p:nvPr>
        </p:nvGraphicFramePr>
        <p:xfrm>
          <a:off x="179512" y="5373216"/>
          <a:ext cx="8893175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2" name="Equation" r:id="rId8" imgW="4914720" imgH="431640" progId="Equation.3">
                  <p:embed/>
                </p:oleObj>
              </mc:Choice>
              <mc:Fallback>
                <p:oleObj name="Equation" r:id="rId8" imgW="4914720" imgH="4316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5373216"/>
                        <a:ext cx="8893175" cy="7842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18900000" algn="ctr" rotWithShape="0">
                          <a:srgbClr val="808080">
                            <a:alpha val="50000"/>
                          </a:srgb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Électron libre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idx="1"/>
          </p:nvPr>
        </p:nvSpPr>
        <p:spPr>
          <a:xfrm>
            <a:off x="0" y="3141663"/>
            <a:ext cx="8553450" cy="3716337"/>
          </a:xfrm>
        </p:spPr>
        <p:txBody>
          <a:bodyPr/>
          <a:lstStyle/>
          <a:p>
            <a:pPr lvl="2" eaLnBrk="1" hangingPunct="1">
              <a:lnSpc>
                <a:spcPct val="90000"/>
              </a:lnSpc>
              <a:defRPr/>
            </a:pPr>
            <a:r>
              <a:rPr lang="fr-FR" dirty="0"/>
              <a:t>Onde </a:t>
            </a:r>
            <a:r>
              <a:rPr lang="fr-FR" dirty="0" err="1"/>
              <a:t>propagative</a:t>
            </a:r>
            <a:r>
              <a:rPr lang="fr-FR" dirty="0"/>
              <a:t> </a:t>
            </a:r>
            <a:r>
              <a:rPr lang="fr-FR" dirty="0">
                <a:sym typeface="Wingdings" pitchFamily="2" charset="2"/>
              </a:rPr>
              <a:t> une particule dans le vide peut être représentée par une onde : c’est normal, on est parti de l’</a:t>
            </a:r>
            <a:r>
              <a:rPr lang="fr-FR" dirty="0" err="1">
                <a:sym typeface="Wingdings" pitchFamily="2" charset="2"/>
              </a:rPr>
              <a:t>éq</a:t>
            </a:r>
            <a:r>
              <a:rPr lang="fr-FR" dirty="0">
                <a:sym typeface="Wingdings" pitchFamily="2" charset="2"/>
              </a:rPr>
              <a:t>. de Schrödinger !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fr-FR" dirty="0">
                <a:sym typeface="Wingdings" pitchFamily="2" charset="2"/>
              </a:rPr>
              <a:t>Supposons (simplicité!) que </a:t>
            </a:r>
            <a:r>
              <a:rPr lang="fr-FR" i="1" dirty="0">
                <a:sym typeface="Wingdings" pitchFamily="2" charset="2"/>
              </a:rPr>
              <a:t>B=0</a:t>
            </a:r>
            <a:r>
              <a:rPr lang="fr-FR" dirty="0">
                <a:sym typeface="Wingdings" pitchFamily="2" charset="2"/>
              </a:rPr>
              <a:t>  onde se propageant uniquement vers les x&gt;0:</a:t>
            </a:r>
          </a:p>
          <a:p>
            <a:pPr lvl="3" eaLnBrk="1" hangingPunct="1">
              <a:lnSpc>
                <a:spcPct val="90000"/>
              </a:lnSpc>
              <a:defRPr/>
            </a:pPr>
            <a:r>
              <a:rPr lang="fr-FR" i="1" dirty="0">
                <a:solidFill>
                  <a:srgbClr val="9900CC"/>
                </a:solidFill>
              </a:rPr>
              <a:t>Vecteur d’onde</a:t>
            </a:r>
            <a:r>
              <a:rPr lang="fr-FR" dirty="0"/>
              <a:t>:</a:t>
            </a:r>
          </a:p>
          <a:p>
            <a:pPr lvl="3" eaLnBrk="1" hangingPunct="1">
              <a:lnSpc>
                <a:spcPct val="90000"/>
              </a:lnSpc>
              <a:defRPr/>
            </a:pPr>
            <a:endParaRPr lang="fr-FR" dirty="0"/>
          </a:p>
          <a:p>
            <a:pPr lvl="3" eaLnBrk="1" hangingPunct="1">
              <a:lnSpc>
                <a:spcPct val="90000"/>
              </a:lnSpc>
              <a:defRPr/>
            </a:pPr>
            <a:r>
              <a:rPr lang="fr-FR" i="1" dirty="0">
                <a:solidFill>
                  <a:srgbClr val="9900CC"/>
                </a:solidFill>
              </a:rPr>
              <a:t>Longueur d’onde:</a:t>
            </a:r>
          </a:p>
          <a:p>
            <a:pPr lvl="3" eaLnBrk="1" hangingPunct="1">
              <a:lnSpc>
                <a:spcPct val="90000"/>
              </a:lnSpc>
              <a:defRPr/>
            </a:pPr>
            <a:endParaRPr lang="fr-FR" i="1" dirty="0">
              <a:solidFill>
                <a:srgbClr val="9900CC"/>
              </a:solidFill>
            </a:endParaRPr>
          </a:p>
          <a:p>
            <a:pPr lvl="3" eaLnBrk="1" hangingPunct="1">
              <a:lnSpc>
                <a:spcPct val="90000"/>
              </a:lnSpc>
              <a:defRPr/>
            </a:pPr>
            <a:r>
              <a:rPr lang="fr-FR" i="1" dirty="0">
                <a:solidFill>
                  <a:srgbClr val="9900CC"/>
                </a:solidFill>
              </a:rPr>
              <a:t>Énergie:			E(k) c’est une parabole</a:t>
            </a:r>
          </a:p>
          <a:p>
            <a:pPr lvl="3" eaLnBrk="1" hangingPunct="1">
              <a:lnSpc>
                <a:spcPct val="90000"/>
              </a:lnSpc>
              <a:defRPr/>
            </a:pPr>
            <a:endParaRPr lang="fr-FR" i="1" dirty="0">
              <a:solidFill>
                <a:srgbClr val="9900CC"/>
              </a:solidFill>
            </a:endParaRPr>
          </a:p>
          <a:p>
            <a:pPr lvl="3" eaLnBrk="1" hangingPunct="1">
              <a:lnSpc>
                <a:spcPct val="90000"/>
              </a:lnSpc>
              <a:defRPr/>
            </a:pPr>
            <a:r>
              <a:rPr lang="fr-FR" i="1" dirty="0">
                <a:solidFill>
                  <a:srgbClr val="9900CC"/>
                </a:solidFill>
              </a:rPr>
              <a:t>Probabilité de présence</a:t>
            </a:r>
            <a:r>
              <a:rPr lang="fr-FR" dirty="0"/>
              <a:t>: </a:t>
            </a:r>
            <a:r>
              <a:rPr lang="fr-FR" dirty="0" err="1"/>
              <a:t>cste</a:t>
            </a:r>
            <a:r>
              <a:rPr lang="fr-FR" dirty="0"/>
              <a:t>  =</a:t>
            </a:r>
            <a:r>
              <a:rPr lang="fr-FR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AA</a:t>
            </a:r>
            <a:r>
              <a:rPr lang="fr-FR" i="1" baseline="30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* </a:t>
            </a:r>
            <a:r>
              <a:rPr lang="fr-FR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dirty="0">
                <a:sym typeface="Wingdings" pitchFamily="2" charset="2"/>
              </a:rPr>
              <a:t> en accord avec Heisenberg (k défini=&gt; x indéfini)  réalité physique :Paquet d’ondes</a:t>
            </a:r>
            <a:endParaRPr lang="fr-FR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554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AA7DC9A-4E24-48A7-A826-80F82F8689FA}" type="slidenum">
              <a:rPr lang="fr-FR" altLang="en-US"/>
              <a:pPr/>
              <a:t>84</a:t>
            </a:fld>
            <a:endParaRPr lang="fr-FR" altLang="en-US"/>
          </a:p>
        </p:txBody>
      </p:sp>
      <p:graphicFrame>
        <p:nvGraphicFramePr>
          <p:cNvPr id="6553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8561981"/>
              </p:ext>
            </p:extLst>
          </p:nvPr>
        </p:nvGraphicFramePr>
        <p:xfrm>
          <a:off x="100013" y="1773238"/>
          <a:ext cx="8893175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4" name="Equation" r:id="rId4" imgW="4914720" imgH="431640" progId="Equation.3">
                  <p:embed/>
                </p:oleObj>
              </mc:Choice>
              <mc:Fallback>
                <p:oleObj name="Equation" r:id="rId4" imgW="4914720" imgH="431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3" y="1773238"/>
                        <a:ext cx="8893175" cy="7842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18900000" algn="ctr" rotWithShape="0">
                          <a:srgbClr val="808080">
                            <a:alpha val="50000"/>
                          </a:srgb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5" name="AutoShape 5"/>
          <p:cNvSpPr>
            <a:spLocks/>
          </p:cNvSpPr>
          <p:nvPr/>
        </p:nvSpPr>
        <p:spPr bwMode="auto">
          <a:xfrm rot="-5400000">
            <a:off x="4715669" y="1843882"/>
            <a:ext cx="215900" cy="1801812"/>
          </a:xfrm>
          <a:prstGeom prst="leftBrace">
            <a:avLst>
              <a:gd name="adj1" fmla="val 69547"/>
              <a:gd name="adj2" fmla="val 5000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5546" name="AutoShape 7"/>
          <p:cNvSpPr>
            <a:spLocks/>
          </p:cNvSpPr>
          <p:nvPr/>
        </p:nvSpPr>
        <p:spPr bwMode="auto">
          <a:xfrm rot="-5400000">
            <a:off x="7812882" y="1843881"/>
            <a:ext cx="215900" cy="1801813"/>
          </a:xfrm>
          <a:prstGeom prst="leftBrace">
            <a:avLst>
              <a:gd name="adj1" fmla="val 69547"/>
              <a:gd name="adj2" fmla="val 5000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17096" name="Text Box 8"/>
          <p:cNvSpPr txBox="1">
            <a:spLocks noChangeArrowheads="1"/>
          </p:cNvSpPr>
          <p:nvPr/>
        </p:nvSpPr>
        <p:spPr bwMode="auto">
          <a:xfrm>
            <a:off x="4551363" y="2800350"/>
            <a:ext cx="495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i="1">
                <a:effectLst>
                  <a:outerShdw blurRad="38100" dist="38100" dir="2700000" algn="tl">
                    <a:srgbClr val="C0C0C0"/>
                  </a:outerShdw>
                </a:effectLst>
              </a:rPr>
              <a:t>+ x</a:t>
            </a:r>
          </a:p>
        </p:txBody>
      </p:sp>
      <p:sp>
        <p:nvSpPr>
          <p:cNvPr id="217097" name="Text Box 9"/>
          <p:cNvSpPr txBox="1">
            <a:spLocks noChangeArrowheads="1"/>
          </p:cNvSpPr>
          <p:nvPr/>
        </p:nvSpPr>
        <p:spPr bwMode="auto">
          <a:xfrm>
            <a:off x="7653338" y="2781300"/>
            <a:ext cx="438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i="1">
                <a:effectLst>
                  <a:outerShdw blurRad="38100" dist="38100" dir="2700000" algn="tl">
                    <a:srgbClr val="C0C0C0"/>
                  </a:outerShdw>
                </a:effectLst>
              </a:rPr>
              <a:t>- x</a:t>
            </a:r>
          </a:p>
        </p:txBody>
      </p:sp>
      <p:graphicFrame>
        <p:nvGraphicFramePr>
          <p:cNvPr id="65539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8001241"/>
              </p:ext>
            </p:extLst>
          </p:nvPr>
        </p:nvGraphicFramePr>
        <p:xfrm>
          <a:off x="2915816" y="4184253"/>
          <a:ext cx="1120775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5" name="Equation" r:id="rId6" imgW="609480" imgH="215640" progId="Equation.3">
                  <p:embed/>
                </p:oleObj>
              </mc:Choice>
              <mc:Fallback>
                <p:oleObj name="Equation" r:id="rId6" imgW="609480" imgH="21564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5816" y="4184253"/>
                        <a:ext cx="1120775" cy="396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540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769215"/>
              </p:ext>
            </p:extLst>
          </p:nvPr>
        </p:nvGraphicFramePr>
        <p:xfrm>
          <a:off x="2771800" y="4653136"/>
          <a:ext cx="1563687" cy="44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6" name="Equation" r:id="rId8" imgW="850680" imgH="241200" progId="Equation.3">
                  <p:embed/>
                </p:oleObj>
              </mc:Choice>
              <mc:Fallback>
                <p:oleObj name="Equation" r:id="rId8" imgW="850680" imgH="2412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4653136"/>
                        <a:ext cx="1563687" cy="442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541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8221343"/>
              </p:ext>
            </p:extLst>
          </p:nvPr>
        </p:nvGraphicFramePr>
        <p:xfrm>
          <a:off x="2051720" y="5229200"/>
          <a:ext cx="1516062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7" name="Equation" r:id="rId9" imgW="825480" imgH="215640" progId="Equation.3">
                  <p:embed/>
                </p:oleObj>
              </mc:Choice>
              <mc:Fallback>
                <p:oleObj name="Equation" r:id="rId9" imgW="825480" imgH="21564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720" y="5229200"/>
                        <a:ext cx="1516062" cy="395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Potentiel de Sommerfeld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2875"/>
            <a:ext cx="8363272" cy="4411663"/>
          </a:xfrm>
        </p:spPr>
        <p:txBody>
          <a:bodyPr/>
          <a:lstStyle/>
          <a:p>
            <a:pPr lvl="1" eaLnBrk="1" hangingPunct="1">
              <a:defRPr/>
            </a:pPr>
            <a:r>
              <a:rPr lang="fr-FR" dirty="0"/>
              <a:t>A. Sommerfeld considère 1 cristal unidirectionnel (1D) de longueur L</a:t>
            </a:r>
          </a:p>
          <a:p>
            <a:pPr lvl="1" eaLnBrk="1" hangingPunct="1">
              <a:defRPr/>
            </a:pPr>
            <a:r>
              <a:rPr lang="fr-FR" dirty="0"/>
              <a:t>Les électrons sont liés au cristal par les forces d’attraction Coulombienne.</a:t>
            </a:r>
          </a:p>
          <a:p>
            <a:pPr lvl="1" eaLnBrk="1" hangingPunct="1">
              <a:defRPr/>
            </a:pPr>
            <a:r>
              <a:rPr lang="fr-FR" dirty="0"/>
              <a:t>Les électrons sont piégés </a:t>
            </a:r>
            <a:r>
              <a:rPr lang="fr-FR" dirty="0">
                <a:sym typeface="Wingdings" pitchFamily="2" charset="2"/>
              </a:rPr>
              <a:t> ils ne peuvent sortir</a:t>
            </a:r>
          </a:p>
          <a:p>
            <a:pPr lvl="2" eaLnBrk="1" hangingPunct="1">
              <a:buFont typeface="Wingdings" pitchFamily="2" charset="2"/>
              <a:buNone/>
              <a:defRPr/>
            </a:pPr>
            <a:endParaRPr lang="fr-FR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419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41EDAC6-42BC-400B-BD7B-4B801F078623}" type="slidenum">
              <a:rPr lang="fr-FR" altLang="en-US"/>
              <a:pPr/>
              <a:t>85</a:t>
            </a:fld>
            <a:endParaRPr lang="fr-FR" altLang="en-US"/>
          </a:p>
        </p:txBody>
      </p:sp>
      <p:grpSp>
        <p:nvGrpSpPr>
          <p:cNvPr id="264197" name="Group 16"/>
          <p:cNvGrpSpPr>
            <a:grpSpLocks/>
          </p:cNvGrpSpPr>
          <p:nvPr/>
        </p:nvGrpSpPr>
        <p:grpSpPr bwMode="auto">
          <a:xfrm>
            <a:off x="447675" y="4005064"/>
            <a:ext cx="7724775" cy="2600325"/>
            <a:chOff x="282" y="2518"/>
            <a:chExt cx="4866" cy="1638"/>
          </a:xfrm>
        </p:grpSpPr>
        <p:sp>
          <p:nvSpPr>
            <p:cNvPr id="264201" name="Line 4"/>
            <p:cNvSpPr>
              <a:spLocks noChangeShapeType="1"/>
            </p:cNvSpPr>
            <p:nvPr/>
          </p:nvSpPr>
          <p:spPr bwMode="auto">
            <a:xfrm>
              <a:off x="930" y="3743"/>
              <a:ext cx="421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4202" name="Line 5"/>
            <p:cNvSpPr>
              <a:spLocks noChangeShapeType="1"/>
            </p:cNvSpPr>
            <p:nvPr/>
          </p:nvSpPr>
          <p:spPr bwMode="auto">
            <a:xfrm flipV="1">
              <a:off x="2880" y="2518"/>
              <a:ext cx="0" cy="13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4203" name="Line 7"/>
            <p:cNvSpPr>
              <a:spLocks noChangeShapeType="1"/>
            </p:cNvSpPr>
            <p:nvPr/>
          </p:nvSpPr>
          <p:spPr bwMode="auto">
            <a:xfrm>
              <a:off x="1474" y="3153"/>
              <a:ext cx="0" cy="590"/>
            </a:xfrm>
            <a:prstGeom prst="line">
              <a:avLst/>
            </a:prstGeom>
            <a:noFill/>
            <a:ln w="38100">
              <a:solidFill>
                <a:srgbClr val="9900CC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4204" name="Line 8"/>
            <p:cNvSpPr>
              <a:spLocks noChangeShapeType="1"/>
            </p:cNvSpPr>
            <p:nvPr/>
          </p:nvSpPr>
          <p:spPr bwMode="auto">
            <a:xfrm>
              <a:off x="4286" y="3153"/>
              <a:ext cx="0" cy="590"/>
            </a:xfrm>
            <a:prstGeom prst="line">
              <a:avLst/>
            </a:prstGeom>
            <a:noFill/>
            <a:ln w="38100">
              <a:solidFill>
                <a:srgbClr val="9900CC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4205" name="Line 9"/>
            <p:cNvSpPr>
              <a:spLocks noChangeShapeType="1"/>
            </p:cNvSpPr>
            <p:nvPr/>
          </p:nvSpPr>
          <p:spPr bwMode="auto">
            <a:xfrm>
              <a:off x="666" y="3154"/>
              <a:ext cx="817" cy="0"/>
            </a:xfrm>
            <a:prstGeom prst="line">
              <a:avLst/>
            </a:prstGeom>
            <a:noFill/>
            <a:ln w="38100">
              <a:solidFill>
                <a:srgbClr val="9900CC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4206" name="Line 10"/>
            <p:cNvSpPr>
              <a:spLocks noChangeShapeType="1"/>
            </p:cNvSpPr>
            <p:nvPr/>
          </p:nvSpPr>
          <p:spPr bwMode="auto">
            <a:xfrm>
              <a:off x="4277" y="3153"/>
              <a:ext cx="817" cy="0"/>
            </a:xfrm>
            <a:prstGeom prst="line">
              <a:avLst/>
            </a:prstGeom>
            <a:noFill/>
            <a:ln w="38100">
              <a:solidFill>
                <a:srgbClr val="9900CC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4207" name="Line 11"/>
            <p:cNvSpPr>
              <a:spLocks noChangeShapeType="1"/>
            </p:cNvSpPr>
            <p:nvPr/>
          </p:nvSpPr>
          <p:spPr bwMode="auto">
            <a:xfrm>
              <a:off x="1474" y="3743"/>
              <a:ext cx="2812" cy="0"/>
            </a:xfrm>
            <a:prstGeom prst="line">
              <a:avLst/>
            </a:prstGeom>
            <a:noFill/>
            <a:ln w="38100">
              <a:solidFill>
                <a:srgbClr val="9900CC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4208" name="Rectangle 6"/>
            <p:cNvSpPr>
              <a:spLocks noChangeArrowheads="1"/>
            </p:cNvSpPr>
            <p:nvPr/>
          </p:nvSpPr>
          <p:spPr bwMode="auto">
            <a:xfrm>
              <a:off x="1474" y="2609"/>
              <a:ext cx="2812" cy="45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/>
                <a:t>cristal</a:t>
              </a:r>
            </a:p>
          </p:txBody>
        </p:sp>
        <p:sp>
          <p:nvSpPr>
            <p:cNvPr id="218124" name="Text Box 12"/>
            <p:cNvSpPr txBox="1">
              <a:spLocks noChangeArrowheads="1"/>
            </p:cNvSpPr>
            <p:nvPr/>
          </p:nvSpPr>
          <p:spPr bwMode="auto">
            <a:xfrm>
              <a:off x="1291" y="3920"/>
              <a:ext cx="3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i="1">
                  <a:solidFill>
                    <a:srgbClr val="99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-L/2</a:t>
              </a:r>
            </a:p>
          </p:txBody>
        </p:sp>
        <p:sp>
          <p:nvSpPr>
            <p:cNvPr id="218125" name="Text Box 13"/>
            <p:cNvSpPr txBox="1">
              <a:spLocks noChangeArrowheads="1"/>
            </p:cNvSpPr>
            <p:nvPr/>
          </p:nvSpPr>
          <p:spPr bwMode="auto">
            <a:xfrm>
              <a:off x="4077" y="3925"/>
              <a:ext cx="40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i="1">
                  <a:solidFill>
                    <a:srgbClr val="99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+L/2</a:t>
              </a:r>
            </a:p>
          </p:txBody>
        </p:sp>
        <p:sp>
          <p:nvSpPr>
            <p:cNvPr id="218126" name="Text Box 14"/>
            <p:cNvSpPr txBox="1">
              <a:spLocks noChangeArrowheads="1"/>
            </p:cNvSpPr>
            <p:nvPr/>
          </p:nvSpPr>
          <p:spPr bwMode="auto">
            <a:xfrm>
              <a:off x="2731" y="3892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i="1">
                  <a:solidFill>
                    <a:srgbClr val="99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0</a:t>
              </a:r>
            </a:p>
          </p:txBody>
        </p:sp>
        <p:sp>
          <p:nvSpPr>
            <p:cNvPr id="218127" name="Text Box 15"/>
            <p:cNvSpPr txBox="1">
              <a:spLocks noChangeArrowheads="1"/>
            </p:cNvSpPr>
            <p:nvPr/>
          </p:nvSpPr>
          <p:spPr bwMode="auto">
            <a:xfrm>
              <a:off x="282" y="2984"/>
              <a:ext cx="26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i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V</a:t>
              </a:r>
              <a:r>
                <a:rPr lang="fr-FR" i="1" baseline="-250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0</a:t>
              </a:r>
              <a:endParaRPr lang="fr-FR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sp>
        <p:nvSpPr>
          <p:cNvPr id="264198" name="Text Box 17"/>
          <p:cNvSpPr txBox="1">
            <a:spLocks noChangeArrowheads="1"/>
          </p:cNvSpPr>
          <p:nvPr/>
        </p:nvSpPr>
        <p:spPr bwMode="auto">
          <a:xfrm>
            <a:off x="1311275" y="53213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 i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64199" name="Text Box 18"/>
          <p:cNvSpPr txBox="1">
            <a:spLocks noChangeArrowheads="1"/>
          </p:cNvSpPr>
          <p:nvPr/>
        </p:nvSpPr>
        <p:spPr bwMode="auto">
          <a:xfrm>
            <a:off x="3779838" y="530066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 i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64200" name="Text Box 19"/>
          <p:cNvSpPr txBox="1">
            <a:spLocks noChangeArrowheads="1"/>
          </p:cNvSpPr>
          <p:nvPr/>
        </p:nvSpPr>
        <p:spPr bwMode="auto">
          <a:xfrm>
            <a:off x="7308850" y="530066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 i="1">
                <a:solidFill>
                  <a:srgbClr val="FF0000"/>
                </a:solidFill>
              </a:rPr>
              <a:t>3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Potentiel de Sommerfeld</a:t>
            </a:r>
          </a:p>
        </p:txBody>
      </p:sp>
      <p:sp>
        <p:nvSpPr>
          <p:cNvPr id="2191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defRPr/>
            </a:pPr>
            <a:r>
              <a:rPr lang="fr-FR" i="1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Simplification</a:t>
            </a:r>
            <a:r>
              <a:rPr lang="fr-FR"/>
              <a:t>: on se rapproche de la réalité en considérant que la fonction d’onde associée à l’électron s’annule aux limites (</a:t>
            </a:r>
            <a:r>
              <a:rPr lang="en-US">
                <a:cs typeface="Arial" charset="0"/>
              </a:rPr>
              <a:t>±</a:t>
            </a:r>
            <a:r>
              <a:rPr lang="en-US" i="1">
                <a:cs typeface="Arial" charset="0"/>
              </a:rPr>
              <a:t>L/2</a:t>
            </a:r>
            <a:r>
              <a:rPr lang="en-US">
                <a:cs typeface="Arial" charset="0"/>
              </a:rPr>
              <a:t>) </a:t>
            </a:r>
            <a:r>
              <a:rPr lang="en-US">
                <a:cs typeface="Arial" charset="0"/>
                <a:sym typeface="Wingdings" pitchFamily="2" charset="2"/>
              </a:rPr>
              <a:t> </a:t>
            </a:r>
            <a:r>
              <a:rPr lang="fr-FR">
                <a:cs typeface="Arial" charset="0"/>
                <a:sym typeface="Wingdings" pitchFamily="2" charset="2"/>
              </a:rPr>
              <a:t>les électrons ne peuvent s’échapper du cristal</a:t>
            </a:r>
          </a:p>
          <a:p>
            <a:pPr lvl="1" eaLnBrk="1" hangingPunct="1">
              <a:defRPr/>
            </a:pPr>
            <a:r>
              <a:rPr lang="fr-FR" i="1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  <a:sym typeface="Wingdings" pitchFamily="2" charset="2"/>
              </a:rPr>
              <a:t>Démarche:</a:t>
            </a:r>
          </a:p>
          <a:p>
            <a:pPr lvl="2" eaLnBrk="1" hangingPunct="1">
              <a:defRPr/>
            </a:pPr>
            <a:r>
              <a:rPr lang="fr-FR">
                <a:solidFill>
                  <a:srgbClr val="9900CC"/>
                </a:solidFill>
                <a:cs typeface="Arial" charset="0"/>
              </a:rPr>
              <a:t>On cherche des solutions de l’E.S</a:t>
            </a:r>
          </a:p>
          <a:p>
            <a:pPr lvl="2" eaLnBrk="1" hangingPunct="1">
              <a:defRPr/>
            </a:pPr>
            <a:r>
              <a:rPr lang="fr-FR">
                <a:solidFill>
                  <a:srgbClr val="9900CC"/>
                </a:solidFill>
                <a:cs typeface="Arial" charset="0"/>
              </a:rPr>
              <a:t>On ne garde que celles qui satisfont les conditions de continuités</a:t>
            </a:r>
          </a:p>
          <a:p>
            <a:pPr lvl="2" eaLnBrk="1" hangingPunct="1">
              <a:defRPr/>
            </a:pPr>
            <a:r>
              <a:rPr lang="fr-FR">
                <a:cs typeface="Arial" charset="0"/>
              </a:rPr>
              <a:t>On forme un paquet d’ondes avec les conditions aux limites pour représenter l’électron.</a:t>
            </a:r>
          </a:p>
        </p:txBody>
      </p:sp>
      <p:sp>
        <p:nvSpPr>
          <p:cNvPr id="26521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1BC50BC-B891-4C24-A170-D6ED384D5EE5}" type="slidenum">
              <a:rPr lang="fr-FR" altLang="en-US"/>
              <a:pPr/>
              <a:t>86</a:t>
            </a:fld>
            <a:endParaRPr lang="fr-FR" altLang="en-US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Potentiel de Sommerfeld</a:t>
            </a:r>
          </a:p>
        </p:txBody>
      </p:sp>
      <p:sp>
        <p:nvSpPr>
          <p:cNvPr id="220163" name="Rectangle 3"/>
          <p:cNvSpPr>
            <a:spLocks noGrp="1" noChangeArrowheads="1"/>
          </p:cNvSpPr>
          <p:nvPr>
            <p:ph idx="1"/>
          </p:nvPr>
        </p:nvSpPr>
        <p:spPr>
          <a:xfrm>
            <a:off x="-180975" y="1484313"/>
            <a:ext cx="6923088" cy="5373687"/>
          </a:xfrm>
        </p:spPr>
        <p:txBody>
          <a:bodyPr/>
          <a:lstStyle/>
          <a:p>
            <a:pPr lvl="2" eaLnBrk="1" hangingPunct="1">
              <a:defRPr/>
            </a:pPr>
            <a:r>
              <a:rPr lang="fr-FR" i="1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Solution en région 2 (idem électron libre)</a:t>
            </a:r>
            <a:r>
              <a:rPr lang="fr-FR" dirty="0"/>
              <a:t>: </a:t>
            </a:r>
          </a:p>
          <a:p>
            <a:pPr lvl="1" eaLnBrk="1" hangingPunct="1">
              <a:defRPr/>
            </a:pPr>
            <a:endParaRPr lang="fr-FR" dirty="0"/>
          </a:p>
          <a:p>
            <a:pPr lvl="1" eaLnBrk="1" hangingPunct="1">
              <a:defRPr/>
            </a:pPr>
            <a:endParaRPr lang="fr-FR" dirty="0"/>
          </a:p>
          <a:p>
            <a:pPr lvl="2" eaLnBrk="1" hangingPunct="1">
              <a:defRPr/>
            </a:pPr>
            <a:r>
              <a:rPr lang="fr-FR" i="1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Conditions aux limites</a:t>
            </a:r>
            <a:r>
              <a:rPr lang="fr-FR" i="1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  <a:sym typeface="Wingdings" pitchFamily="2" charset="2"/>
              </a:rPr>
              <a:t>:</a:t>
            </a:r>
          </a:p>
          <a:p>
            <a:pPr lvl="3" eaLnBrk="1" hangingPunct="1">
              <a:defRPr/>
            </a:pPr>
            <a:r>
              <a:rPr lang="fr-FR" dirty="0">
                <a:solidFill>
                  <a:srgbClr val="9900CC"/>
                </a:solidFill>
                <a:cs typeface="Arial" charset="0"/>
              </a:rPr>
              <a:t>Réelles: </a:t>
            </a:r>
            <a:r>
              <a:rPr lang="fr-FR" dirty="0">
                <a:cs typeface="Arial" charset="0"/>
              </a:rPr>
              <a:t>s’annulent en </a:t>
            </a:r>
            <a:r>
              <a:rPr lang="en-US" dirty="0">
                <a:cs typeface="Arial" charset="0"/>
              </a:rPr>
              <a:t>± L/2</a:t>
            </a:r>
          </a:p>
          <a:p>
            <a:pPr lvl="2" eaLnBrk="1" hangingPunct="1">
              <a:defRPr/>
            </a:pPr>
            <a:endParaRPr lang="en-US" dirty="0">
              <a:solidFill>
                <a:srgbClr val="9900CC"/>
              </a:solidFill>
              <a:cs typeface="Arial" charset="0"/>
            </a:endParaRPr>
          </a:p>
          <a:p>
            <a:pPr lvl="2" eaLnBrk="1" hangingPunct="1">
              <a:defRPr/>
            </a:pPr>
            <a:endParaRPr lang="fr-FR" dirty="0">
              <a:solidFill>
                <a:srgbClr val="9900CC"/>
              </a:solidFill>
              <a:cs typeface="Arial" charset="0"/>
            </a:endParaRPr>
          </a:p>
          <a:p>
            <a:pPr lvl="2" eaLnBrk="1" hangingPunct="1">
              <a:defRPr/>
            </a:pPr>
            <a:endParaRPr lang="en-US" dirty="0">
              <a:solidFill>
                <a:srgbClr val="9900CC"/>
              </a:solidFill>
              <a:cs typeface="Arial" charset="0"/>
            </a:endParaRPr>
          </a:p>
          <a:p>
            <a:pPr marL="548640" lvl="2" indent="0" eaLnBrk="1" hangingPunct="1">
              <a:buNone/>
              <a:defRPr/>
            </a:pPr>
            <a:endParaRPr lang="fr-FR" dirty="0">
              <a:solidFill>
                <a:srgbClr val="9900CC"/>
              </a:solidFill>
              <a:cs typeface="Arial" charset="0"/>
            </a:endParaRPr>
          </a:p>
          <a:p>
            <a:pPr lvl="2" eaLnBrk="1" hangingPunct="1">
              <a:defRPr/>
            </a:pPr>
            <a:endParaRPr lang="en-US" dirty="0">
              <a:solidFill>
                <a:srgbClr val="9900CC"/>
              </a:solidFill>
              <a:cs typeface="Arial" charset="0"/>
            </a:endParaRPr>
          </a:p>
          <a:p>
            <a:pPr lvl="3" eaLnBrk="1" hangingPunct="1">
              <a:defRPr/>
            </a:pPr>
            <a:r>
              <a:rPr lang="fr-FR" u="sng" dirty="0">
                <a:solidFill>
                  <a:srgbClr val="9900CC"/>
                </a:solidFill>
                <a:cs typeface="Arial" charset="0"/>
              </a:rPr>
              <a:t>Solutions en cosinus</a:t>
            </a:r>
          </a:p>
          <a:p>
            <a:pPr lvl="3" eaLnBrk="1" hangingPunct="1">
              <a:defRPr/>
            </a:pPr>
            <a:endParaRPr lang="fr-FR" u="sng" dirty="0">
              <a:solidFill>
                <a:srgbClr val="9900CC"/>
              </a:solidFill>
              <a:cs typeface="Arial" charset="0"/>
            </a:endParaRPr>
          </a:p>
          <a:p>
            <a:pPr lvl="3" eaLnBrk="1" hangingPunct="1">
              <a:defRPr/>
            </a:pPr>
            <a:endParaRPr lang="fr-FR" u="sng" dirty="0">
              <a:solidFill>
                <a:srgbClr val="9900CC"/>
              </a:solidFill>
              <a:cs typeface="Arial" charset="0"/>
            </a:endParaRPr>
          </a:p>
          <a:p>
            <a:pPr lvl="3" eaLnBrk="1" hangingPunct="1">
              <a:defRPr/>
            </a:pPr>
            <a:r>
              <a:rPr lang="fr-FR" u="sng" dirty="0">
                <a:solidFill>
                  <a:srgbClr val="9900CC"/>
                </a:solidFill>
                <a:cs typeface="Arial" charset="0"/>
              </a:rPr>
              <a:t>Solutions en sinus</a:t>
            </a:r>
          </a:p>
        </p:txBody>
      </p:sp>
      <p:sp>
        <p:nvSpPr>
          <p:cNvPr id="6656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0AB76DB-D01F-4FC8-8788-BA953F1A38C9}" type="slidenum">
              <a:rPr lang="fr-FR" altLang="en-US"/>
              <a:pPr/>
              <a:t>87</a:t>
            </a:fld>
            <a:endParaRPr lang="fr-FR" altLang="en-US"/>
          </a:p>
        </p:txBody>
      </p:sp>
      <p:graphicFrame>
        <p:nvGraphicFramePr>
          <p:cNvPr id="6656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3154230"/>
              </p:ext>
            </p:extLst>
          </p:nvPr>
        </p:nvGraphicFramePr>
        <p:xfrm>
          <a:off x="395536" y="1810446"/>
          <a:ext cx="2746375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18" name="Equation" r:id="rId4" imgW="1473120" imgH="419040" progId="Equation.3">
                  <p:embed/>
                </p:oleObj>
              </mc:Choice>
              <mc:Fallback>
                <p:oleObj name="Equation" r:id="rId4" imgW="1473120" imgH="4190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1810446"/>
                        <a:ext cx="2746375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6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7367151"/>
              </p:ext>
            </p:extLst>
          </p:nvPr>
        </p:nvGraphicFramePr>
        <p:xfrm>
          <a:off x="3635896" y="1988840"/>
          <a:ext cx="1512887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19" name="Equation" r:id="rId6" imgW="761760" imgH="228600" progId="Equation.3">
                  <p:embed/>
                </p:oleObj>
              </mc:Choice>
              <mc:Fallback>
                <p:oleObj name="Equation" r:id="rId6" imgW="761760" imgH="2286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896" y="1988840"/>
                        <a:ext cx="1512887" cy="455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6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9907114"/>
              </p:ext>
            </p:extLst>
          </p:nvPr>
        </p:nvGraphicFramePr>
        <p:xfrm>
          <a:off x="5685577" y="1721351"/>
          <a:ext cx="3051175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0" name="Equation" r:id="rId8" imgW="1536480" imgH="444240" progId="Equation.3">
                  <p:embed/>
                </p:oleObj>
              </mc:Choice>
              <mc:Fallback>
                <p:oleObj name="Equation" r:id="rId8" imgW="1536480" imgH="4442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5577" y="1721351"/>
                        <a:ext cx="3051175" cy="885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6572" name="Group 15"/>
          <p:cNvGrpSpPr>
            <a:grpSpLocks/>
          </p:cNvGrpSpPr>
          <p:nvPr/>
        </p:nvGrpSpPr>
        <p:grpSpPr bwMode="auto">
          <a:xfrm>
            <a:off x="5894388" y="2565400"/>
            <a:ext cx="3249612" cy="2962275"/>
            <a:chOff x="3833" y="1927"/>
            <a:chExt cx="2047" cy="1866"/>
          </a:xfrm>
        </p:grpSpPr>
        <p:grpSp>
          <p:nvGrpSpPr>
            <p:cNvPr id="66583" name="Group 12"/>
            <p:cNvGrpSpPr>
              <a:grpSpLocks/>
            </p:cNvGrpSpPr>
            <p:nvPr/>
          </p:nvGrpSpPr>
          <p:grpSpPr bwMode="auto">
            <a:xfrm>
              <a:off x="3833" y="1927"/>
              <a:ext cx="2047" cy="1866"/>
              <a:chOff x="3872" y="2036"/>
              <a:chExt cx="2047" cy="1866"/>
            </a:xfrm>
          </p:grpSpPr>
          <p:graphicFrame>
            <p:nvGraphicFramePr>
              <p:cNvPr id="66568" name="Object 7"/>
              <p:cNvGraphicFramePr>
                <a:graphicFrameLocks noChangeAspect="1"/>
              </p:cNvGraphicFramePr>
              <p:nvPr/>
            </p:nvGraphicFramePr>
            <p:xfrm>
              <a:off x="3872" y="2328"/>
              <a:ext cx="2047" cy="157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21" name="Graph" r:id="rId10" imgW="3248640" imgH="2498400" progId="">
                      <p:embed/>
                    </p:oleObj>
                  </mc:Choice>
                  <mc:Fallback>
                    <p:oleObj name="Graph" r:id="rId10" imgW="3248640" imgH="2498400" progId="">
                      <p:embed/>
                      <p:pic>
                        <p:nvPicPr>
                          <p:cNvPr id="0" name="Object 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72" y="2328"/>
                            <a:ext cx="2047" cy="157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bg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6586" name="Line 8"/>
              <p:cNvSpPr>
                <a:spLocks noChangeShapeType="1"/>
              </p:cNvSpPr>
              <p:nvPr/>
            </p:nvSpPr>
            <p:spPr bwMode="auto">
              <a:xfrm>
                <a:off x="3878" y="3657"/>
                <a:ext cx="188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6587" name="Line 9"/>
              <p:cNvSpPr>
                <a:spLocks noChangeShapeType="1"/>
              </p:cNvSpPr>
              <p:nvPr/>
            </p:nvSpPr>
            <p:spPr bwMode="auto">
              <a:xfrm flipV="1">
                <a:off x="4903" y="2042"/>
                <a:ext cx="0" cy="17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0170" name="Text Box 10"/>
              <p:cNvSpPr txBox="1">
                <a:spLocks noChangeArrowheads="1"/>
              </p:cNvSpPr>
              <p:nvPr/>
            </p:nvSpPr>
            <p:spPr bwMode="auto">
              <a:xfrm>
                <a:off x="4636" y="2036"/>
                <a:ext cx="21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fr-FR" i="1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E</a:t>
                </a:r>
              </a:p>
            </p:txBody>
          </p:sp>
          <p:sp>
            <p:nvSpPr>
              <p:cNvPr id="220171" name="Text Box 11"/>
              <p:cNvSpPr txBox="1">
                <a:spLocks noChangeArrowheads="1"/>
              </p:cNvSpPr>
              <p:nvPr/>
            </p:nvSpPr>
            <p:spPr bwMode="auto">
              <a:xfrm>
                <a:off x="5544" y="3669"/>
                <a:ext cx="1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fr-FR" i="1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k</a:t>
                </a:r>
              </a:p>
            </p:txBody>
          </p:sp>
        </p:grpSp>
        <p:sp>
          <p:nvSpPr>
            <p:cNvPr id="66584" name="Line 13"/>
            <p:cNvSpPr>
              <a:spLocks noChangeShapeType="1"/>
            </p:cNvSpPr>
            <p:nvPr/>
          </p:nvSpPr>
          <p:spPr bwMode="auto">
            <a:xfrm>
              <a:off x="4105" y="2478"/>
              <a:ext cx="149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0174" name="Text Box 14"/>
            <p:cNvSpPr txBox="1">
              <a:spLocks noChangeArrowheads="1"/>
            </p:cNvSpPr>
            <p:nvPr/>
          </p:nvSpPr>
          <p:spPr bwMode="auto">
            <a:xfrm>
              <a:off x="4591" y="2218"/>
              <a:ext cx="26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V</a:t>
              </a:r>
              <a:r>
                <a:rPr lang="fr-FR" i="1" baseline="-2500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0</a:t>
              </a:r>
              <a:endParaRPr lang="fr-FR" i="1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graphicFrame>
        <p:nvGraphicFramePr>
          <p:cNvPr id="66565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9570978"/>
              </p:ext>
            </p:extLst>
          </p:nvPr>
        </p:nvGraphicFramePr>
        <p:xfrm>
          <a:off x="2349500" y="3148013"/>
          <a:ext cx="2727325" cy="128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2" name="Equation" r:id="rId12" imgW="1879560" imgH="888840" progId="Equation.3">
                  <p:embed/>
                </p:oleObj>
              </mc:Choice>
              <mc:Fallback>
                <p:oleObj name="Equation" r:id="rId12" imgW="1879560" imgH="88884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9500" y="3148013"/>
                        <a:ext cx="2727325" cy="1289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66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3152669"/>
              </p:ext>
            </p:extLst>
          </p:nvPr>
        </p:nvGraphicFramePr>
        <p:xfrm>
          <a:off x="621374" y="5143500"/>
          <a:ext cx="4151313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3" name="Equation" r:id="rId14" imgW="2514600" imgH="393480" progId="Equation.3">
                  <p:embed/>
                </p:oleObj>
              </mc:Choice>
              <mc:Fallback>
                <p:oleObj name="Equation" r:id="rId14" imgW="2514600" imgH="39348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374" y="5143500"/>
                        <a:ext cx="4151313" cy="650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67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1812124"/>
              </p:ext>
            </p:extLst>
          </p:nvPr>
        </p:nvGraphicFramePr>
        <p:xfrm>
          <a:off x="683568" y="5929313"/>
          <a:ext cx="3627438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4" name="Equation" r:id="rId16" imgW="2197080" imgH="393480" progId="Equation.3">
                  <p:embed/>
                </p:oleObj>
              </mc:Choice>
              <mc:Fallback>
                <p:oleObj name="Equation" r:id="rId16" imgW="2197080" imgH="39348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5929313"/>
                        <a:ext cx="3627438" cy="650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573" name="Line 19"/>
          <p:cNvSpPr>
            <a:spLocks noChangeShapeType="1"/>
          </p:cNvSpPr>
          <p:nvPr/>
        </p:nvSpPr>
        <p:spPr bwMode="auto">
          <a:xfrm>
            <a:off x="8172450" y="4638675"/>
            <a:ext cx="0" cy="504825"/>
          </a:xfrm>
          <a:prstGeom prst="line">
            <a:avLst/>
          </a:prstGeom>
          <a:noFill/>
          <a:ln w="28575">
            <a:solidFill>
              <a:srgbClr val="9900CC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6574" name="Line 20"/>
          <p:cNvSpPr>
            <a:spLocks noChangeShapeType="1"/>
          </p:cNvSpPr>
          <p:nvPr/>
        </p:nvSpPr>
        <p:spPr bwMode="auto">
          <a:xfrm>
            <a:off x="8345488" y="4365625"/>
            <a:ext cx="0" cy="755650"/>
          </a:xfrm>
          <a:prstGeom prst="line">
            <a:avLst/>
          </a:prstGeom>
          <a:noFill/>
          <a:ln w="28575">
            <a:solidFill>
              <a:srgbClr val="9900CC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6575" name="Line 21"/>
          <p:cNvSpPr>
            <a:spLocks noChangeShapeType="1"/>
          </p:cNvSpPr>
          <p:nvPr/>
        </p:nvSpPr>
        <p:spPr bwMode="auto">
          <a:xfrm flipV="1">
            <a:off x="8258175" y="4437063"/>
            <a:ext cx="0" cy="68421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6576" name="Line 22"/>
          <p:cNvSpPr>
            <a:spLocks noChangeShapeType="1"/>
          </p:cNvSpPr>
          <p:nvPr/>
        </p:nvSpPr>
        <p:spPr bwMode="auto">
          <a:xfrm flipV="1">
            <a:off x="8445500" y="4121150"/>
            <a:ext cx="0" cy="10080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6577" name="Line 23"/>
          <p:cNvSpPr>
            <a:spLocks noChangeShapeType="1"/>
          </p:cNvSpPr>
          <p:nvPr/>
        </p:nvSpPr>
        <p:spPr bwMode="auto">
          <a:xfrm>
            <a:off x="6824663" y="3768725"/>
            <a:ext cx="503237" cy="0"/>
          </a:xfrm>
          <a:prstGeom prst="line">
            <a:avLst/>
          </a:prstGeom>
          <a:noFill/>
          <a:ln w="28575">
            <a:solidFill>
              <a:srgbClr val="9900CC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6578" name="Line 24"/>
          <p:cNvSpPr>
            <a:spLocks noChangeShapeType="1"/>
          </p:cNvSpPr>
          <p:nvPr/>
        </p:nvSpPr>
        <p:spPr bwMode="auto">
          <a:xfrm>
            <a:off x="6824663" y="4129088"/>
            <a:ext cx="50323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20185" name="Text Box 25"/>
          <p:cNvSpPr txBox="1">
            <a:spLocks noChangeArrowheads="1"/>
          </p:cNvSpPr>
          <p:nvPr/>
        </p:nvSpPr>
        <p:spPr bwMode="auto">
          <a:xfrm>
            <a:off x="7451725" y="3573463"/>
            <a:ext cx="958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i="1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cosinus</a:t>
            </a:r>
          </a:p>
        </p:txBody>
      </p:sp>
      <p:sp>
        <p:nvSpPr>
          <p:cNvPr id="220186" name="Text Box 26"/>
          <p:cNvSpPr txBox="1">
            <a:spLocks noChangeArrowheads="1"/>
          </p:cNvSpPr>
          <p:nvPr/>
        </p:nvSpPr>
        <p:spPr bwMode="auto">
          <a:xfrm>
            <a:off x="7472363" y="3906838"/>
            <a:ext cx="717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sinus</a:t>
            </a:r>
          </a:p>
        </p:txBody>
      </p:sp>
      <p:sp>
        <p:nvSpPr>
          <p:cNvPr id="66581" name="AutoShape 27"/>
          <p:cNvSpPr>
            <a:spLocks/>
          </p:cNvSpPr>
          <p:nvPr/>
        </p:nvSpPr>
        <p:spPr bwMode="auto">
          <a:xfrm>
            <a:off x="4887857" y="5245100"/>
            <a:ext cx="288925" cy="1368425"/>
          </a:xfrm>
          <a:prstGeom prst="rightBrace">
            <a:avLst>
              <a:gd name="adj1" fmla="val 39469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20188" name="Text Box 28"/>
          <p:cNvSpPr txBox="1">
            <a:spLocks noChangeArrowheads="1"/>
          </p:cNvSpPr>
          <p:nvPr/>
        </p:nvSpPr>
        <p:spPr bwMode="auto">
          <a:xfrm>
            <a:off x="5343525" y="5608638"/>
            <a:ext cx="3295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 vecteur d’onde est quantifié</a:t>
            </a:r>
          </a:p>
          <a:p>
            <a:pPr>
              <a:defRPr/>
            </a:pPr>
            <a:r>
              <a:rPr lang="fr-FR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itchFamily="2" charset="2"/>
              </a:rPr>
              <a:t> l’énergie l’est également</a:t>
            </a:r>
            <a:endParaRPr lang="fr-FR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Potentiel de Sommerfeld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defRPr/>
            </a:pPr>
            <a:r>
              <a:rPr lang="fr-FR" i="1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Conditions cycliques de Born von Karmann</a:t>
            </a:r>
            <a:r>
              <a:rPr lang="fr-FR"/>
              <a:t>:</a:t>
            </a:r>
          </a:p>
          <a:p>
            <a:pPr lvl="2" eaLnBrk="1" hangingPunct="1">
              <a:defRPr/>
            </a:pPr>
            <a:r>
              <a:rPr lang="fr-FR"/>
              <a:t>L’idée est de considérer qu’à l’échelle de la longueur d’onde électronique, la dimension du cristal est infinie </a:t>
            </a:r>
            <a:r>
              <a:rPr lang="fr-FR">
                <a:sym typeface="Wingdings" pitchFamily="2" charset="2"/>
              </a:rPr>
              <a:t> on assimile le cristal unidimentionnel de longueur L à un cercle de périmètre L : on « oublie » les conditions aux limites?</a:t>
            </a:r>
          </a:p>
          <a:p>
            <a:pPr lvl="2" eaLnBrk="1" hangingPunct="1">
              <a:defRPr/>
            </a:pPr>
            <a:r>
              <a:rPr lang="fr-FR">
                <a:sym typeface="Wingdings" pitchFamily="2" charset="2"/>
              </a:rPr>
              <a:t>La situation en </a:t>
            </a:r>
            <a:r>
              <a:rPr lang="fr-FR" i="1">
                <a:sym typeface="Wingdings" pitchFamily="2" charset="2"/>
              </a:rPr>
              <a:t>x</a:t>
            </a:r>
            <a:r>
              <a:rPr lang="fr-FR">
                <a:sym typeface="Wingdings" pitchFamily="2" charset="2"/>
              </a:rPr>
              <a:t> et en </a:t>
            </a:r>
            <a:r>
              <a:rPr lang="fr-FR" i="1">
                <a:sym typeface="Wingdings" pitchFamily="2" charset="2"/>
              </a:rPr>
              <a:t>x+L</a:t>
            </a:r>
            <a:r>
              <a:rPr lang="fr-FR">
                <a:sym typeface="Wingdings" pitchFamily="2" charset="2"/>
              </a:rPr>
              <a:t> est identique:</a:t>
            </a:r>
            <a:endParaRPr lang="fr-FR"/>
          </a:p>
        </p:txBody>
      </p:sp>
      <p:sp>
        <p:nvSpPr>
          <p:cNvPr id="6758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3CCE0E3-823B-470D-94E4-747F13598BC3}" type="slidenum">
              <a:rPr lang="fr-FR" altLang="en-US"/>
              <a:pPr/>
              <a:t>88</a:t>
            </a:fld>
            <a:endParaRPr lang="fr-FR" altLang="en-US"/>
          </a:p>
        </p:txBody>
      </p:sp>
      <p:graphicFrame>
        <p:nvGraphicFramePr>
          <p:cNvPr id="67586" name="Object 4"/>
          <p:cNvGraphicFramePr>
            <a:graphicFrameLocks noChangeAspect="1"/>
          </p:cNvGraphicFramePr>
          <p:nvPr/>
        </p:nvGraphicFramePr>
        <p:xfrm>
          <a:off x="1547813" y="4724400"/>
          <a:ext cx="2517775" cy="163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2" name="Equation" r:id="rId4" imgW="1371600" imgH="888840" progId="Equation.3">
                  <p:embed/>
                </p:oleObj>
              </mc:Choice>
              <mc:Fallback>
                <p:oleObj name="Equation" r:id="rId4" imgW="1371600" imgH="8888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4724400"/>
                        <a:ext cx="2517775" cy="1631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2213" name="Text Box 5"/>
          <p:cNvSpPr txBox="1">
            <a:spLocks noChangeArrowheads="1"/>
          </p:cNvSpPr>
          <p:nvPr/>
        </p:nvSpPr>
        <p:spPr bwMode="auto">
          <a:xfrm>
            <a:off x="5148263" y="5373688"/>
            <a:ext cx="3600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fr-FR" i="1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Même résultat: il y a encore quantification de k donc de E</a:t>
            </a:r>
          </a:p>
        </p:txBody>
      </p:sp>
      <p:sp>
        <p:nvSpPr>
          <p:cNvPr id="67591" name="AutoShape 6"/>
          <p:cNvSpPr>
            <a:spLocks/>
          </p:cNvSpPr>
          <p:nvPr/>
        </p:nvSpPr>
        <p:spPr bwMode="auto">
          <a:xfrm>
            <a:off x="4284663" y="4724400"/>
            <a:ext cx="431800" cy="1657350"/>
          </a:xfrm>
          <a:prstGeom prst="rightBrace">
            <a:avLst>
              <a:gd name="adj1" fmla="val 31985"/>
              <a:gd name="adj2" fmla="val 5000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Modèle de Sommerfeld</a:t>
            </a:r>
          </a:p>
        </p:txBody>
      </p:sp>
      <p:sp>
        <p:nvSpPr>
          <p:cNvPr id="2232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19263"/>
            <a:ext cx="5051425" cy="4411662"/>
          </a:xfrm>
        </p:spPr>
        <p:txBody>
          <a:bodyPr/>
          <a:lstStyle/>
          <a:p>
            <a:pPr lvl="1" eaLnBrk="1" hangingPunct="1">
              <a:defRPr/>
            </a:pPr>
            <a:r>
              <a:rPr lang="fr-FR" dirty="0"/>
              <a:t>L’électron de Sommerfeld:</a:t>
            </a:r>
          </a:p>
          <a:p>
            <a:pPr lvl="2" eaLnBrk="1" hangingPunct="1">
              <a:defRPr/>
            </a:pPr>
            <a:r>
              <a:rPr lang="fr-FR" sz="2000" dirty="0"/>
              <a:t>Soit l’électron en k</a:t>
            </a:r>
            <a:r>
              <a:rPr lang="fr-FR" sz="2000" baseline="-25000" dirty="0"/>
              <a:t>0</a:t>
            </a:r>
            <a:r>
              <a:rPr lang="fr-FR" sz="2000" dirty="0"/>
              <a:t>: L est de l’ordre de 10</a:t>
            </a:r>
            <a:r>
              <a:rPr lang="fr-FR" sz="2000" baseline="30000" dirty="0"/>
              <a:t>8</a:t>
            </a:r>
            <a:r>
              <a:rPr lang="en-US" sz="2000" dirty="0">
                <a:cs typeface="Arial" charset="0"/>
              </a:rPr>
              <a:t>Å (1 cm) </a:t>
            </a:r>
            <a:r>
              <a:rPr lang="en-US" sz="2000" dirty="0">
                <a:cs typeface="Arial" charset="0"/>
                <a:sym typeface="Wingdings" pitchFamily="2" charset="2"/>
              </a:rPr>
              <a:t> </a:t>
            </a:r>
            <a:r>
              <a:rPr lang="fr-FR" sz="2000" dirty="0">
                <a:cs typeface="Arial" charset="0"/>
                <a:sym typeface="Wingdings" pitchFamily="2" charset="2"/>
              </a:rPr>
              <a:t>on admet que le paquet d’onde de largeur </a:t>
            </a:r>
            <a:r>
              <a:rPr lang="fr-FR" sz="2000" dirty="0" err="1">
                <a:latin typeface="Symbol" pitchFamily="18" charset="2"/>
                <a:cs typeface="Arial" charset="0"/>
                <a:sym typeface="Wingdings" pitchFamily="2" charset="2"/>
              </a:rPr>
              <a:t>D</a:t>
            </a:r>
            <a:r>
              <a:rPr lang="fr-FR" sz="2000" dirty="0" err="1">
                <a:cs typeface="Arial" charset="0"/>
                <a:sym typeface="Wingdings" pitchFamily="2" charset="2"/>
              </a:rPr>
              <a:t>k</a:t>
            </a:r>
            <a:r>
              <a:rPr lang="fr-FR" sz="2000" dirty="0">
                <a:cs typeface="Arial" charset="0"/>
                <a:sym typeface="Wingdings" pitchFamily="2" charset="2"/>
              </a:rPr>
              <a:t>, constitue un pseudo continuum car:</a:t>
            </a:r>
          </a:p>
          <a:p>
            <a:pPr lvl="2" eaLnBrk="1" hangingPunct="1">
              <a:defRPr/>
            </a:pPr>
            <a:endParaRPr lang="fr-FR" sz="2000" dirty="0">
              <a:cs typeface="Arial" charset="0"/>
              <a:sym typeface="Wingdings" pitchFamily="2" charset="2"/>
            </a:endParaRPr>
          </a:p>
          <a:p>
            <a:pPr lvl="2" eaLnBrk="1" hangingPunct="1">
              <a:defRPr/>
            </a:pPr>
            <a:endParaRPr lang="fr-FR" sz="2000" dirty="0">
              <a:cs typeface="Arial" charset="0"/>
              <a:sym typeface="Wingdings" pitchFamily="2" charset="2"/>
            </a:endParaRPr>
          </a:p>
          <a:p>
            <a:pPr lvl="2" eaLnBrk="1" hangingPunct="1">
              <a:defRPr/>
            </a:pPr>
            <a:endParaRPr lang="fr-FR" sz="2000" dirty="0">
              <a:cs typeface="Arial" charset="0"/>
              <a:sym typeface="Wingdings" pitchFamily="2" charset="2"/>
            </a:endParaRPr>
          </a:p>
          <a:p>
            <a:pPr lvl="2" eaLnBrk="1" hangingPunct="1">
              <a:defRPr/>
            </a:pPr>
            <a:r>
              <a:rPr lang="fr-FR" sz="2000" i="1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  <a:sym typeface="Wingdings" pitchFamily="2" charset="2"/>
              </a:rPr>
              <a:t>Vitesse de l’électron</a:t>
            </a:r>
            <a:r>
              <a:rPr lang="fr-FR" sz="2000" dirty="0">
                <a:cs typeface="Arial" charset="0"/>
                <a:sym typeface="Wingdings" pitchFamily="2" charset="2"/>
              </a:rPr>
              <a:t>:</a:t>
            </a:r>
            <a:endParaRPr lang="fr-FR" sz="2000" dirty="0">
              <a:cs typeface="Arial" charset="0"/>
            </a:endParaRPr>
          </a:p>
        </p:txBody>
      </p:sp>
      <p:sp>
        <p:nvSpPr>
          <p:cNvPr id="686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55F519B-2553-4D5C-8EFD-77E704DE9C7C}" type="slidenum">
              <a:rPr lang="fr-FR" altLang="en-US"/>
              <a:pPr/>
              <a:t>89</a:t>
            </a:fld>
            <a:endParaRPr lang="fr-FR" altLang="en-US"/>
          </a:p>
        </p:txBody>
      </p:sp>
      <p:grpSp>
        <p:nvGrpSpPr>
          <p:cNvPr id="68616" name="Group 5"/>
          <p:cNvGrpSpPr>
            <a:grpSpLocks/>
          </p:cNvGrpSpPr>
          <p:nvPr/>
        </p:nvGrpSpPr>
        <p:grpSpPr bwMode="auto">
          <a:xfrm>
            <a:off x="5435600" y="1844675"/>
            <a:ext cx="3249613" cy="2962275"/>
            <a:chOff x="3872" y="2036"/>
            <a:chExt cx="2047" cy="1866"/>
          </a:xfrm>
        </p:grpSpPr>
        <p:graphicFrame>
          <p:nvGraphicFramePr>
            <p:cNvPr id="68612" name="Object 6"/>
            <p:cNvGraphicFramePr>
              <a:graphicFrameLocks noChangeAspect="1"/>
            </p:cNvGraphicFramePr>
            <p:nvPr/>
          </p:nvGraphicFramePr>
          <p:xfrm>
            <a:off x="3872" y="2328"/>
            <a:ext cx="2047" cy="15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466" name="Graph" r:id="rId4" imgW="3248640" imgH="2498400" progId="">
                    <p:embed/>
                  </p:oleObj>
                </mc:Choice>
                <mc:Fallback>
                  <p:oleObj name="Graph" r:id="rId4" imgW="3248640" imgH="2498400" progId="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2" y="2328"/>
                          <a:ext cx="2047" cy="15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8626" name="Line 7"/>
            <p:cNvSpPr>
              <a:spLocks noChangeShapeType="1"/>
            </p:cNvSpPr>
            <p:nvPr/>
          </p:nvSpPr>
          <p:spPr bwMode="auto">
            <a:xfrm>
              <a:off x="3878" y="3657"/>
              <a:ext cx="188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8627" name="Line 8"/>
            <p:cNvSpPr>
              <a:spLocks noChangeShapeType="1"/>
            </p:cNvSpPr>
            <p:nvPr/>
          </p:nvSpPr>
          <p:spPr bwMode="auto">
            <a:xfrm flipV="1">
              <a:off x="4903" y="2042"/>
              <a:ext cx="0" cy="17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3241" name="Text Box 9"/>
            <p:cNvSpPr txBox="1">
              <a:spLocks noChangeArrowheads="1"/>
            </p:cNvSpPr>
            <p:nvPr/>
          </p:nvSpPr>
          <p:spPr bwMode="auto">
            <a:xfrm>
              <a:off x="4636" y="2036"/>
              <a:ext cx="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</a:t>
              </a:r>
            </a:p>
          </p:txBody>
        </p:sp>
        <p:sp>
          <p:nvSpPr>
            <p:cNvPr id="223242" name="Text Box 10"/>
            <p:cNvSpPr txBox="1">
              <a:spLocks noChangeArrowheads="1"/>
            </p:cNvSpPr>
            <p:nvPr/>
          </p:nvSpPr>
          <p:spPr bwMode="auto">
            <a:xfrm>
              <a:off x="5544" y="3669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k</a:t>
              </a:r>
            </a:p>
          </p:txBody>
        </p:sp>
      </p:grpSp>
      <p:sp>
        <p:nvSpPr>
          <p:cNvPr id="68617" name="Line 13"/>
          <p:cNvSpPr>
            <a:spLocks noChangeShapeType="1"/>
          </p:cNvSpPr>
          <p:nvPr/>
        </p:nvSpPr>
        <p:spPr bwMode="auto">
          <a:xfrm>
            <a:off x="7092950" y="3429000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8618" name="Line 14"/>
          <p:cNvSpPr>
            <a:spLocks noChangeShapeType="1"/>
          </p:cNvSpPr>
          <p:nvPr/>
        </p:nvSpPr>
        <p:spPr bwMode="auto">
          <a:xfrm>
            <a:off x="7970838" y="3414713"/>
            <a:ext cx="0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8619" name="Line 15"/>
          <p:cNvSpPr>
            <a:spLocks noChangeShapeType="1"/>
          </p:cNvSpPr>
          <p:nvPr/>
        </p:nvSpPr>
        <p:spPr bwMode="auto">
          <a:xfrm flipV="1">
            <a:off x="7826375" y="3702050"/>
            <a:ext cx="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8620" name="Line 16"/>
          <p:cNvSpPr>
            <a:spLocks noChangeShapeType="1"/>
          </p:cNvSpPr>
          <p:nvPr/>
        </p:nvSpPr>
        <p:spPr bwMode="auto">
          <a:xfrm flipV="1">
            <a:off x="8101013" y="3113088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8621" name="Text Box 20"/>
          <p:cNvSpPr txBox="1">
            <a:spLocks noChangeArrowheads="1"/>
          </p:cNvSpPr>
          <p:nvPr/>
        </p:nvSpPr>
        <p:spPr bwMode="auto">
          <a:xfrm>
            <a:off x="7812088" y="4446588"/>
            <a:ext cx="336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/>
              <a:t>k</a:t>
            </a:r>
            <a:r>
              <a:rPr lang="fr-FR" sz="1400" baseline="-25000"/>
              <a:t>0</a:t>
            </a:r>
            <a:endParaRPr lang="fr-FR" sz="1400"/>
          </a:p>
        </p:txBody>
      </p:sp>
      <p:sp>
        <p:nvSpPr>
          <p:cNvPr id="68622" name="Line 21"/>
          <p:cNvSpPr>
            <a:spLocks noChangeShapeType="1"/>
          </p:cNvSpPr>
          <p:nvPr/>
        </p:nvSpPr>
        <p:spPr bwMode="auto">
          <a:xfrm flipV="1">
            <a:off x="7308850" y="4508500"/>
            <a:ext cx="503238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68623" name="Text Box 22"/>
          <p:cNvSpPr txBox="1">
            <a:spLocks noChangeArrowheads="1"/>
          </p:cNvSpPr>
          <p:nvPr/>
        </p:nvSpPr>
        <p:spPr bwMode="auto">
          <a:xfrm>
            <a:off x="6804025" y="4938713"/>
            <a:ext cx="830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/>
              <a:t>k</a:t>
            </a:r>
            <a:r>
              <a:rPr lang="fr-FR" sz="1400" baseline="-25000"/>
              <a:t>0</a:t>
            </a:r>
            <a:r>
              <a:rPr lang="fr-FR" sz="1400"/>
              <a:t> –</a:t>
            </a:r>
            <a:r>
              <a:rPr lang="fr-FR" sz="1400">
                <a:latin typeface="Symbol" pitchFamily="18" charset="2"/>
              </a:rPr>
              <a:t>D</a:t>
            </a:r>
            <a:r>
              <a:rPr lang="fr-FR" sz="1400"/>
              <a:t>k/2</a:t>
            </a:r>
          </a:p>
        </p:txBody>
      </p:sp>
      <p:sp>
        <p:nvSpPr>
          <p:cNvPr id="68624" name="Line 23"/>
          <p:cNvSpPr>
            <a:spLocks noChangeShapeType="1"/>
          </p:cNvSpPr>
          <p:nvPr/>
        </p:nvSpPr>
        <p:spPr bwMode="auto">
          <a:xfrm flipV="1">
            <a:off x="8101013" y="4508500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68625" name="Text Box 24"/>
          <p:cNvSpPr txBox="1">
            <a:spLocks noChangeArrowheads="1"/>
          </p:cNvSpPr>
          <p:nvPr/>
        </p:nvSpPr>
        <p:spPr bwMode="auto">
          <a:xfrm>
            <a:off x="7773988" y="5054600"/>
            <a:ext cx="8350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/>
              <a:t>k</a:t>
            </a:r>
            <a:r>
              <a:rPr lang="fr-FR" sz="1400" baseline="-25000"/>
              <a:t>0</a:t>
            </a:r>
            <a:r>
              <a:rPr lang="fr-FR" sz="1400"/>
              <a:t> +</a:t>
            </a:r>
            <a:r>
              <a:rPr lang="fr-FR" sz="1400">
                <a:latin typeface="Symbol" pitchFamily="18" charset="2"/>
              </a:rPr>
              <a:t>D</a:t>
            </a:r>
            <a:r>
              <a:rPr lang="fr-FR" sz="1400"/>
              <a:t>k/2</a:t>
            </a:r>
          </a:p>
        </p:txBody>
      </p:sp>
      <p:graphicFrame>
        <p:nvGraphicFramePr>
          <p:cNvPr id="68610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3973007"/>
              </p:ext>
            </p:extLst>
          </p:nvPr>
        </p:nvGraphicFramePr>
        <p:xfrm>
          <a:off x="2027238" y="3433763"/>
          <a:ext cx="2951162" cy="766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67" name="Équation" r:id="rId6" imgW="1562040" imgH="406080" progId="Equation.3">
                  <p:embed/>
                </p:oleObj>
              </mc:Choice>
              <mc:Fallback>
                <p:oleObj name="Équation" r:id="rId6" imgW="1562040" imgH="406080" progId="Equation.3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7238" y="3433763"/>
                        <a:ext cx="2951162" cy="766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1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6838909"/>
              </p:ext>
            </p:extLst>
          </p:nvPr>
        </p:nvGraphicFramePr>
        <p:xfrm>
          <a:off x="1346200" y="4921250"/>
          <a:ext cx="4079875" cy="152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68" name="Equation" r:id="rId8" imgW="2247840" imgH="838080" progId="Equation.DSMT4">
                  <p:embed/>
                </p:oleObj>
              </mc:Choice>
              <mc:Fallback>
                <p:oleObj name="Equation" r:id="rId8" imgW="2247840" imgH="838080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6200" y="4921250"/>
                        <a:ext cx="4079875" cy="1520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5" descr="D:\Pictures\Chem12\Ch04\Chem12_pg220_4-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581128"/>
            <a:ext cx="249555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La liaison cristalline</a:t>
            </a:r>
          </a:p>
        </p:txBody>
      </p:sp>
      <p:sp>
        <p:nvSpPr>
          <p:cNvPr id="1229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28775"/>
            <a:ext cx="8229600" cy="44116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000" dirty="0"/>
              <a:t>Quelles sont les forces qui permettent aux atomes de se lier entre eux et de former telles ou telles structures?</a:t>
            </a:r>
          </a:p>
          <a:p>
            <a:pPr eaLnBrk="1" hangingPunct="1">
              <a:lnSpc>
                <a:spcPct val="90000"/>
              </a:lnSpc>
            </a:pPr>
            <a:endParaRPr lang="fr-FR" sz="2000" dirty="0"/>
          </a:p>
          <a:p>
            <a:pPr eaLnBrk="1" hangingPunct="1">
              <a:lnSpc>
                <a:spcPct val="90000"/>
              </a:lnSpc>
            </a:pPr>
            <a:endParaRPr lang="fr-FR" sz="2000" dirty="0"/>
          </a:p>
          <a:p>
            <a:pPr eaLnBrk="1" hangingPunct="1">
              <a:lnSpc>
                <a:spcPct val="90000"/>
              </a:lnSpc>
            </a:pPr>
            <a:endParaRPr lang="fr-FR" sz="2000" dirty="0"/>
          </a:p>
          <a:p>
            <a:pPr eaLnBrk="1" hangingPunct="1">
              <a:lnSpc>
                <a:spcPct val="90000"/>
              </a:lnSpc>
            </a:pPr>
            <a:r>
              <a:rPr lang="fr-FR" sz="2000" dirty="0"/>
              <a:t>Plusieurs paramètres/effets à prendre en compte:</a:t>
            </a:r>
          </a:p>
          <a:p>
            <a:pPr eaLnBrk="1" hangingPunct="1">
              <a:lnSpc>
                <a:spcPct val="90000"/>
              </a:lnSpc>
            </a:pPr>
            <a:endParaRPr lang="fr-FR" sz="2000" dirty="0"/>
          </a:p>
          <a:p>
            <a:pPr lvl="1" eaLnBrk="1" hangingPunct="1">
              <a:lnSpc>
                <a:spcPct val="90000"/>
              </a:lnSpc>
            </a:pP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Garder les ions chargés positivement éloignés les uns des autres</a:t>
            </a:r>
          </a:p>
          <a:p>
            <a:pPr lvl="1">
              <a:lnSpc>
                <a:spcPct val="90000"/>
              </a:lnSpc>
            </a:pP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Garder les électrons chargés négativement éloignés les uns des autres</a:t>
            </a:r>
          </a:p>
          <a:p>
            <a:pPr lvl="1" eaLnBrk="1" hangingPunct="1">
              <a:lnSpc>
                <a:spcPct val="90000"/>
              </a:lnSpc>
            </a:pP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Garder les électrons proches des ions</a:t>
            </a:r>
          </a:p>
          <a:p>
            <a:pPr lvl="1" eaLnBrk="1" hangingPunct="1">
              <a:lnSpc>
                <a:spcPct val="90000"/>
              </a:lnSpc>
            </a:pP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Minimiser l’énergie cinétique des électrons </a:t>
            </a:r>
          </a:p>
          <a:p>
            <a:pPr marL="274320" lvl="1" indent="0" eaLnBrk="1" hangingPunct="1">
              <a:lnSpc>
                <a:spcPct val="90000"/>
              </a:lnSpc>
              <a:buNone/>
            </a:pP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   en les répartissant</a:t>
            </a:r>
          </a:p>
          <a:p>
            <a:pPr lvl="1" eaLnBrk="1" hangingPunct="1">
              <a:lnSpc>
                <a:spcPct val="90000"/>
              </a:lnSpc>
            </a:pPr>
            <a:endParaRPr lang="fr-FR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29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03F4375-EB89-4DCF-BB92-E8B6EF4744E3}" type="slidenum">
              <a:rPr lang="fr-FR" altLang="en-US"/>
              <a:pPr/>
              <a:t>9</a:t>
            </a:fld>
            <a:endParaRPr lang="fr-FR" altLang="en-US"/>
          </a:p>
        </p:txBody>
      </p:sp>
      <p:grpSp>
        <p:nvGrpSpPr>
          <p:cNvPr id="12294" name="Group 10"/>
          <p:cNvGrpSpPr>
            <a:grpSpLocks/>
          </p:cNvGrpSpPr>
          <p:nvPr/>
        </p:nvGrpSpPr>
        <p:grpSpPr bwMode="auto">
          <a:xfrm>
            <a:off x="1691680" y="2348880"/>
            <a:ext cx="4679950" cy="744538"/>
            <a:chOff x="1384" y="3748"/>
            <a:chExt cx="2948" cy="469"/>
          </a:xfrm>
        </p:grpSpPr>
        <p:sp>
          <p:nvSpPr>
            <p:cNvPr id="57353" name="Rectangle 9"/>
            <p:cNvSpPr>
              <a:spLocks noChangeArrowheads="1"/>
            </p:cNvSpPr>
            <p:nvPr/>
          </p:nvSpPr>
          <p:spPr bwMode="auto">
            <a:xfrm>
              <a:off x="1384" y="3748"/>
              <a:ext cx="2948" cy="453"/>
            </a:xfrm>
            <a:prstGeom prst="rect">
              <a:avLst/>
            </a:prstGeom>
            <a:gradFill rotWithShape="1">
              <a:gsLst>
                <a:gs pos="0">
                  <a:schemeClr val="hlink">
                    <a:alpha val="27000"/>
                  </a:schemeClr>
                </a:gs>
                <a:gs pos="100000">
                  <a:schemeClr val="hlink">
                    <a:gamma/>
                    <a:shade val="46275"/>
                    <a:invGamma/>
                    <a:alpha val="25999"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12297" name="Text Box 5"/>
            <p:cNvSpPr txBox="1">
              <a:spLocks noChangeArrowheads="1"/>
            </p:cNvSpPr>
            <p:nvPr/>
          </p:nvSpPr>
          <p:spPr bwMode="auto">
            <a:xfrm>
              <a:off x="1436" y="3850"/>
              <a:ext cx="80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400"/>
                <a:t>Le but : </a:t>
              </a:r>
            </a:p>
          </p:txBody>
        </p:sp>
        <p:graphicFrame>
          <p:nvGraphicFramePr>
            <p:cNvPr id="12290" name="Object 6"/>
            <p:cNvGraphicFramePr>
              <a:graphicFrameLocks noChangeAspect="1"/>
            </p:cNvGraphicFramePr>
            <p:nvPr/>
          </p:nvGraphicFramePr>
          <p:xfrm>
            <a:off x="2189" y="3793"/>
            <a:ext cx="1959" cy="4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698" name="Equation" r:id="rId5" imgW="1054080" imgH="228600" progId="Equation.3">
                    <p:embed/>
                  </p:oleObj>
                </mc:Choice>
                <mc:Fallback>
                  <p:oleObj name="Equation" r:id="rId5" imgW="1054080" imgH="228600" progId="Equation.3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89" y="3793"/>
                          <a:ext cx="1959" cy="42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Modèle de Sommerfeld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19263"/>
            <a:ext cx="5051425" cy="4411662"/>
          </a:xfrm>
        </p:spPr>
        <p:txBody>
          <a:bodyPr/>
          <a:lstStyle/>
          <a:p>
            <a:pPr lvl="1" eaLnBrk="1" hangingPunct="1">
              <a:defRPr/>
            </a:pPr>
            <a:r>
              <a:rPr lang="fr-FR"/>
              <a:t>L’électron de Sommerfeld:</a:t>
            </a:r>
          </a:p>
          <a:p>
            <a:pPr lvl="2" eaLnBrk="1" hangingPunct="1">
              <a:defRPr/>
            </a:pPr>
            <a:r>
              <a:rPr lang="fr-FR" sz="2000" i="1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  <a:sym typeface="Wingdings" pitchFamily="2" charset="2"/>
              </a:rPr>
              <a:t>Accélération de l’électron:</a:t>
            </a:r>
          </a:p>
          <a:p>
            <a:pPr lvl="2" eaLnBrk="1" hangingPunct="1">
              <a:buFont typeface="Wingdings" pitchFamily="2" charset="2"/>
              <a:buNone/>
              <a:defRPr/>
            </a:pPr>
            <a:endParaRPr lang="fr-FR" sz="2000">
              <a:cs typeface="Arial" charset="0"/>
              <a:sym typeface="Wingdings" pitchFamily="2" charset="2"/>
            </a:endParaRPr>
          </a:p>
        </p:txBody>
      </p:sp>
      <p:sp>
        <p:nvSpPr>
          <p:cNvPr id="6963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82496BD-652B-4514-95AC-8309116DBFA5}" type="slidenum">
              <a:rPr lang="fr-FR" altLang="en-US"/>
              <a:pPr/>
              <a:t>90</a:t>
            </a:fld>
            <a:endParaRPr lang="fr-FR" altLang="en-US"/>
          </a:p>
        </p:txBody>
      </p:sp>
      <p:grpSp>
        <p:nvGrpSpPr>
          <p:cNvPr id="69639" name="Group 34"/>
          <p:cNvGrpSpPr>
            <a:grpSpLocks/>
          </p:cNvGrpSpPr>
          <p:nvPr/>
        </p:nvGrpSpPr>
        <p:grpSpPr bwMode="auto">
          <a:xfrm>
            <a:off x="5435600" y="981075"/>
            <a:ext cx="3249613" cy="3514725"/>
            <a:chOff x="3424" y="1162"/>
            <a:chExt cx="2047" cy="2214"/>
          </a:xfrm>
        </p:grpSpPr>
        <p:grpSp>
          <p:nvGrpSpPr>
            <p:cNvPr id="69661" name="Group 4"/>
            <p:cNvGrpSpPr>
              <a:grpSpLocks/>
            </p:cNvGrpSpPr>
            <p:nvPr/>
          </p:nvGrpSpPr>
          <p:grpSpPr bwMode="auto">
            <a:xfrm>
              <a:off x="3424" y="1162"/>
              <a:ext cx="2047" cy="1866"/>
              <a:chOff x="3872" y="2036"/>
              <a:chExt cx="2047" cy="1866"/>
            </a:xfrm>
          </p:grpSpPr>
          <p:graphicFrame>
            <p:nvGraphicFramePr>
              <p:cNvPr id="69635" name="Object 5"/>
              <p:cNvGraphicFramePr>
                <a:graphicFrameLocks noChangeAspect="1"/>
              </p:cNvGraphicFramePr>
              <p:nvPr/>
            </p:nvGraphicFramePr>
            <p:xfrm>
              <a:off x="3872" y="2328"/>
              <a:ext cx="2047" cy="157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3490" name="Graph" r:id="rId4" imgW="3248640" imgH="2498400" progId="">
                      <p:embed/>
                    </p:oleObj>
                  </mc:Choice>
                  <mc:Fallback>
                    <p:oleObj name="Graph" r:id="rId4" imgW="3248640" imgH="2498400" progId="">
                      <p:embed/>
                      <p:pic>
                        <p:nvPicPr>
                          <p:cNvPr id="0" name="Object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72" y="2328"/>
                            <a:ext cx="2047" cy="157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bg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9671" name="Line 6"/>
              <p:cNvSpPr>
                <a:spLocks noChangeShapeType="1"/>
              </p:cNvSpPr>
              <p:nvPr/>
            </p:nvSpPr>
            <p:spPr bwMode="auto">
              <a:xfrm>
                <a:off x="3878" y="3657"/>
                <a:ext cx="188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9672" name="Line 7"/>
              <p:cNvSpPr>
                <a:spLocks noChangeShapeType="1"/>
              </p:cNvSpPr>
              <p:nvPr/>
            </p:nvSpPr>
            <p:spPr bwMode="auto">
              <a:xfrm flipV="1">
                <a:off x="4903" y="2042"/>
                <a:ext cx="0" cy="17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4264" name="Text Box 8"/>
              <p:cNvSpPr txBox="1">
                <a:spLocks noChangeArrowheads="1"/>
              </p:cNvSpPr>
              <p:nvPr/>
            </p:nvSpPr>
            <p:spPr bwMode="auto">
              <a:xfrm>
                <a:off x="4636" y="2036"/>
                <a:ext cx="21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fr-FR" i="1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E</a:t>
                </a:r>
              </a:p>
            </p:txBody>
          </p:sp>
          <p:sp>
            <p:nvSpPr>
              <p:cNvPr id="224265" name="Text Box 9"/>
              <p:cNvSpPr txBox="1">
                <a:spLocks noChangeArrowheads="1"/>
              </p:cNvSpPr>
              <p:nvPr/>
            </p:nvSpPr>
            <p:spPr bwMode="auto">
              <a:xfrm>
                <a:off x="5544" y="3669"/>
                <a:ext cx="1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fr-FR" i="1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k</a:t>
                </a:r>
              </a:p>
            </p:txBody>
          </p:sp>
        </p:grpSp>
        <p:sp>
          <p:nvSpPr>
            <p:cNvPr id="69662" name="Line 10"/>
            <p:cNvSpPr>
              <a:spLocks noChangeShapeType="1"/>
            </p:cNvSpPr>
            <p:nvPr/>
          </p:nvSpPr>
          <p:spPr bwMode="auto">
            <a:xfrm>
              <a:off x="4468" y="2160"/>
              <a:ext cx="5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9663" name="Line 11"/>
            <p:cNvSpPr>
              <a:spLocks noChangeShapeType="1"/>
            </p:cNvSpPr>
            <p:nvPr/>
          </p:nvSpPr>
          <p:spPr bwMode="auto">
            <a:xfrm>
              <a:off x="5021" y="2151"/>
              <a:ext cx="0" cy="6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9664" name="Line 12"/>
            <p:cNvSpPr>
              <a:spLocks noChangeShapeType="1"/>
            </p:cNvSpPr>
            <p:nvPr/>
          </p:nvSpPr>
          <p:spPr bwMode="auto">
            <a:xfrm flipV="1">
              <a:off x="4930" y="2332"/>
              <a:ext cx="0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9665" name="Line 13"/>
            <p:cNvSpPr>
              <a:spLocks noChangeShapeType="1"/>
            </p:cNvSpPr>
            <p:nvPr/>
          </p:nvSpPr>
          <p:spPr bwMode="auto">
            <a:xfrm flipV="1">
              <a:off x="5103" y="1961"/>
              <a:ext cx="0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9666" name="Text Box 14"/>
            <p:cNvSpPr txBox="1">
              <a:spLocks noChangeArrowheads="1"/>
            </p:cNvSpPr>
            <p:nvPr/>
          </p:nvSpPr>
          <p:spPr bwMode="auto">
            <a:xfrm>
              <a:off x="4921" y="2801"/>
              <a:ext cx="21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/>
                <a:t>k</a:t>
              </a:r>
              <a:r>
                <a:rPr lang="fr-FR" sz="1400" baseline="-25000"/>
                <a:t>0</a:t>
              </a:r>
              <a:endParaRPr lang="fr-FR" sz="1400"/>
            </a:p>
          </p:txBody>
        </p:sp>
        <p:sp>
          <p:nvSpPr>
            <p:cNvPr id="69667" name="Line 15"/>
            <p:cNvSpPr>
              <a:spLocks noChangeShapeType="1"/>
            </p:cNvSpPr>
            <p:nvPr/>
          </p:nvSpPr>
          <p:spPr bwMode="auto">
            <a:xfrm flipV="1">
              <a:off x="4604" y="2840"/>
              <a:ext cx="317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9668" name="Text Box 16"/>
            <p:cNvSpPr txBox="1">
              <a:spLocks noChangeArrowheads="1"/>
            </p:cNvSpPr>
            <p:nvPr/>
          </p:nvSpPr>
          <p:spPr bwMode="auto">
            <a:xfrm>
              <a:off x="4286" y="3111"/>
              <a:ext cx="52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/>
                <a:t>k</a:t>
              </a:r>
              <a:r>
                <a:rPr lang="fr-FR" sz="1400" baseline="-25000"/>
                <a:t>0</a:t>
              </a:r>
              <a:r>
                <a:rPr lang="fr-FR" sz="1400"/>
                <a:t> –</a:t>
              </a:r>
              <a:r>
                <a:rPr lang="fr-FR" sz="1400">
                  <a:latin typeface="Symbol" pitchFamily="18" charset="2"/>
                </a:rPr>
                <a:t>D</a:t>
              </a:r>
              <a:r>
                <a:rPr lang="fr-FR" sz="1400"/>
                <a:t>k/2</a:t>
              </a:r>
            </a:p>
          </p:txBody>
        </p:sp>
        <p:sp>
          <p:nvSpPr>
            <p:cNvPr id="69669" name="Line 17"/>
            <p:cNvSpPr>
              <a:spLocks noChangeShapeType="1"/>
            </p:cNvSpPr>
            <p:nvPr/>
          </p:nvSpPr>
          <p:spPr bwMode="auto">
            <a:xfrm flipV="1">
              <a:off x="5103" y="2840"/>
              <a:ext cx="0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9670" name="Text Box 18"/>
            <p:cNvSpPr txBox="1">
              <a:spLocks noChangeArrowheads="1"/>
            </p:cNvSpPr>
            <p:nvPr/>
          </p:nvSpPr>
          <p:spPr bwMode="auto">
            <a:xfrm>
              <a:off x="4897" y="3184"/>
              <a:ext cx="52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/>
                <a:t>k</a:t>
              </a:r>
              <a:r>
                <a:rPr lang="fr-FR" sz="1400" baseline="-25000"/>
                <a:t>0</a:t>
              </a:r>
              <a:r>
                <a:rPr lang="fr-FR" sz="1400"/>
                <a:t> +</a:t>
              </a:r>
              <a:r>
                <a:rPr lang="fr-FR" sz="1400">
                  <a:latin typeface="Symbol" pitchFamily="18" charset="2"/>
                </a:rPr>
                <a:t>D</a:t>
              </a:r>
              <a:r>
                <a:rPr lang="fr-FR" sz="1400"/>
                <a:t>k/2</a:t>
              </a:r>
            </a:p>
          </p:txBody>
        </p:sp>
      </p:grpSp>
      <p:grpSp>
        <p:nvGrpSpPr>
          <p:cNvPr id="69640" name="Group 35"/>
          <p:cNvGrpSpPr>
            <a:grpSpLocks/>
          </p:cNvGrpSpPr>
          <p:nvPr/>
        </p:nvGrpSpPr>
        <p:grpSpPr bwMode="auto">
          <a:xfrm>
            <a:off x="977900" y="2863850"/>
            <a:ext cx="3810000" cy="1573213"/>
            <a:chOff x="826" y="1706"/>
            <a:chExt cx="2965" cy="1732"/>
          </a:xfrm>
        </p:grpSpPr>
        <p:grpSp>
          <p:nvGrpSpPr>
            <p:cNvPr id="69648" name="Group 28"/>
            <p:cNvGrpSpPr>
              <a:grpSpLocks/>
            </p:cNvGrpSpPr>
            <p:nvPr/>
          </p:nvGrpSpPr>
          <p:grpSpPr bwMode="auto">
            <a:xfrm>
              <a:off x="826" y="1706"/>
              <a:ext cx="2334" cy="598"/>
              <a:chOff x="826" y="1706"/>
              <a:chExt cx="2334" cy="598"/>
            </a:xfrm>
          </p:grpSpPr>
          <p:sp>
            <p:nvSpPr>
              <p:cNvPr id="69654" name="Rectangle 21"/>
              <p:cNvSpPr>
                <a:spLocks noChangeArrowheads="1"/>
              </p:cNvSpPr>
              <p:nvPr/>
            </p:nvSpPr>
            <p:spPr bwMode="auto">
              <a:xfrm>
                <a:off x="1202" y="1706"/>
                <a:ext cx="1587" cy="27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9655" name="Rectangle 22" descr="Diagonales larges vers le haut"/>
              <p:cNvSpPr>
                <a:spLocks noChangeArrowheads="1"/>
              </p:cNvSpPr>
              <p:nvPr/>
            </p:nvSpPr>
            <p:spPr bwMode="auto">
              <a:xfrm>
                <a:off x="2699" y="1706"/>
                <a:ext cx="90" cy="273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9656" name="Line 23"/>
              <p:cNvSpPr>
                <a:spLocks noChangeShapeType="1"/>
              </p:cNvSpPr>
              <p:nvPr/>
            </p:nvSpPr>
            <p:spPr bwMode="auto">
              <a:xfrm flipH="1">
                <a:off x="975" y="1842"/>
                <a:ext cx="22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9657" name="Line 24"/>
              <p:cNvSpPr>
                <a:spLocks noChangeShapeType="1"/>
              </p:cNvSpPr>
              <p:nvPr/>
            </p:nvSpPr>
            <p:spPr bwMode="auto">
              <a:xfrm>
                <a:off x="975" y="1842"/>
                <a:ext cx="0" cy="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9658" name="Line 25"/>
              <p:cNvSpPr>
                <a:spLocks noChangeShapeType="1"/>
              </p:cNvSpPr>
              <p:nvPr/>
            </p:nvSpPr>
            <p:spPr bwMode="auto">
              <a:xfrm>
                <a:off x="2789" y="1842"/>
                <a:ext cx="9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9659" name="Text Box 26"/>
              <p:cNvSpPr txBox="1">
                <a:spLocks noChangeArrowheads="1"/>
              </p:cNvSpPr>
              <p:nvPr/>
            </p:nvSpPr>
            <p:spPr bwMode="auto">
              <a:xfrm>
                <a:off x="2913" y="1718"/>
                <a:ext cx="247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/>
                  <a:t>+</a:t>
                </a:r>
              </a:p>
            </p:txBody>
          </p:sp>
          <p:sp>
            <p:nvSpPr>
              <p:cNvPr id="69660" name="Text Box 27"/>
              <p:cNvSpPr txBox="1">
                <a:spLocks noChangeArrowheads="1"/>
              </p:cNvSpPr>
              <p:nvPr/>
            </p:nvSpPr>
            <p:spPr bwMode="auto">
              <a:xfrm>
                <a:off x="826" y="1900"/>
                <a:ext cx="203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/>
                  <a:t>-</a:t>
                </a:r>
              </a:p>
            </p:txBody>
          </p:sp>
        </p:grpSp>
        <p:sp>
          <p:nvSpPr>
            <p:cNvPr id="69649" name="Line 29"/>
            <p:cNvSpPr>
              <a:spLocks noChangeShapeType="1"/>
            </p:cNvSpPr>
            <p:nvPr/>
          </p:nvSpPr>
          <p:spPr bwMode="auto">
            <a:xfrm>
              <a:off x="1020" y="2704"/>
              <a:ext cx="21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9650" name="Line 30"/>
            <p:cNvSpPr>
              <a:spLocks noChangeShapeType="1"/>
            </p:cNvSpPr>
            <p:nvPr/>
          </p:nvSpPr>
          <p:spPr bwMode="auto">
            <a:xfrm flipV="1">
              <a:off x="1202" y="2205"/>
              <a:ext cx="1542" cy="4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9651" name="Line 31"/>
            <p:cNvSpPr>
              <a:spLocks noChangeShapeType="1"/>
            </p:cNvSpPr>
            <p:nvPr/>
          </p:nvSpPr>
          <p:spPr bwMode="auto">
            <a:xfrm>
              <a:off x="1202" y="2840"/>
              <a:ext cx="1542" cy="4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9652" name="Text Box 32"/>
            <p:cNvSpPr txBox="1">
              <a:spLocks noChangeArrowheads="1"/>
            </p:cNvSpPr>
            <p:nvPr/>
          </p:nvSpPr>
          <p:spPr bwMode="auto">
            <a:xfrm>
              <a:off x="2777" y="2082"/>
              <a:ext cx="478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/>
                <a:t>V</a:t>
              </a:r>
              <a:r>
                <a:rPr lang="fr-FR" baseline="-25000"/>
                <a:t>elec</a:t>
              </a:r>
              <a:endParaRPr lang="fr-FR"/>
            </a:p>
          </p:txBody>
        </p:sp>
        <p:sp>
          <p:nvSpPr>
            <p:cNvPr id="69653" name="Text Box 33"/>
            <p:cNvSpPr txBox="1">
              <a:spLocks noChangeArrowheads="1"/>
            </p:cNvSpPr>
            <p:nvPr/>
          </p:nvSpPr>
          <p:spPr bwMode="auto">
            <a:xfrm>
              <a:off x="2777" y="3034"/>
              <a:ext cx="101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i="1"/>
                <a:t>V(x)</a:t>
              </a:r>
              <a:r>
                <a:rPr lang="fr-FR"/>
                <a:t> = -qV</a:t>
              </a:r>
              <a:r>
                <a:rPr lang="fr-FR" baseline="-25000"/>
                <a:t>e</a:t>
              </a:r>
              <a:endParaRPr lang="fr-FR"/>
            </a:p>
          </p:txBody>
        </p:sp>
      </p:grpSp>
      <p:sp>
        <p:nvSpPr>
          <p:cNvPr id="69641" name="Text Box 36"/>
          <p:cNvSpPr txBox="1">
            <a:spLocks noChangeArrowheads="1"/>
          </p:cNvSpPr>
          <p:nvPr/>
        </p:nvSpPr>
        <p:spPr bwMode="auto">
          <a:xfrm>
            <a:off x="323850" y="4437063"/>
            <a:ext cx="40513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 dirty="0"/>
              <a:t>L’état (électron) acquiert de l’énergie</a:t>
            </a:r>
          </a:p>
          <a:p>
            <a:endParaRPr lang="fr-FR" sz="1600" dirty="0"/>
          </a:p>
          <a:p>
            <a:pPr>
              <a:buFont typeface="Wingdings" pitchFamily="2" charset="2"/>
              <a:buChar char="ó"/>
            </a:pPr>
            <a:r>
              <a:rPr lang="fr-FR" sz="1600" dirty="0">
                <a:sym typeface="Wingdings" pitchFamily="2" charset="2"/>
              </a:rPr>
              <a:t> Entre t et </a:t>
            </a:r>
            <a:r>
              <a:rPr lang="fr-FR" sz="1600" dirty="0" err="1">
                <a:sym typeface="Wingdings" pitchFamily="2" charset="2"/>
              </a:rPr>
              <a:t>t+dt</a:t>
            </a:r>
            <a:r>
              <a:rPr lang="fr-FR" sz="1600" dirty="0">
                <a:sym typeface="Wingdings" pitchFamily="2" charset="2"/>
              </a:rPr>
              <a:t> =&gt;</a:t>
            </a:r>
            <a:r>
              <a:rPr lang="fr-FR" sz="1600" i="1" dirty="0" err="1">
                <a:sym typeface="Wingdings" pitchFamily="2" charset="2"/>
              </a:rPr>
              <a:t>dE</a:t>
            </a:r>
            <a:r>
              <a:rPr lang="fr-FR" sz="1600" i="1" dirty="0">
                <a:sym typeface="Wingdings" pitchFamily="2" charset="2"/>
              </a:rPr>
              <a:t>=</a:t>
            </a:r>
            <a:r>
              <a:rPr lang="fr-FR" sz="1600" i="1" dirty="0" err="1">
                <a:sym typeface="Wingdings" pitchFamily="2" charset="2"/>
              </a:rPr>
              <a:t>F.v</a:t>
            </a:r>
            <a:r>
              <a:rPr lang="fr-FR" sz="1600" i="1" baseline="-25000" dirty="0" err="1">
                <a:sym typeface="Wingdings" pitchFamily="2" charset="2"/>
              </a:rPr>
              <a:t>g</a:t>
            </a:r>
            <a:r>
              <a:rPr lang="fr-FR" sz="1600" i="1" dirty="0" err="1">
                <a:sym typeface="Wingdings" pitchFamily="2" charset="2"/>
              </a:rPr>
              <a:t>.dt</a:t>
            </a:r>
            <a:endParaRPr lang="fr-FR" sz="1600" i="1" dirty="0">
              <a:sym typeface="Wingdings" pitchFamily="2" charset="2"/>
            </a:endParaRPr>
          </a:p>
          <a:p>
            <a:pPr>
              <a:buFont typeface="Wingdings" pitchFamily="2" charset="2"/>
              <a:buChar char="ó"/>
            </a:pPr>
            <a:endParaRPr lang="fr-FR" sz="1600" i="1" dirty="0">
              <a:sym typeface="Wingdings" pitchFamily="2" charset="2"/>
            </a:endParaRPr>
          </a:p>
          <a:p>
            <a:r>
              <a:rPr lang="fr-FR" sz="1600" dirty="0">
                <a:sym typeface="Wingdings" pitchFamily="2" charset="2"/>
              </a:rPr>
              <a:t>  Si E change, k change  la valeur centrale de k</a:t>
            </a:r>
            <a:r>
              <a:rPr lang="fr-FR" sz="1600" baseline="-25000" dirty="0">
                <a:sym typeface="Wingdings" pitchFamily="2" charset="2"/>
              </a:rPr>
              <a:t>0</a:t>
            </a:r>
            <a:r>
              <a:rPr lang="fr-FR" sz="1600" dirty="0">
                <a:sym typeface="Wingdings" pitchFamily="2" charset="2"/>
              </a:rPr>
              <a:t> a changé (</a:t>
            </a:r>
            <a:r>
              <a:rPr lang="fr-FR" sz="1600" dirty="0">
                <a:solidFill>
                  <a:srgbClr val="FF0000"/>
                </a:solidFill>
                <a:sym typeface="Wingdings" pitchFamily="2" charset="2"/>
              </a:rPr>
              <a:t>k’</a:t>
            </a:r>
            <a:r>
              <a:rPr lang="fr-FR" sz="1600" baseline="-25000" dirty="0">
                <a:solidFill>
                  <a:srgbClr val="FF0000"/>
                </a:solidFill>
                <a:sym typeface="Wingdings" pitchFamily="2" charset="2"/>
              </a:rPr>
              <a:t>0 </a:t>
            </a:r>
            <a:r>
              <a:rPr lang="fr-FR" b="1" dirty="0">
                <a:solidFill>
                  <a:srgbClr val="FF0000"/>
                </a:solidFill>
                <a:sym typeface="Wingdings" pitchFamily="2" charset="2"/>
              </a:rPr>
              <a:t>-</a:t>
            </a:r>
            <a:r>
              <a:rPr lang="fr-FR" sz="1600" dirty="0">
                <a:sym typeface="Wingdings" pitchFamily="2" charset="2"/>
              </a:rPr>
              <a:t>).</a:t>
            </a:r>
            <a:endParaRPr lang="fr-FR" sz="1600" baseline="-25000" dirty="0"/>
          </a:p>
        </p:txBody>
      </p:sp>
      <p:sp>
        <p:nvSpPr>
          <p:cNvPr id="69642" name="Line 37"/>
          <p:cNvSpPr>
            <a:spLocks noChangeShapeType="1"/>
          </p:cNvSpPr>
          <p:nvPr/>
        </p:nvSpPr>
        <p:spPr bwMode="auto">
          <a:xfrm flipV="1">
            <a:off x="8027988" y="2420938"/>
            <a:ext cx="0" cy="11525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9643" name="Line 38"/>
          <p:cNvSpPr>
            <a:spLocks noChangeShapeType="1"/>
          </p:cNvSpPr>
          <p:nvPr/>
        </p:nvSpPr>
        <p:spPr bwMode="auto">
          <a:xfrm flipH="1">
            <a:off x="7092950" y="2420938"/>
            <a:ext cx="93503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24295" name="Text Box 39"/>
          <p:cNvSpPr txBox="1">
            <a:spLocks noChangeArrowheads="1"/>
          </p:cNvSpPr>
          <p:nvPr/>
        </p:nvSpPr>
        <p:spPr bwMode="auto">
          <a:xfrm>
            <a:off x="6567488" y="2297113"/>
            <a:ext cx="463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i="1">
                <a:effectLst>
                  <a:outerShdw blurRad="38100" dist="38100" dir="2700000" algn="tl">
                    <a:srgbClr val="C0C0C0"/>
                  </a:outerShdw>
                </a:effectLst>
              </a:rPr>
              <a:t>dE</a:t>
            </a:r>
          </a:p>
        </p:txBody>
      </p:sp>
      <p:sp>
        <p:nvSpPr>
          <p:cNvPr id="69645" name="Line 40"/>
          <p:cNvSpPr>
            <a:spLocks noChangeShapeType="1"/>
          </p:cNvSpPr>
          <p:nvPr/>
        </p:nvSpPr>
        <p:spPr bwMode="auto">
          <a:xfrm flipH="1" flipV="1">
            <a:off x="6919913" y="2335213"/>
            <a:ext cx="144462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9646" name="Line 41"/>
          <p:cNvSpPr>
            <a:spLocks noChangeShapeType="1"/>
          </p:cNvSpPr>
          <p:nvPr/>
        </p:nvSpPr>
        <p:spPr bwMode="auto">
          <a:xfrm flipH="1">
            <a:off x="6919913" y="2593975"/>
            <a:ext cx="144462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aphicFrame>
        <p:nvGraphicFramePr>
          <p:cNvPr id="69634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290695"/>
              </p:ext>
            </p:extLst>
          </p:nvPr>
        </p:nvGraphicFramePr>
        <p:xfrm>
          <a:off x="4548188" y="4724400"/>
          <a:ext cx="3624262" cy="174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1" name="Équation" r:id="rId6" imgW="2323800" imgH="1117440" progId="Equation.3">
                  <p:embed/>
                </p:oleObj>
              </mc:Choice>
              <mc:Fallback>
                <p:oleObj name="Équation" r:id="rId6" imgW="2323800" imgH="1117440" progId="Equation.3">
                  <p:embed/>
                  <p:pic>
                    <p:nvPicPr>
                      <p:cNvPr id="0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8188" y="4724400"/>
                        <a:ext cx="3624262" cy="17430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18900000" algn="ctr" rotWithShape="0">
                          <a:srgbClr val="808080">
                            <a:alpha val="50000"/>
                          </a:srgb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47" name="Rectangle 45"/>
          <p:cNvSpPr>
            <a:spLocks noChangeArrowheads="1"/>
          </p:cNvSpPr>
          <p:nvPr/>
        </p:nvSpPr>
        <p:spPr bwMode="auto">
          <a:xfrm>
            <a:off x="5408664" y="5805488"/>
            <a:ext cx="1961157" cy="647700"/>
          </a:xfrm>
          <a:prstGeom prst="rect">
            <a:avLst/>
          </a:prstGeom>
          <a:noFill/>
          <a:ln w="38100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8303348" y="2636912"/>
            <a:ext cx="3529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k’</a:t>
            </a:r>
            <a:r>
              <a:rPr lang="en-US" sz="1200" baseline="-25000" dirty="0">
                <a:solidFill>
                  <a:srgbClr val="FF0000"/>
                </a:solidFill>
              </a:rPr>
              <a:t>0</a:t>
            </a:r>
          </a:p>
        </p:txBody>
      </p:sp>
      <p:cxnSp>
        <p:nvCxnSpPr>
          <p:cNvPr id="4" name="Connecteur droit avec flèche 3"/>
          <p:cNvCxnSpPr/>
          <p:nvPr/>
        </p:nvCxnSpPr>
        <p:spPr>
          <a:xfrm flipH="1">
            <a:off x="8027988" y="2768193"/>
            <a:ext cx="311936" cy="1289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Modèle de Sommerfeld</a:t>
            </a:r>
          </a:p>
        </p:txBody>
      </p:sp>
      <p:sp>
        <p:nvSpPr>
          <p:cNvPr id="2252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19263"/>
            <a:ext cx="5051425" cy="4411662"/>
          </a:xfrm>
        </p:spPr>
        <p:txBody>
          <a:bodyPr/>
          <a:lstStyle/>
          <a:p>
            <a:pPr lvl="1" eaLnBrk="1" hangingPunct="1">
              <a:defRPr/>
            </a:pPr>
            <a:r>
              <a:rPr lang="fr-FR"/>
              <a:t>L’électron de Sommerfeld:</a:t>
            </a:r>
          </a:p>
          <a:p>
            <a:pPr lvl="2" eaLnBrk="1" hangingPunct="1">
              <a:defRPr/>
            </a:pPr>
            <a:r>
              <a:rPr lang="fr-FR" sz="2000" i="1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  <a:sym typeface="Wingdings" pitchFamily="2" charset="2"/>
              </a:rPr>
              <a:t>Accélération de l’électron:</a:t>
            </a:r>
          </a:p>
          <a:p>
            <a:pPr lvl="2" eaLnBrk="1" hangingPunct="1">
              <a:buFont typeface="Wingdings" pitchFamily="2" charset="2"/>
              <a:buNone/>
              <a:defRPr/>
            </a:pPr>
            <a:endParaRPr lang="fr-FR" sz="2000">
              <a:cs typeface="Arial" charset="0"/>
              <a:sym typeface="Wingdings" pitchFamily="2" charset="2"/>
            </a:endParaRPr>
          </a:p>
        </p:txBody>
      </p:sp>
      <p:sp>
        <p:nvSpPr>
          <p:cNvPr id="7066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F4DF1D8-43C7-4E89-AAF1-0F41178B01E2}" type="slidenum">
              <a:rPr lang="fr-FR" altLang="en-US"/>
              <a:pPr/>
              <a:t>91</a:t>
            </a:fld>
            <a:endParaRPr lang="fr-FR" altLang="en-US"/>
          </a:p>
        </p:txBody>
      </p:sp>
      <p:grpSp>
        <p:nvGrpSpPr>
          <p:cNvPr id="70666" name="Group 49"/>
          <p:cNvGrpSpPr>
            <a:grpSpLocks/>
          </p:cNvGrpSpPr>
          <p:nvPr/>
        </p:nvGrpSpPr>
        <p:grpSpPr bwMode="auto">
          <a:xfrm>
            <a:off x="382589" y="2535238"/>
            <a:ext cx="4692651" cy="3557588"/>
            <a:chOff x="241" y="1688"/>
            <a:chExt cx="2956" cy="2241"/>
          </a:xfrm>
        </p:grpSpPr>
        <p:graphicFrame>
          <p:nvGraphicFramePr>
            <p:cNvPr id="70661" name="Object 4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27766627"/>
                </p:ext>
              </p:extLst>
            </p:nvPr>
          </p:nvGraphicFramePr>
          <p:xfrm>
            <a:off x="241" y="1688"/>
            <a:ext cx="2956" cy="22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514" name="Équation" r:id="rId4" imgW="2781000" imgH="2108160" progId="Equation.3">
                    <p:embed/>
                  </p:oleObj>
                </mc:Choice>
                <mc:Fallback>
                  <p:oleObj name="Équation" r:id="rId4" imgW="2781000" imgH="2108160" progId="Equation.3">
                    <p:embed/>
                    <p:pic>
                      <p:nvPicPr>
                        <p:cNvPr id="0" name="Object 4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1" y="1688"/>
                          <a:ext cx="2956" cy="224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0674" name="AutoShape 43"/>
            <p:cNvSpPr>
              <a:spLocks/>
            </p:cNvSpPr>
            <p:nvPr/>
          </p:nvSpPr>
          <p:spPr bwMode="auto">
            <a:xfrm rot="-5400000">
              <a:off x="2246" y="1781"/>
              <a:ext cx="45" cy="499"/>
            </a:xfrm>
            <a:prstGeom prst="leftBrace">
              <a:avLst>
                <a:gd name="adj1" fmla="val 92407"/>
                <a:gd name="adj2" fmla="val 50000"/>
              </a:avLst>
            </a:prstGeom>
            <a:noFill/>
            <a:ln w="9525">
              <a:solidFill>
                <a:srgbClr val="99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0675" name="Text Box 44"/>
            <p:cNvSpPr txBox="1">
              <a:spLocks noChangeArrowheads="1"/>
            </p:cNvSpPr>
            <p:nvPr/>
          </p:nvSpPr>
          <p:spPr bwMode="auto">
            <a:xfrm>
              <a:off x="1792" y="2032"/>
              <a:ext cx="119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>
                  <a:solidFill>
                    <a:srgbClr val="FF0000"/>
                  </a:solidFill>
                </a:rPr>
                <a:t>(=0, V</a:t>
              </a:r>
              <a:r>
                <a:rPr lang="fr-FR" sz="1400" baseline="-25000">
                  <a:solidFill>
                    <a:srgbClr val="FF0000"/>
                  </a:solidFill>
                </a:rPr>
                <a:t>0</a:t>
              </a:r>
              <a:r>
                <a:rPr lang="fr-FR" sz="1400">
                  <a:solidFill>
                    <a:srgbClr val="FF0000"/>
                  </a:solidFill>
                </a:rPr>
                <a:t>=cste)    -</a:t>
              </a:r>
              <a:r>
                <a:rPr lang="fr-FR" sz="1400" i="1">
                  <a:solidFill>
                    <a:srgbClr val="FF0000"/>
                  </a:solidFill>
                </a:rPr>
                <a:t>qE</a:t>
              </a:r>
              <a:r>
                <a:rPr lang="fr-FR" sz="1400" i="1" baseline="-25000">
                  <a:solidFill>
                    <a:srgbClr val="FF0000"/>
                  </a:solidFill>
                </a:rPr>
                <a:t>elec</a:t>
              </a:r>
              <a:endParaRPr lang="fr-FR" sz="1400" i="1">
                <a:solidFill>
                  <a:srgbClr val="FF0000"/>
                </a:solidFill>
              </a:endParaRPr>
            </a:p>
          </p:txBody>
        </p:sp>
        <p:sp>
          <p:nvSpPr>
            <p:cNvPr id="70676" name="AutoShape 45"/>
            <p:cNvSpPr>
              <a:spLocks/>
            </p:cNvSpPr>
            <p:nvPr/>
          </p:nvSpPr>
          <p:spPr bwMode="auto">
            <a:xfrm rot="-5400000">
              <a:off x="2719" y="1890"/>
              <a:ext cx="44" cy="280"/>
            </a:xfrm>
            <a:prstGeom prst="leftBrace">
              <a:avLst>
                <a:gd name="adj1" fmla="val 53030"/>
                <a:gd name="adj2" fmla="val 50000"/>
              </a:avLst>
            </a:prstGeom>
            <a:noFill/>
            <a:ln w="9525">
              <a:solidFill>
                <a:srgbClr val="99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graphicFrame>
          <p:nvGraphicFramePr>
            <p:cNvPr id="70662" name="Object 47"/>
            <p:cNvGraphicFramePr>
              <a:graphicFrameLocks noChangeAspect="1"/>
            </p:cNvGraphicFramePr>
            <p:nvPr/>
          </p:nvGraphicFramePr>
          <p:xfrm>
            <a:off x="2844" y="2092"/>
            <a:ext cx="72" cy="1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515" name="Equation" r:id="rId6" imgW="114120" imgH="215640" progId="Equation.3">
                    <p:embed/>
                  </p:oleObj>
                </mc:Choice>
                <mc:Fallback>
                  <p:oleObj name="Equation" r:id="rId6" imgW="114120" imgH="215640" progId="Equation.3">
                    <p:embed/>
                    <p:pic>
                      <p:nvPicPr>
                        <p:cNvPr id="0" name="Object 4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44" y="2092"/>
                          <a:ext cx="72" cy="13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70658" name="Object 48"/>
          <p:cNvGraphicFramePr>
            <a:graphicFrameLocks noChangeAspect="1"/>
          </p:cNvGraphicFramePr>
          <p:nvPr/>
        </p:nvGraphicFramePr>
        <p:xfrm>
          <a:off x="2051050" y="6243638"/>
          <a:ext cx="1009650" cy="61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16" name="Equation" r:id="rId8" imgW="647640" imgH="393480" progId="Equation.3">
                  <p:embed/>
                </p:oleObj>
              </mc:Choice>
              <mc:Fallback>
                <p:oleObj name="Equation" r:id="rId8" imgW="647640" imgH="393480" progId="Equation.3">
                  <p:embed/>
                  <p:pic>
                    <p:nvPicPr>
                      <p:cNvPr id="0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050" y="6243638"/>
                        <a:ext cx="1009650" cy="61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folHlink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18900000" algn="ctr" rotWithShape="0">
                                <a:srgbClr val="808080">
                                  <a:alpha val="50000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667" name="AutoShape 50"/>
          <p:cNvSpPr>
            <a:spLocks noChangeArrowheads="1"/>
          </p:cNvSpPr>
          <p:nvPr/>
        </p:nvSpPr>
        <p:spPr bwMode="auto">
          <a:xfrm rot="-5400000">
            <a:off x="2339181" y="6022182"/>
            <a:ext cx="360363" cy="215900"/>
          </a:xfrm>
          <a:prstGeom prst="rightArrow">
            <a:avLst>
              <a:gd name="adj1" fmla="val 50000"/>
              <a:gd name="adj2" fmla="val 417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70668" name="AutoShape 51"/>
          <p:cNvSpPr>
            <a:spLocks/>
          </p:cNvSpPr>
          <p:nvPr/>
        </p:nvSpPr>
        <p:spPr bwMode="auto">
          <a:xfrm>
            <a:off x="4859338" y="5084763"/>
            <a:ext cx="144462" cy="936625"/>
          </a:xfrm>
          <a:prstGeom prst="rightBrace">
            <a:avLst>
              <a:gd name="adj1" fmla="val 54029"/>
              <a:gd name="adj2" fmla="val 50000"/>
            </a:avLst>
          </a:prstGeom>
          <a:noFill/>
          <a:ln w="28575">
            <a:solidFill>
              <a:srgbClr val="9900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70669" name="Freeform 56"/>
          <p:cNvSpPr>
            <a:spLocks/>
          </p:cNvSpPr>
          <p:nvPr/>
        </p:nvSpPr>
        <p:spPr bwMode="auto">
          <a:xfrm>
            <a:off x="5148263" y="2492375"/>
            <a:ext cx="287337" cy="3049588"/>
          </a:xfrm>
          <a:custGeom>
            <a:avLst/>
            <a:gdLst>
              <a:gd name="T0" fmla="*/ 0 w 952"/>
              <a:gd name="T1" fmla="*/ 1905 h 1921"/>
              <a:gd name="T2" fmla="*/ 227 w 952"/>
              <a:gd name="T3" fmla="*/ 1815 h 1921"/>
              <a:gd name="T4" fmla="*/ 363 w 952"/>
              <a:gd name="T5" fmla="*/ 1270 h 1921"/>
              <a:gd name="T6" fmla="*/ 544 w 952"/>
              <a:gd name="T7" fmla="*/ 272 h 1921"/>
              <a:gd name="T8" fmla="*/ 680 w 952"/>
              <a:gd name="T9" fmla="*/ 46 h 1921"/>
              <a:gd name="T10" fmla="*/ 952 w 952"/>
              <a:gd name="T11" fmla="*/ 0 h 192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52"/>
              <a:gd name="T19" fmla="*/ 0 h 1921"/>
              <a:gd name="T20" fmla="*/ 952 w 952"/>
              <a:gd name="T21" fmla="*/ 1921 h 192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52" h="1921">
                <a:moveTo>
                  <a:pt x="0" y="1905"/>
                </a:moveTo>
                <a:cubicBezTo>
                  <a:pt x="83" y="1913"/>
                  <a:pt x="167" y="1921"/>
                  <a:pt x="227" y="1815"/>
                </a:cubicBezTo>
                <a:cubicBezTo>
                  <a:pt x="287" y="1709"/>
                  <a:pt x="310" y="1527"/>
                  <a:pt x="363" y="1270"/>
                </a:cubicBezTo>
                <a:cubicBezTo>
                  <a:pt x="416" y="1013"/>
                  <a:pt x="491" y="476"/>
                  <a:pt x="544" y="272"/>
                </a:cubicBezTo>
                <a:cubicBezTo>
                  <a:pt x="597" y="68"/>
                  <a:pt x="612" y="91"/>
                  <a:pt x="680" y="46"/>
                </a:cubicBezTo>
                <a:cubicBezTo>
                  <a:pt x="748" y="1"/>
                  <a:pt x="850" y="0"/>
                  <a:pt x="952" y="0"/>
                </a:cubicBezTo>
              </a:path>
            </a:pathLst>
          </a:custGeom>
          <a:noFill/>
          <a:ln w="28575" cmpd="sng">
            <a:solidFill>
              <a:srgbClr val="9900CC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70670" name="Text Box 57"/>
          <p:cNvSpPr txBox="1">
            <a:spLocks noChangeArrowheads="1"/>
          </p:cNvSpPr>
          <p:nvPr/>
        </p:nvSpPr>
        <p:spPr bwMode="auto">
          <a:xfrm>
            <a:off x="5651500" y="2341563"/>
            <a:ext cx="156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Si on appelle:</a:t>
            </a:r>
          </a:p>
        </p:txBody>
      </p:sp>
      <p:graphicFrame>
        <p:nvGraphicFramePr>
          <p:cNvPr id="70659" name="Object 58"/>
          <p:cNvGraphicFramePr>
            <a:graphicFrameLocks noChangeAspect="1"/>
          </p:cNvGraphicFramePr>
          <p:nvPr/>
        </p:nvGraphicFramePr>
        <p:xfrm>
          <a:off x="5508625" y="2676525"/>
          <a:ext cx="3435350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17" name="Equation" r:id="rId10" imgW="2323800" imgH="507960" progId="Equation.3">
                  <p:embed/>
                </p:oleObj>
              </mc:Choice>
              <mc:Fallback>
                <p:oleObj name="Equation" r:id="rId10" imgW="2323800" imgH="507960" progId="Equation.3">
                  <p:embed/>
                  <p:pic>
                    <p:nvPicPr>
                      <p:cNvPr id="0" name="Object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25" y="2676525"/>
                        <a:ext cx="3435350" cy="752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671" name="AutoShape 59"/>
          <p:cNvSpPr>
            <a:spLocks noChangeArrowheads="1"/>
          </p:cNvSpPr>
          <p:nvPr/>
        </p:nvSpPr>
        <p:spPr bwMode="auto">
          <a:xfrm rot="5400000" flipV="1">
            <a:off x="7092156" y="3717132"/>
            <a:ext cx="360363" cy="215900"/>
          </a:xfrm>
          <a:prstGeom prst="rightArrow">
            <a:avLst>
              <a:gd name="adj1" fmla="val 50000"/>
              <a:gd name="adj2" fmla="val 417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70660" name="Object 60"/>
          <p:cNvGraphicFramePr>
            <a:graphicFrameLocks noChangeAspect="1"/>
          </p:cNvGraphicFramePr>
          <p:nvPr/>
        </p:nvGraphicFramePr>
        <p:xfrm>
          <a:off x="5489575" y="4292600"/>
          <a:ext cx="3473450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18" name="Equation" r:id="rId12" imgW="2349360" imgH="507960" progId="Equation.3">
                  <p:embed/>
                </p:oleObj>
              </mc:Choice>
              <mc:Fallback>
                <p:oleObj name="Equation" r:id="rId12" imgW="2349360" imgH="50796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9575" y="4292600"/>
                        <a:ext cx="3473450" cy="752475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rgbClr val="9900CC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Modèle de Sommerfeld</a:t>
            </a:r>
          </a:p>
        </p:txBody>
      </p:sp>
      <p:sp>
        <p:nvSpPr>
          <p:cNvPr id="71685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2997200"/>
            <a:ext cx="8229600" cy="3349625"/>
          </a:xfrm>
        </p:spPr>
        <p:txBody>
          <a:bodyPr/>
          <a:lstStyle/>
          <a:p>
            <a:pPr lvl="2"/>
            <a:r>
              <a:rPr lang="fr-FR" u="sng" dirty="0"/>
              <a:t>Nota</a:t>
            </a:r>
            <a:r>
              <a:rPr lang="fr-FR" dirty="0"/>
              <a:t>: la relation </a:t>
            </a:r>
            <a:r>
              <a:rPr lang="fr-FR" i="1" dirty="0"/>
              <a:t>F=m</a:t>
            </a:r>
            <a:r>
              <a:rPr lang="fr-FR" i="1" dirty="0">
                <a:latin typeface="Symbol" pitchFamily="18" charset="2"/>
              </a:rPr>
              <a:t>g</a:t>
            </a:r>
            <a:r>
              <a:rPr lang="fr-FR" dirty="0"/>
              <a:t>  est toujours vraie. La masse ainsi calculée n’est la masse de la particule que si </a:t>
            </a:r>
            <a:r>
              <a:rPr lang="fr-FR" i="1" dirty="0"/>
              <a:t>V=V</a:t>
            </a:r>
            <a:r>
              <a:rPr lang="fr-FR" i="1" baseline="-25000" dirty="0"/>
              <a:t>0</a:t>
            </a:r>
            <a:r>
              <a:rPr lang="fr-FR" i="1" dirty="0"/>
              <a:t>=</a:t>
            </a:r>
            <a:r>
              <a:rPr lang="fr-FR" i="1" dirty="0" err="1"/>
              <a:t>cste</a:t>
            </a:r>
            <a:r>
              <a:rPr lang="fr-FR" dirty="0"/>
              <a:t>, </a:t>
            </a:r>
            <a:r>
              <a:rPr lang="fr-FR" dirty="0" err="1"/>
              <a:t>ie</a:t>
            </a:r>
            <a:r>
              <a:rPr lang="fr-FR" dirty="0"/>
              <a:t> que les forces résultantes sont égales aux forces extérieures. Pour un potentiel </a:t>
            </a:r>
            <a:r>
              <a:rPr lang="fr-FR" i="1" dirty="0"/>
              <a:t>V(x)</a:t>
            </a:r>
            <a:r>
              <a:rPr lang="fr-FR" dirty="0"/>
              <a:t> non constant, la relation est identique à condition de remplacer la masse par </a:t>
            </a:r>
            <a:r>
              <a:rPr lang="fr-FR" i="1" dirty="0">
                <a:solidFill>
                  <a:srgbClr val="9900CC"/>
                </a:solidFill>
              </a:rPr>
              <a:t>une masse efficace</a:t>
            </a:r>
            <a:r>
              <a:rPr lang="fr-FR" dirty="0"/>
              <a:t> ( ou effective m*) qui traduira une réponse (inertie) différente de la particule (voir plus loin!).</a:t>
            </a:r>
          </a:p>
        </p:txBody>
      </p:sp>
      <p:sp>
        <p:nvSpPr>
          <p:cNvPr id="7168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CE971FA-1698-4ECD-9274-3F7CA94327D0}" type="slidenum">
              <a:rPr lang="fr-FR" altLang="en-US"/>
              <a:pPr/>
              <a:t>92</a:t>
            </a:fld>
            <a:endParaRPr lang="fr-FR" altLang="en-US"/>
          </a:p>
        </p:txBody>
      </p:sp>
      <p:graphicFrame>
        <p:nvGraphicFramePr>
          <p:cNvPr id="71682" name="Object 4"/>
          <p:cNvGraphicFramePr>
            <a:graphicFrameLocks noChangeAspect="1"/>
          </p:cNvGraphicFramePr>
          <p:nvPr/>
        </p:nvGraphicFramePr>
        <p:xfrm>
          <a:off x="2500313" y="1666875"/>
          <a:ext cx="4448175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38" name="Equation" r:id="rId4" imgW="2349360" imgH="507960" progId="Equation.3">
                  <p:embed/>
                </p:oleObj>
              </mc:Choice>
              <mc:Fallback>
                <p:oleObj name="Equation" r:id="rId4" imgW="2349360" imgH="50796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0313" y="1666875"/>
                        <a:ext cx="4448175" cy="9652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rgbClr val="9900CC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2800"/>
              <a:t>Théorie ondulatoire appliquée aux atomes: l’atome de Bohr – Sommerfeld</a:t>
            </a:r>
          </a:p>
        </p:txBody>
      </p:sp>
      <p:sp>
        <p:nvSpPr>
          <p:cNvPr id="7270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/>
              <a:t>Atome à un électron (Hydrogène):</a:t>
            </a:r>
          </a:p>
          <a:p>
            <a:pPr lvl="1" eaLnBrk="1" hangingPunct="1"/>
            <a:r>
              <a:rPr lang="fr-FR"/>
              <a:t>Noyau « lourd », chargé positivement (proton)</a:t>
            </a:r>
          </a:p>
          <a:p>
            <a:pPr lvl="2" eaLnBrk="1" hangingPunct="1"/>
            <a:r>
              <a:rPr lang="fr-FR"/>
              <a:t>Il est </a:t>
            </a:r>
            <a:r>
              <a:rPr lang="en-US">
                <a:cs typeface="Arial" charset="0"/>
              </a:rPr>
              <a:t>~ fixe</a:t>
            </a:r>
          </a:p>
          <a:p>
            <a:pPr lvl="1" eaLnBrk="1" hangingPunct="1"/>
            <a:r>
              <a:rPr lang="fr-FR"/>
              <a:t>Électron « léger », chargé négativement</a:t>
            </a:r>
          </a:p>
          <a:p>
            <a:pPr lvl="1" eaLnBrk="1" hangingPunct="1"/>
            <a:r>
              <a:rPr lang="fr-FR"/>
              <a:t>Attraction coulombienne entre proton et électron:</a:t>
            </a:r>
          </a:p>
          <a:p>
            <a:pPr lvl="1" eaLnBrk="1" hangingPunct="1"/>
            <a:endParaRPr lang="fr-FR"/>
          </a:p>
          <a:p>
            <a:pPr lvl="1" eaLnBrk="1" hangingPunct="1"/>
            <a:endParaRPr lang="fr-FR"/>
          </a:p>
          <a:p>
            <a:pPr lvl="2" eaLnBrk="1" hangingPunct="1"/>
            <a:r>
              <a:rPr lang="fr-FR" sz="2000" i="1"/>
              <a:t>e</a:t>
            </a:r>
            <a:r>
              <a:rPr lang="fr-FR" sz="2000"/>
              <a:t> : charge de l’électron</a:t>
            </a:r>
          </a:p>
          <a:p>
            <a:pPr lvl="2" eaLnBrk="1" hangingPunct="1"/>
            <a:r>
              <a:rPr lang="fr-FR" sz="2000" i="1">
                <a:latin typeface="Symbol" pitchFamily="18" charset="2"/>
              </a:rPr>
              <a:t>e</a:t>
            </a:r>
            <a:r>
              <a:rPr lang="fr-FR" sz="2000" i="1" baseline="-25000">
                <a:latin typeface="Symbol" pitchFamily="18" charset="2"/>
              </a:rPr>
              <a:t>0</a:t>
            </a:r>
            <a:r>
              <a:rPr lang="fr-FR" sz="2000">
                <a:latin typeface="Symbol" pitchFamily="18" charset="2"/>
              </a:rPr>
              <a:t> : </a:t>
            </a:r>
            <a:r>
              <a:rPr lang="fr-FR" sz="2000"/>
              <a:t> permittivité du vide</a:t>
            </a:r>
          </a:p>
        </p:txBody>
      </p:sp>
      <p:sp>
        <p:nvSpPr>
          <p:cNvPr id="7270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2461014-139B-4347-8FFD-1002C2F98C2D}" type="slidenum">
              <a:rPr lang="fr-FR" altLang="en-US"/>
              <a:pPr/>
              <a:t>93</a:t>
            </a:fld>
            <a:endParaRPr lang="fr-FR" altLang="en-US"/>
          </a:p>
        </p:txBody>
      </p:sp>
      <p:graphicFrame>
        <p:nvGraphicFramePr>
          <p:cNvPr id="7270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7751446"/>
              </p:ext>
            </p:extLst>
          </p:nvPr>
        </p:nvGraphicFramePr>
        <p:xfrm>
          <a:off x="3635896" y="3429000"/>
          <a:ext cx="1914525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62" name="Equation" r:id="rId4" imgW="965160" imgH="457200" progId="Equation.3">
                  <p:embed/>
                </p:oleObj>
              </mc:Choice>
              <mc:Fallback>
                <p:oleObj name="Equation" r:id="rId4" imgW="965160" imgH="457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896" y="3429000"/>
                        <a:ext cx="1914525" cy="908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710" name="AutoShape 5"/>
          <p:cNvSpPr>
            <a:spLocks noChangeArrowheads="1"/>
          </p:cNvSpPr>
          <p:nvPr/>
        </p:nvSpPr>
        <p:spPr bwMode="auto">
          <a:xfrm>
            <a:off x="179388" y="6237288"/>
            <a:ext cx="936625" cy="215900"/>
          </a:xfrm>
          <a:prstGeom prst="rightArrow">
            <a:avLst>
              <a:gd name="adj1" fmla="val 50000"/>
              <a:gd name="adj2" fmla="val 1084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34502" name="Text Box 6"/>
          <p:cNvSpPr txBox="1">
            <a:spLocks noChangeArrowheads="1"/>
          </p:cNvSpPr>
          <p:nvPr/>
        </p:nvSpPr>
        <p:spPr bwMode="auto">
          <a:xfrm>
            <a:off x="1412875" y="6067425"/>
            <a:ext cx="5680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400" i="1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Équation de Schrödinger à 3 dimensions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L’atome de Bohr - Sommerfeld</a:t>
            </a:r>
          </a:p>
        </p:txBody>
      </p:sp>
      <p:sp>
        <p:nvSpPr>
          <p:cNvPr id="2355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defRPr/>
            </a:pPr>
            <a:r>
              <a:rPr lang="fr-FR" i="1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Équation de Schrödinger à 3 dimensions (C. sphériques)</a:t>
            </a:r>
          </a:p>
          <a:p>
            <a:pPr lvl="1" eaLnBrk="1" hangingPunct="1">
              <a:defRPr/>
            </a:pPr>
            <a:endParaRPr lang="fr-FR" i="1" dirty="0">
              <a:solidFill>
                <a:srgbClr val="99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defRPr/>
            </a:pPr>
            <a:endParaRPr lang="fr-FR" i="1" dirty="0">
              <a:solidFill>
                <a:srgbClr val="99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defRPr/>
            </a:pPr>
            <a:endParaRPr lang="fr-FR" i="1" dirty="0">
              <a:solidFill>
                <a:srgbClr val="99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 eaLnBrk="1" hangingPunct="1">
              <a:defRPr/>
            </a:pPr>
            <a:r>
              <a:rPr lang="fr-FR" i="1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Soit:</a:t>
            </a:r>
          </a:p>
        </p:txBody>
      </p:sp>
      <p:sp>
        <p:nvSpPr>
          <p:cNvPr id="7373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9146328-6A90-424A-8A82-44FB296DD834}" type="slidenum">
              <a:rPr lang="fr-FR" altLang="en-US"/>
              <a:pPr/>
              <a:t>94</a:t>
            </a:fld>
            <a:endParaRPr lang="fr-FR" altLang="en-US"/>
          </a:p>
        </p:txBody>
      </p:sp>
      <p:pic>
        <p:nvPicPr>
          <p:cNvPr id="73735" name="Picture 4" descr="Cordonnees_spheriqu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9925" y="2349500"/>
            <a:ext cx="1905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373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6084062"/>
              </p:ext>
            </p:extLst>
          </p:nvPr>
        </p:nvGraphicFramePr>
        <p:xfrm>
          <a:off x="1187624" y="2060848"/>
          <a:ext cx="50546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86" name="Equation" r:id="rId5" imgW="2577960" imgH="393480" progId="Equation.3">
                  <p:embed/>
                </p:oleObj>
              </mc:Choice>
              <mc:Fallback>
                <p:oleObj name="Equation" r:id="rId5" imgW="2577960" imgH="39348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2060848"/>
                        <a:ext cx="5054600" cy="771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3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1653804"/>
              </p:ext>
            </p:extLst>
          </p:nvPr>
        </p:nvGraphicFramePr>
        <p:xfrm>
          <a:off x="899592" y="4005064"/>
          <a:ext cx="7219950" cy="176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87" name="Equation" r:id="rId7" imgW="3619440" imgH="888840" progId="Equation.3">
                  <p:embed/>
                </p:oleObj>
              </mc:Choice>
              <mc:Fallback>
                <p:oleObj name="Equation" r:id="rId7" imgW="3619440" imgH="8888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4005064"/>
                        <a:ext cx="7219950" cy="1768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L’atome de Bohr - Sommerfeld</a:t>
            </a:r>
          </a:p>
        </p:txBody>
      </p:sp>
      <p:sp>
        <p:nvSpPr>
          <p:cNvPr id="74760" name="Rectangle 3"/>
          <p:cNvSpPr>
            <a:spLocks noGrp="1" noChangeArrowheads="1"/>
          </p:cNvSpPr>
          <p:nvPr>
            <p:ph idx="1"/>
          </p:nvPr>
        </p:nvSpPr>
        <p:spPr>
          <a:xfrm>
            <a:off x="0" y="1719263"/>
            <a:ext cx="8686800" cy="4411662"/>
          </a:xfrm>
        </p:spPr>
        <p:txBody>
          <a:bodyPr/>
          <a:lstStyle/>
          <a:p>
            <a:pPr lvl="2" eaLnBrk="1" hangingPunct="1"/>
            <a:r>
              <a:rPr lang="fr-FR" dirty="0"/>
              <a:t>On applique la technique de séparation des variables:</a:t>
            </a:r>
          </a:p>
          <a:p>
            <a:pPr lvl="1" eaLnBrk="1" hangingPunct="1"/>
            <a:endParaRPr lang="fr-FR" dirty="0"/>
          </a:p>
          <a:p>
            <a:pPr lvl="1" eaLnBrk="1" hangingPunct="1"/>
            <a:endParaRPr lang="fr-FR" dirty="0"/>
          </a:p>
          <a:p>
            <a:pPr lvl="2" eaLnBrk="1" hangingPunct="1"/>
            <a:r>
              <a:rPr lang="fr-FR" dirty="0"/>
              <a:t>On obtient:</a:t>
            </a:r>
          </a:p>
          <a:p>
            <a:pPr lvl="2" eaLnBrk="1" hangingPunct="1"/>
            <a:endParaRPr lang="fr-FR" dirty="0"/>
          </a:p>
          <a:p>
            <a:pPr lvl="1" eaLnBrk="1" hangingPunct="1"/>
            <a:endParaRPr lang="fr-FR" dirty="0"/>
          </a:p>
          <a:p>
            <a:pPr lvl="1" eaLnBrk="1" hangingPunct="1"/>
            <a:endParaRPr lang="fr-FR" dirty="0"/>
          </a:p>
          <a:p>
            <a:pPr lvl="1" eaLnBrk="1" hangingPunct="1"/>
            <a:endParaRPr lang="fr-FR" dirty="0"/>
          </a:p>
          <a:p>
            <a:pPr lvl="1" eaLnBrk="1" hangingPunct="1"/>
            <a:endParaRPr lang="fr-FR" dirty="0"/>
          </a:p>
          <a:p>
            <a:pPr lvl="2" eaLnBrk="1" hangingPunct="1"/>
            <a:r>
              <a:rPr lang="fr-FR" dirty="0"/>
              <a:t>On pose</a:t>
            </a:r>
          </a:p>
          <a:p>
            <a:pPr lvl="1" eaLnBrk="1" hangingPunct="1"/>
            <a:endParaRPr lang="fr-FR" dirty="0"/>
          </a:p>
        </p:txBody>
      </p:sp>
      <p:sp>
        <p:nvSpPr>
          <p:cNvPr id="7475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F038BC5-8EB1-46DD-AAF9-F64CC48DA38C}" type="slidenum">
              <a:rPr lang="fr-FR" altLang="en-US"/>
              <a:pPr/>
              <a:t>95</a:t>
            </a:fld>
            <a:endParaRPr lang="fr-FR" altLang="en-US"/>
          </a:p>
        </p:txBody>
      </p:sp>
      <p:graphicFrame>
        <p:nvGraphicFramePr>
          <p:cNvPr id="74754" name="Object 5"/>
          <p:cNvGraphicFramePr>
            <a:graphicFrameLocks noChangeAspect="1"/>
          </p:cNvGraphicFramePr>
          <p:nvPr/>
        </p:nvGraphicFramePr>
        <p:xfrm>
          <a:off x="2700338" y="2420938"/>
          <a:ext cx="3860800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0" name="Equation" r:id="rId4" imgW="1701720" imgH="203040" progId="Equation.3">
                  <p:embed/>
                </p:oleObj>
              </mc:Choice>
              <mc:Fallback>
                <p:oleObj name="Equation" r:id="rId4" imgW="1701720" imgH="2030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8" y="2420938"/>
                        <a:ext cx="3860800" cy="46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5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2048082"/>
              </p:ext>
            </p:extLst>
          </p:nvPr>
        </p:nvGraphicFramePr>
        <p:xfrm>
          <a:off x="1731714" y="3170759"/>
          <a:ext cx="5640387" cy="160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1" name="Equation" r:id="rId6" imgW="3022560" imgH="863280" progId="Equation.3">
                  <p:embed/>
                </p:oleObj>
              </mc:Choice>
              <mc:Fallback>
                <p:oleObj name="Equation" r:id="rId6" imgW="3022560" imgH="86328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1714" y="3170759"/>
                        <a:ext cx="5640387" cy="1609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61" name="Oval 7"/>
          <p:cNvSpPr>
            <a:spLocks noChangeArrowheads="1"/>
          </p:cNvSpPr>
          <p:nvPr/>
        </p:nvSpPr>
        <p:spPr bwMode="auto">
          <a:xfrm>
            <a:off x="3831976" y="3069159"/>
            <a:ext cx="1081088" cy="1081087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74762" name="Line 8"/>
          <p:cNvSpPr>
            <a:spLocks noChangeShapeType="1"/>
          </p:cNvSpPr>
          <p:nvPr/>
        </p:nvSpPr>
        <p:spPr bwMode="auto">
          <a:xfrm flipV="1">
            <a:off x="4767014" y="2853259"/>
            <a:ext cx="2305050" cy="43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74763" name="Text Box 9"/>
          <p:cNvSpPr txBox="1">
            <a:spLocks noChangeArrowheads="1"/>
          </p:cNvSpPr>
          <p:nvPr/>
        </p:nvSpPr>
        <p:spPr bwMode="auto">
          <a:xfrm>
            <a:off x="7143501" y="2492896"/>
            <a:ext cx="16049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Fonction de </a:t>
            </a:r>
            <a:r>
              <a:rPr lang="fr-FR">
                <a:latin typeface="Symbol" pitchFamily="18" charset="2"/>
              </a:rPr>
              <a:t>f</a:t>
            </a:r>
            <a:r>
              <a:rPr lang="fr-FR"/>
              <a:t> uniquement</a:t>
            </a:r>
          </a:p>
        </p:txBody>
      </p:sp>
      <p:graphicFrame>
        <p:nvGraphicFramePr>
          <p:cNvPr id="7475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5944717"/>
              </p:ext>
            </p:extLst>
          </p:nvPr>
        </p:nvGraphicFramePr>
        <p:xfrm>
          <a:off x="2051720" y="5373216"/>
          <a:ext cx="1800225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2" name="Equation" r:id="rId8" imgW="901440" imgH="444240" progId="Equation.3">
                  <p:embed/>
                </p:oleObj>
              </mc:Choice>
              <mc:Fallback>
                <p:oleObj name="Equation" r:id="rId8" imgW="901440" imgH="44424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720" y="5373216"/>
                        <a:ext cx="1800225" cy="889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64" name="AutoShape 11"/>
          <p:cNvSpPr>
            <a:spLocks noChangeArrowheads="1"/>
          </p:cNvSpPr>
          <p:nvPr/>
        </p:nvSpPr>
        <p:spPr bwMode="auto">
          <a:xfrm>
            <a:off x="3923382" y="5733578"/>
            <a:ext cx="752475" cy="234950"/>
          </a:xfrm>
          <a:prstGeom prst="rightArrow">
            <a:avLst>
              <a:gd name="adj1" fmla="val 50000"/>
              <a:gd name="adj2" fmla="val 8006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74757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5944340"/>
              </p:ext>
            </p:extLst>
          </p:nvPr>
        </p:nvGraphicFramePr>
        <p:xfrm>
          <a:off x="4931445" y="5444653"/>
          <a:ext cx="3740150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3" name="Equation" r:id="rId10" imgW="2158920" imgH="419040" progId="Equation.3">
                  <p:embed/>
                </p:oleObj>
              </mc:Choice>
              <mc:Fallback>
                <p:oleObj name="Equation" r:id="rId10" imgW="2158920" imgH="41904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1445" y="5444653"/>
                        <a:ext cx="3740150" cy="727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2" name="Rectangle 5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/>
              <a:t>L’atome de Bohr - Sommerfeld</a:t>
            </a:r>
          </a:p>
        </p:txBody>
      </p:sp>
      <p:sp>
        <p:nvSpPr>
          <p:cNvPr id="2375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19263"/>
            <a:ext cx="8435975" cy="4411662"/>
          </a:xfrm>
        </p:spPr>
        <p:txBody>
          <a:bodyPr/>
          <a:lstStyle/>
          <a:p>
            <a:pPr lvl="1" eaLnBrk="1" hangingPunct="1">
              <a:defRPr/>
            </a:pPr>
            <a:r>
              <a:rPr lang="fr-FR" dirty="0"/>
              <a:t>Si on poursuit la résolution (</a:t>
            </a:r>
            <a:r>
              <a:rPr lang="fr-FR" i="1" dirty="0"/>
              <a:t>hors de propos pour ce cours</a:t>
            </a:r>
            <a:r>
              <a:rPr lang="fr-FR" dirty="0"/>
              <a:t>) pour les 2 autres fonctions, on introduit en plus de </a:t>
            </a:r>
            <a:r>
              <a:rPr lang="fr-FR" i="1" dirty="0"/>
              <a:t>m</a:t>
            </a:r>
            <a:r>
              <a:rPr lang="fr-FR" dirty="0"/>
              <a:t> deux autres constantes </a:t>
            </a:r>
            <a:r>
              <a:rPr lang="fr-FR" i="1" dirty="0"/>
              <a:t>l</a:t>
            </a:r>
            <a:r>
              <a:rPr lang="fr-FR" dirty="0"/>
              <a:t> et </a:t>
            </a:r>
            <a:r>
              <a:rPr lang="fr-FR" i="1" dirty="0"/>
              <a:t>n: </a:t>
            </a:r>
            <a:r>
              <a:rPr lang="fr-FR" dirty="0"/>
              <a:t>on appelle</a:t>
            </a:r>
            <a:r>
              <a:rPr lang="fr-FR" i="1" dirty="0"/>
              <a:t> </a:t>
            </a:r>
            <a:r>
              <a:rPr lang="fr-FR" dirty="0"/>
              <a:t>ces entiers les nombres quantiques:</a:t>
            </a:r>
          </a:p>
          <a:p>
            <a:pPr lvl="2" eaLnBrk="1" hangingPunct="1">
              <a:defRPr/>
            </a:pPr>
            <a:r>
              <a:rPr lang="fr-FR" i="1" dirty="0"/>
              <a:t>n= 1, 2, 3,…	</a:t>
            </a:r>
            <a:r>
              <a:rPr lang="fr-FR" i="1" dirty="0">
                <a:sym typeface="Wingdings" pitchFamily="2" charset="2"/>
              </a:rPr>
              <a:t> nb quantique principal</a:t>
            </a:r>
            <a:endParaRPr lang="fr-FR" i="1" dirty="0"/>
          </a:p>
          <a:p>
            <a:pPr lvl="2" eaLnBrk="1" hangingPunct="1">
              <a:defRPr/>
            </a:pPr>
            <a:r>
              <a:rPr lang="fr-FR" i="1" dirty="0"/>
              <a:t>l= n-1, n-2,…, 0	</a:t>
            </a:r>
            <a:r>
              <a:rPr lang="fr-FR" i="1" dirty="0">
                <a:sym typeface="Wingdings" pitchFamily="2" charset="2"/>
              </a:rPr>
              <a:t> nb quantique azimutal </a:t>
            </a:r>
            <a:endParaRPr lang="fr-FR" i="1" dirty="0"/>
          </a:p>
          <a:p>
            <a:pPr lvl="2" eaLnBrk="1" hangingPunct="1">
              <a:defRPr/>
            </a:pPr>
            <a:r>
              <a:rPr lang="fr-FR" i="1" dirty="0"/>
              <a:t>|m|=l, l-1, …, 0	</a:t>
            </a:r>
            <a:r>
              <a:rPr lang="fr-FR" i="1" dirty="0">
                <a:sym typeface="Wingdings" pitchFamily="2" charset="2"/>
              </a:rPr>
              <a:t> nb quantique magnétique</a:t>
            </a:r>
            <a:endParaRPr lang="fr-FR" dirty="0"/>
          </a:p>
          <a:p>
            <a:pPr lvl="1" eaLnBrk="1" hangingPunct="1">
              <a:defRPr/>
            </a:pPr>
            <a:r>
              <a:rPr lang="fr-FR" sz="2400" i="1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Résultat majeur:</a:t>
            </a:r>
          </a:p>
          <a:p>
            <a:pPr lvl="2" eaLnBrk="1" hangingPunct="1">
              <a:defRPr/>
            </a:pPr>
            <a:r>
              <a:rPr lang="fr-FR" sz="2100" dirty="0"/>
              <a:t>On retrouve les énergies quantifiées de l’atome d’hydrogène</a:t>
            </a:r>
          </a:p>
        </p:txBody>
      </p:sp>
      <p:sp>
        <p:nvSpPr>
          <p:cNvPr id="7577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D93516A-9F61-460C-9A11-8130C9267904}" type="slidenum">
              <a:rPr lang="fr-FR" altLang="en-US"/>
              <a:pPr/>
              <a:t>96</a:t>
            </a:fld>
            <a:endParaRPr lang="fr-FR" altLang="en-US"/>
          </a:p>
        </p:txBody>
      </p:sp>
      <p:sp>
        <p:nvSpPr>
          <p:cNvPr id="75781" name="Rectangle 4"/>
          <p:cNvSpPr>
            <a:spLocks noChangeArrowheads="1"/>
          </p:cNvSpPr>
          <p:nvPr/>
        </p:nvSpPr>
        <p:spPr bwMode="auto">
          <a:xfrm>
            <a:off x="1043608" y="6263800"/>
            <a:ext cx="6343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hlink"/>
                </a:solidFill>
              </a:rPr>
              <a:t>http://scienceworld.wolfram.com/physics/HydrogenAtom.html</a:t>
            </a:r>
          </a:p>
        </p:txBody>
      </p:sp>
      <p:graphicFrame>
        <p:nvGraphicFramePr>
          <p:cNvPr id="7577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0181487"/>
              </p:ext>
            </p:extLst>
          </p:nvPr>
        </p:nvGraphicFramePr>
        <p:xfrm>
          <a:off x="2051720" y="5085184"/>
          <a:ext cx="4857750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34" name="Equation" r:id="rId4" imgW="2489040" imgH="457200" progId="Equation.3">
                  <p:embed/>
                </p:oleObj>
              </mc:Choice>
              <mc:Fallback>
                <p:oleObj name="Equation" r:id="rId4" imgW="2489040" imgH="4572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720" y="5085184"/>
                        <a:ext cx="4857750" cy="8921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L’atome de Bohr - Sommerfeld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719263"/>
            <a:ext cx="8280400" cy="4733925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defRPr/>
            </a:pPr>
            <a:r>
              <a:rPr lang="fr-FR" dirty="0"/>
              <a:t>L’énergie est quantifiée et la distance proton – électron est donnée par le rayon de Bohr </a:t>
            </a:r>
            <a:r>
              <a:rPr lang="fr-FR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  <a:r>
              <a:rPr lang="fr-FR" i="1" baseline="-25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0</a:t>
            </a:r>
            <a:endParaRPr lang="fr-FR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fr-FR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fr-FR" dirty="0"/>
          </a:p>
          <a:p>
            <a:pPr lvl="1" eaLnBrk="1" hangingPunct="1">
              <a:lnSpc>
                <a:spcPct val="90000"/>
              </a:lnSpc>
              <a:defRPr/>
            </a:pPr>
            <a:endParaRPr lang="fr-FR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fr-FR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Terminologie courante</a:t>
            </a:r>
            <a:r>
              <a:rPr lang="fr-FR" dirty="0"/>
              <a:t>: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fr-FR" dirty="0"/>
              <a:t>État s		l=0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fr-FR" dirty="0"/>
              <a:t>État p		l=1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fr-FR" dirty="0"/>
              <a:t>État d		l=2</a:t>
            </a:r>
          </a:p>
          <a:p>
            <a:pPr lvl="2" eaLnBrk="1" hangingPunct="1">
              <a:lnSpc>
                <a:spcPct val="90000"/>
              </a:lnSpc>
              <a:defRPr/>
            </a:pPr>
            <a:endParaRPr lang="fr-FR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fr-FR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États électroniques</a:t>
            </a:r>
            <a:r>
              <a:rPr lang="fr-FR" dirty="0"/>
              <a:t>: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fr-FR" dirty="0"/>
              <a:t>1s 2s 2p 3s 3p 3d …	</a:t>
            </a:r>
          </a:p>
        </p:txBody>
      </p:sp>
      <p:sp>
        <p:nvSpPr>
          <p:cNvPr id="7680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8912785-C5B6-4EB8-8CF3-0CF554A373A6}" type="slidenum">
              <a:rPr lang="fr-FR" altLang="en-US"/>
              <a:pPr/>
              <a:t>97</a:t>
            </a:fld>
            <a:endParaRPr lang="fr-FR" altLang="en-US"/>
          </a:p>
        </p:txBody>
      </p:sp>
      <p:graphicFrame>
        <p:nvGraphicFramePr>
          <p:cNvPr id="7680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939544"/>
              </p:ext>
            </p:extLst>
          </p:nvPr>
        </p:nvGraphicFramePr>
        <p:xfrm>
          <a:off x="827584" y="2348880"/>
          <a:ext cx="5014912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58" name="Equation" r:id="rId4" imgW="2590560" imgH="457200" progId="Equation.3">
                  <p:embed/>
                </p:oleObj>
              </mc:Choice>
              <mc:Fallback>
                <p:oleObj name="Equation" r:id="rId4" imgW="2590560" imgH="457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2348880"/>
                        <a:ext cx="5014912" cy="882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6806" name="Picture 5"/>
          <p:cNvPicPr>
            <a:picLocks noChangeAspect="1" noChangeArrowheads="1"/>
          </p:cNvPicPr>
          <p:nvPr/>
        </p:nvPicPr>
        <p:blipFill>
          <a:blip r:embed="rId6" cstate="print"/>
          <a:srcRect r="52216"/>
          <a:stretch>
            <a:fillRect/>
          </a:stretch>
        </p:blipFill>
        <p:spPr bwMode="auto">
          <a:xfrm>
            <a:off x="6018687" y="2565399"/>
            <a:ext cx="2667000" cy="159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7" name="Picture 6" descr="orbitale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6100" y="4076700"/>
            <a:ext cx="446405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7543800" cy="868363"/>
          </a:xfrm>
        </p:spPr>
        <p:txBody>
          <a:bodyPr/>
          <a:lstStyle/>
          <a:p>
            <a:pPr eaLnBrk="1" hangingPunct="1"/>
            <a:r>
              <a:rPr lang="fr-FR"/>
              <a:t>Le modèle de Sommerfeld</a:t>
            </a:r>
          </a:p>
        </p:txBody>
      </p:sp>
      <p:sp>
        <p:nvSpPr>
          <p:cNvPr id="7782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84313"/>
            <a:ext cx="8229600" cy="4411662"/>
          </a:xfrm>
          <a:noFill/>
        </p:spPr>
        <p:txBody>
          <a:bodyPr/>
          <a:lstStyle/>
          <a:p>
            <a:pPr eaLnBrk="1" hangingPunct="1"/>
            <a:r>
              <a:rPr lang="fr-FR" dirty="0"/>
              <a:t>Bilan:</a:t>
            </a:r>
          </a:p>
          <a:p>
            <a:pPr lvl="1" eaLnBrk="1" hangingPunct="1"/>
            <a:r>
              <a:rPr lang="fr-FR" dirty="0">
                <a:solidFill>
                  <a:srgbClr val="33CC33"/>
                </a:solidFill>
              </a:rPr>
              <a:t>Compréhension de la chaleur spécifique</a:t>
            </a:r>
          </a:p>
          <a:p>
            <a:pPr lvl="1" eaLnBrk="1" hangingPunct="1"/>
            <a:r>
              <a:rPr lang="fr-FR" dirty="0">
                <a:solidFill>
                  <a:srgbClr val="33CC33"/>
                </a:solidFill>
              </a:rPr>
              <a:t>Loi d’Ohm (on verra plus loin)</a:t>
            </a:r>
          </a:p>
          <a:p>
            <a:pPr lvl="1" eaLnBrk="1" hangingPunct="1"/>
            <a:r>
              <a:rPr lang="fr-FR" dirty="0"/>
              <a:t>…</a:t>
            </a:r>
          </a:p>
          <a:p>
            <a:pPr lvl="1" eaLnBrk="1" hangingPunct="1"/>
            <a:r>
              <a:rPr lang="fr-FR" dirty="0">
                <a:solidFill>
                  <a:srgbClr val="FF0000"/>
                </a:solidFill>
              </a:rPr>
              <a:t>Ne permet pas d’expliquer la différence entre un conducteur (métal), un </a:t>
            </a:r>
            <a:r>
              <a:rPr lang="fr-FR" dirty="0" err="1">
                <a:solidFill>
                  <a:srgbClr val="FF0000"/>
                </a:solidFill>
              </a:rPr>
              <a:t>semiconducteur</a:t>
            </a:r>
            <a:r>
              <a:rPr lang="fr-FR" dirty="0">
                <a:solidFill>
                  <a:srgbClr val="FF0000"/>
                </a:solidFill>
              </a:rPr>
              <a:t> et un isolant</a:t>
            </a:r>
          </a:p>
        </p:txBody>
      </p:sp>
      <p:sp>
        <p:nvSpPr>
          <p:cNvPr id="7782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79F2BFD-C572-4538-8AC0-169610DA96DB}" type="slidenum">
              <a:rPr lang="fr-FR" altLang="en-US"/>
              <a:pPr/>
              <a:t>98</a:t>
            </a:fld>
            <a:endParaRPr lang="fr-FR" altLang="en-US"/>
          </a:p>
        </p:txBody>
      </p:sp>
      <p:graphicFrame>
        <p:nvGraphicFramePr>
          <p:cNvPr id="7782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0732822"/>
              </p:ext>
            </p:extLst>
          </p:nvPr>
        </p:nvGraphicFramePr>
        <p:xfrm>
          <a:off x="2501627" y="4437618"/>
          <a:ext cx="2454275" cy="105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82" name="Équation" r:id="rId4" imgW="1002960" imgH="431640" progId="Equation.3">
                  <p:embed/>
                </p:oleObj>
              </mc:Choice>
              <mc:Fallback>
                <p:oleObj name="Équation" r:id="rId4" imgW="1002960" imgH="431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1627" y="4437618"/>
                        <a:ext cx="2454275" cy="1057275"/>
                      </a:xfrm>
                      <a:prstGeom prst="rect">
                        <a:avLst/>
                      </a:prstGeom>
                      <a:solidFill>
                        <a:srgbClr val="DDDDDD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8100000" algn="ctr" rotWithShape="0">
                          <a:srgbClr val="808080">
                            <a:alpha val="50000"/>
                          </a:srgb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830" name="AutoShape 6"/>
          <p:cNvSpPr>
            <a:spLocks noChangeArrowheads="1"/>
          </p:cNvSpPr>
          <p:nvPr/>
        </p:nvSpPr>
        <p:spPr bwMode="auto">
          <a:xfrm>
            <a:off x="7812088" y="2205038"/>
            <a:ext cx="914400" cy="914400"/>
          </a:xfrm>
          <a:prstGeom prst="smileyFace">
            <a:avLst>
              <a:gd name="adj" fmla="val 4620"/>
            </a:avLst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77831" name="AutoShape 7"/>
          <p:cNvSpPr>
            <a:spLocks noChangeArrowheads="1"/>
          </p:cNvSpPr>
          <p:nvPr/>
        </p:nvSpPr>
        <p:spPr bwMode="auto">
          <a:xfrm>
            <a:off x="7885113" y="4508500"/>
            <a:ext cx="914400" cy="914400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77832" name="AutoShape 8"/>
          <p:cNvSpPr>
            <a:spLocks noChangeArrowheads="1"/>
          </p:cNvSpPr>
          <p:nvPr/>
        </p:nvSpPr>
        <p:spPr bwMode="auto">
          <a:xfrm>
            <a:off x="179388" y="6165850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38601" name="Text Box 9"/>
          <p:cNvSpPr txBox="1">
            <a:spLocks noChangeArrowheads="1"/>
          </p:cNvSpPr>
          <p:nvPr/>
        </p:nvSpPr>
        <p:spPr bwMode="auto">
          <a:xfrm>
            <a:off x="1331913" y="5949950"/>
            <a:ext cx="70564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fr-FR" sz="2400" i="1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Il doit y avoir « quelque part » dans le modèle une approximation grossière !</a:t>
            </a:r>
          </a:p>
        </p:txBody>
      </p:sp>
      <p:grpSp>
        <p:nvGrpSpPr>
          <p:cNvPr id="10" name="Group 16">
            <a:extLst>
              <a:ext uri="{FF2B5EF4-FFF2-40B4-BE49-F238E27FC236}">
                <a16:creationId xmlns:a16="http://schemas.microsoft.com/office/drawing/2014/main" id="{24F4776A-D44E-491B-989B-A0C31ADE82B7}"/>
              </a:ext>
            </a:extLst>
          </p:cNvPr>
          <p:cNvGrpSpPr>
            <a:grpSpLocks/>
          </p:cNvGrpSpPr>
          <p:nvPr/>
        </p:nvGrpSpPr>
        <p:grpSpPr bwMode="auto">
          <a:xfrm>
            <a:off x="4716016" y="620403"/>
            <a:ext cx="4315469" cy="1297190"/>
            <a:chOff x="282" y="2100"/>
            <a:chExt cx="4866" cy="2056"/>
          </a:xfrm>
        </p:grpSpPr>
        <p:sp>
          <p:nvSpPr>
            <p:cNvPr id="11" name="Line 4">
              <a:extLst>
                <a:ext uri="{FF2B5EF4-FFF2-40B4-BE49-F238E27FC236}">
                  <a16:creationId xmlns:a16="http://schemas.microsoft.com/office/drawing/2014/main" id="{04EE24B1-0EA1-41C6-9283-09E9F68D40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0" y="3743"/>
              <a:ext cx="421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Line 5">
              <a:extLst>
                <a:ext uri="{FF2B5EF4-FFF2-40B4-BE49-F238E27FC236}">
                  <a16:creationId xmlns:a16="http://schemas.microsoft.com/office/drawing/2014/main" id="{3DACA54B-82D1-4482-8545-70DF7885A7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0" y="2100"/>
              <a:ext cx="0" cy="17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Line 7">
              <a:extLst>
                <a:ext uri="{FF2B5EF4-FFF2-40B4-BE49-F238E27FC236}">
                  <a16:creationId xmlns:a16="http://schemas.microsoft.com/office/drawing/2014/main" id="{B8E645DF-6371-4323-B817-4542B5A339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4" y="3153"/>
              <a:ext cx="0" cy="590"/>
            </a:xfrm>
            <a:prstGeom prst="line">
              <a:avLst/>
            </a:prstGeom>
            <a:noFill/>
            <a:ln w="38100">
              <a:solidFill>
                <a:srgbClr val="9900CC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Line 8">
              <a:extLst>
                <a:ext uri="{FF2B5EF4-FFF2-40B4-BE49-F238E27FC236}">
                  <a16:creationId xmlns:a16="http://schemas.microsoft.com/office/drawing/2014/main" id="{3833F464-E489-4C75-B89D-F513DF2308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86" y="3153"/>
              <a:ext cx="0" cy="590"/>
            </a:xfrm>
            <a:prstGeom prst="line">
              <a:avLst/>
            </a:prstGeom>
            <a:noFill/>
            <a:ln w="38100">
              <a:solidFill>
                <a:srgbClr val="9900CC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Line 9">
              <a:extLst>
                <a:ext uri="{FF2B5EF4-FFF2-40B4-BE49-F238E27FC236}">
                  <a16:creationId xmlns:a16="http://schemas.microsoft.com/office/drawing/2014/main" id="{A6AFBD6E-08EC-45AC-BA81-93555C7CE7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6" y="3154"/>
              <a:ext cx="817" cy="0"/>
            </a:xfrm>
            <a:prstGeom prst="line">
              <a:avLst/>
            </a:prstGeom>
            <a:noFill/>
            <a:ln w="38100">
              <a:solidFill>
                <a:srgbClr val="9900CC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Line 10">
              <a:extLst>
                <a:ext uri="{FF2B5EF4-FFF2-40B4-BE49-F238E27FC236}">
                  <a16:creationId xmlns:a16="http://schemas.microsoft.com/office/drawing/2014/main" id="{4F632CFF-B71B-43B2-94D4-75CB826DB5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7" y="3153"/>
              <a:ext cx="817" cy="0"/>
            </a:xfrm>
            <a:prstGeom prst="line">
              <a:avLst/>
            </a:prstGeom>
            <a:noFill/>
            <a:ln w="38100">
              <a:solidFill>
                <a:srgbClr val="9900CC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Line 11">
              <a:extLst>
                <a:ext uri="{FF2B5EF4-FFF2-40B4-BE49-F238E27FC236}">
                  <a16:creationId xmlns:a16="http://schemas.microsoft.com/office/drawing/2014/main" id="{E506B8C7-13C5-4397-AE8F-BA662DA13A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4" y="3743"/>
              <a:ext cx="2812" cy="0"/>
            </a:xfrm>
            <a:prstGeom prst="line">
              <a:avLst/>
            </a:prstGeom>
            <a:noFill/>
            <a:ln w="38100">
              <a:solidFill>
                <a:srgbClr val="9900CC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Rectangle 6">
              <a:extLst>
                <a:ext uri="{FF2B5EF4-FFF2-40B4-BE49-F238E27FC236}">
                  <a16:creationId xmlns:a16="http://schemas.microsoft.com/office/drawing/2014/main" id="{402DD23F-B308-403B-B279-5B6F1E12AB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3" y="2565"/>
              <a:ext cx="2812" cy="45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dirty="0"/>
                <a:t>cristal</a:t>
              </a:r>
            </a:p>
          </p:txBody>
        </p:sp>
        <p:sp>
          <p:nvSpPr>
            <p:cNvPr id="19" name="Text Box 12">
              <a:extLst>
                <a:ext uri="{FF2B5EF4-FFF2-40B4-BE49-F238E27FC236}">
                  <a16:creationId xmlns:a16="http://schemas.microsoft.com/office/drawing/2014/main" id="{C85E66DB-61D1-41BF-AA09-C24B8DB137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1" y="3920"/>
              <a:ext cx="3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i="1">
                  <a:solidFill>
                    <a:srgbClr val="99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-L/2</a:t>
              </a:r>
            </a:p>
          </p:txBody>
        </p:sp>
        <p:sp>
          <p:nvSpPr>
            <p:cNvPr id="20" name="Text Box 13">
              <a:extLst>
                <a:ext uri="{FF2B5EF4-FFF2-40B4-BE49-F238E27FC236}">
                  <a16:creationId xmlns:a16="http://schemas.microsoft.com/office/drawing/2014/main" id="{D00F0F64-275E-4D36-99DC-01FBD82B27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7" y="3925"/>
              <a:ext cx="40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i="1">
                  <a:solidFill>
                    <a:srgbClr val="99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+L/2</a:t>
              </a:r>
            </a:p>
          </p:txBody>
        </p:sp>
        <p:sp>
          <p:nvSpPr>
            <p:cNvPr id="21" name="Text Box 14">
              <a:extLst>
                <a:ext uri="{FF2B5EF4-FFF2-40B4-BE49-F238E27FC236}">
                  <a16:creationId xmlns:a16="http://schemas.microsoft.com/office/drawing/2014/main" id="{E80B3E8C-0EBB-42A3-A3FB-FEBF49761F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1" y="3892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i="1">
                  <a:solidFill>
                    <a:srgbClr val="99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0</a:t>
              </a:r>
            </a:p>
          </p:txBody>
        </p:sp>
        <p:sp>
          <p:nvSpPr>
            <p:cNvPr id="22" name="Text Box 15">
              <a:extLst>
                <a:ext uri="{FF2B5EF4-FFF2-40B4-BE49-F238E27FC236}">
                  <a16:creationId xmlns:a16="http://schemas.microsoft.com/office/drawing/2014/main" id="{F61992A3-FD1B-4983-8AB0-D8E3F51534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" y="2984"/>
              <a:ext cx="26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i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V</a:t>
              </a:r>
              <a:r>
                <a:rPr lang="fr-FR" i="1" baseline="-250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0</a:t>
              </a:r>
              <a:endParaRPr lang="fr-FR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3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fr-FR" dirty="0"/>
              <a:t>Chapitre 6</a:t>
            </a:r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55576" y="3501008"/>
            <a:ext cx="6337300" cy="2362200"/>
          </a:xfrm>
        </p:spPr>
        <p:txBody>
          <a:bodyPr/>
          <a:lstStyle/>
          <a:p>
            <a:pPr marL="609600" indent="-609600" eaLnBrk="1" hangingPunct="1">
              <a:defRPr/>
            </a:pPr>
            <a:r>
              <a:rPr lang="fr-FR" dirty="0"/>
              <a:t>Les électrons dans une structure périodique : </a:t>
            </a:r>
          </a:p>
          <a:p>
            <a:pPr marL="609600" indent="-609600" eaLnBrk="1" hangingPunct="1">
              <a:defRPr/>
            </a:pPr>
            <a:r>
              <a:rPr lang="fr-FR" dirty="0"/>
              <a:t>le modèle de Bloch - Brillouin</a:t>
            </a:r>
          </a:p>
          <a:p>
            <a:pPr marL="609600" indent="-609600" eaLnBrk="1" hangingPunct="1">
              <a:defRPr/>
            </a:pPr>
            <a:endParaRPr lang="fr-FR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6242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5EA672A-A31D-489F-83FA-9095795682A1}" type="slidenum">
              <a:rPr lang="fr-FR" altLang="en-US"/>
              <a:pPr/>
              <a:t>99</a:t>
            </a:fld>
            <a:endParaRPr lang="fr-FR" altLang="en-US"/>
          </a:p>
        </p:txBody>
      </p:sp>
    </p:spTree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eption personnalisée">
  <a:themeElements>
    <a:clrScheme name="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nception personnalisé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larté">
  <a:themeElements>
    <a:clrScheme name="Clarté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té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Network</Template>
  <TotalTime>99306</TotalTime>
  <Words>13382</Words>
  <Application>Microsoft Office PowerPoint</Application>
  <PresentationFormat>Affichage à l'écran (4:3)</PresentationFormat>
  <Paragraphs>2728</Paragraphs>
  <Slides>284</Slides>
  <Notes>268</Notes>
  <HiddenSlides>0</HiddenSlides>
  <MMClips>1</MMClips>
  <ScaleCrop>false</ScaleCrop>
  <HeadingPairs>
    <vt:vector size="10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Liens</vt:lpstr>
      </vt:variant>
      <vt:variant>
        <vt:i4>1</vt:i4>
      </vt:variant>
      <vt:variant>
        <vt:lpstr>Serveurs OLE incorporés</vt:lpstr>
      </vt:variant>
      <vt:variant>
        <vt:i4>4</vt:i4>
      </vt:variant>
      <vt:variant>
        <vt:lpstr>Titres des diapositives</vt:lpstr>
      </vt:variant>
      <vt:variant>
        <vt:i4>284</vt:i4>
      </vt:variant>
    </vt:vector>
  </HeadingPairs>
  <TitlesOfParts>
    <vt:vector size="298" baseType="lpstr">
      <vt:lpstr>Arial</vt:lpstr>
      <vt:lpstr>Arial Unicode MS</vt:lpstr>
      <vt:lpstr>Calibri</vt:lpstr>
      <vt:lpstr>Cambria Math</vt:lpstr>
      <vt:lpstr>Symbol</vt:lpstr>
      <vt:lpstr>Times New Roman</vt:lpstr>
      <vt:lpstr>Wingdings</vt:lpstr>
      <vt:lpstr>Conception personnalisée</vt:lpstr>
      <vt:lpstr>Clarté</vt:lpstr>
      <vt:lpstr>file:///C:\Documents%20and%20Settings\Lorenz\Mes%20documents\A_Polytech\ORIGIN\UNTITLED.ORG!Plot1</vt:lpstr>
      <vt:lpstr>Equation</vt:lpstr>
      <vt:lpstr>Équation</vt:lpstr>
      <vt:lpstr>Graph</vt:lpstr>
      <vt:lpstr>Equation.3</vt:lpstr>
      <vt:lpstr>Physique des Semiconducteurs</vt:lpstr>
      <vt:lpstr>Objectifs du cours</vt:lpstr>
      <vt:lpstr>Plan du cours (18 h – 2 contrôles min)</vt:lpstr>
      <vt:lpstr>Références bibliographiques</vt:lpstr>
      <vt:lpstr>Chapitre 1</vt:lpstr>
      <vt:lpstr>structure cristalline et cristallographie</vt:lpstr>
      <vt:lpstr>États cristallin et amorphe</vt:lpstr>
      <vt:lpstr>États cristallin et amorphe</vt:lpstr>
      <vt:lpstr>La liaison cristalline</vt:lpstr>
      <vt:lpstr>Electronégativité </vt:lpstr>
      <vt:lpstr>La liaison cristalline</vt:lpstr>
      <vt:lpstr>La liaison métallique </vt:lpstr>
      <vt:lpstr>Présentation PowerPoint</vt:lpstr>
      <vt:lpstr>La liaison métallique </vt:lpstr>
      <vt:lpstr>Metallic bond</vt:lpstr>
      <vt:lpstr>La liaison covalente</vt:lpstr>
      <vt:lpstr>La liaison covalente</vt:lpstr>
      <vt:lpstr>La liaison covalente</vt:lpstr>
      <vt:lpstr>Liaison ionique</vt:lpstr>
      <vt:lpstr>Liaison ionique</vt:lpstr>
      <vt:lpstr>Liaison ionique</vt:lpstr>
      <vt:lpstr>Liaison de type Van der Waals</vt:lpstr>
      <vt:lpstr>Géométrie des cristaux</vt:lpstr>
      <vt:lpstr>Géométrie des cristaux</vt:lpstr>
      <vt:lpstr>Géométrie des cristaux</vt:lpstr>
      <vt:lpstr>Repérage des plans cristallins</vt:lpstr>
      <vt:lpstr>Plan cristallin d’indices (h,k,l)</vt:lpstr>
      <vt:lpstr>Plan cristallin d’indices (h,k,l)</vt:lpstr>
      <vt:lpstr>Directions cristallines</vt:lpstr>
      <vt:lpstr>Indices de Miller (suite)</vt:lpstr>
      <vt:lpstr>Exemples de plans dans un cristal cubique.</vt:lpstr>
      <vt:lpstr>Les différentes structures cristallines</vt:lpstr>
      <vt:lpstr>Les différentes structures cristallines</vt:lpstr>
      <vt:lpstr>Les différentes structures cristallines: notion de multiplicité de la maille</vt:lpstr>
      <vt:lpstr>Les différentes structures cristallines: notion de multiplicité de la maille</vt:lpstr>
      <vt:lpstr>Les différentes structures cristallines: notion de multiplicité de la maille</vt:lpstr>
      <vt:lpstr>Les différentes structures cristallines: notion de multiplicité de la maille</vt:lpstr>
      <vt:lpstr>Choix des vecteurs primitifs</vt:lpstr>
      <vt:lpstr>Le Cubique centré (cc)</vt:lpstr>
      <vt:lpstr>Présentation PowerPoint</vt:lpstr>
      <vt:lpstr>Densité surfacique d’atomes</vt:lpstr>
      <vt:lpstr>Le silicium et sa structure« Diamant ».</vt:lpstr>
      <vt:lpstr>Structure NaCl</vt:lpstr>
      <vt:lpstr>Rôle physique des plans réticulaires  </vt:lpstr>
      <vt:lpstr>Rôle physique des plans réticulaires </vt:lpstr>
      <vt:lpstr>Rôle physique des plans réticulaires </vt:lpstr>
      <vt:lpstr>Chapitre 3</vt:lpstr>
      <vt:lpstr>La fin de la mécanique classique?</vt:lpstr>
      <vt:lpstr>La fin de la mécanique classique?</vt:lpstr>
      <vt:lpstr>La fin de la mécanique classique?</vt:lpstr>
      <vt:lpstr>La fin de la mécanique classique?</vt:lpstr>
      <vt:lpstr>La fin de la mécanique classique?</vt:lpstr>
      <vt:lpstr>La fin de la mécanique classique?</vt:lpstr>
      <vt:lpstr>La fin de la mécanique classique?</vt:lpstr>
      <vt:lpstr>La fin de la mécanique classique?</vt:lpstr>
      <vt:lpstr>Dualité: métaphore du cylindre</vt:lpstr>
      <vt:lpstr>La fin de la mécanique classique?</vt:lpstr>
      <vt:lpstr>Dualité onde corpuscule</vt:lpstr>
      <vt:lpstr>La mécanique ondulatoire</vt:lpstr>
      <vt:lpstr>La mécanique ondulatoire</vt:lpstr>
      <vt:lpstr>Présentation PowerPoint</vt:lpstr>
      <vt:lpstr>La mécanique ondulatoire</vt:lpstr>
      <vt:lpstr>La mécanique ondulatoire</vt:lpstr>
      <vt:lpstr>L’équation de Schrödinger:</vt:lpstr>
      <vt:lpstr>L’équation de Schrödinger:</vt:lpstr>
      <vt:lpstr>L’équation de Schrödinger:</vt:lpstr>
      <vt:lpstr>Onde plane / paquet d’ondes</vt:lpstr>
      <vt:lpstr>Onde plane / paquet d’ondes</vt:lpstr>
      <vt:lpstr>Onde plane / paquet d’ondes</vt:lpstr>
      <vt:lpstr>Onde plane / paquet d’ondes</vt:lpstr>
      <vt:lpstr>Onde plane / paquet d’ondes</vt:lpstr>
      <vt:lpstr>Onde plane / paquet d’ondes</vt:lpstr>
      <vt:lpstr>Onde plane / paquet d’ondes</vt:lpstr>
      <vt:lpstr>Onde plane / paquet d’ondes</vt:lpstr>
      <vt:lpstr>Vitesse de phase/ vitesse de groupe</vt:lpstr>
      <vt:lpstr>Vitesse de phase/ Vitesse de groupe</vt:lpstr>
      <vt:lpstr>Mécanique ondulatoire: exemples d’applications</vt:lpstr>
      <vt:lpstr>Mécanique ondulatoire: exemples d’applications</vt:lpstr>
      <vt:lpstr>Mécanique ondulatoire: exemples d’applications</vt:lpstr>
      <vt:lpstr>Mécanique ondulatoire: exemples d’applications</vt:lpstr>
      <vt:lpstr>Mécanique ondulatoire: exemples d’applications</vt:lpstr>
      <vt:lpstr>Chapitre 4</vt:lpstr>
      <vt:lpstr>Électron libre</vt:lpstr>
      <vt:lpstr>Électron libre</vt:lpstr>
      <vt:lpstr>Potentiel de Sommerfeld</vt:lpstr>
      <vt:lpstr>Potentiel de Sommerfeld</vt:lpstr>
      <vt:lpstr>Potentiel de Sommerfeld</vt:lpstr>
      <vt:lpstr>Potentiel de Sommerfeld</vt:lpstr>
      <vt:lpstr>Modèle de Sommerfeld</vt:lpstr>
      <vt:lpstr>Modèle de Sommerfeld</vt:lpstr>
      <vt:lpstr>Modèle de Sommerfeld</vt:lpstr>
      <vt:lpstr>Modèle de Sommerfeld</vt:lpstr>
      <vt:lpstr>Théorie ondulatoire appliquée aux atomes: l’atome de Bohr – Sommerfeld</vt:lpstr>
      <vt:lpstr>L’atome de Bohr - Sommerfeld</vt:lpstr>
      <vt:lpstr>L’atome de Bohr - Sommerfeld</vt:lpstr>
      <vt:lpstr>L’atome de Bohr - Sommerfeld</vt:lpstr>
      <vt:lpstr>L’atome de Bohr - Sommerfeld</vt:lpstr>
      <vt:lpstr>Le modèle de Sommerfeld</vt:lpstr>
      <vt:lpstr>Chapitre 6</vt:lpstr>
      <vt:lpstr>plan</vt:lpstr>
      <vt:lpstr>Formation des bandes d’énergie</vt:lpstr>
      <vt:lpstr>Formation des bandes d’énergie</vt:lpstr>
      <vt:lpstr>Formation des bandes d’énergie</vt:lpstr>
      <vt:lpstr>Formation des bandes d’énergie</vt:lpstr>
      <vt:lpstr>Formation des bandes d’énergie</vt:lpstr>
      <vt:lpstr>Formation des bandes d’énergie</vt:lpstr>
      <vt:lpstr>Modèle de Bloch Brillouin</vt:lpstr>
      <vt:lpstr>Modèle de Bloch Brillouin</vt:lpstr>
      <vt:lpstr>Modèle de Bloch Brillouin</vt:lpstr>
      <vt:lpstr>Modèle de Bloch Brillouin</vt:lpstr>
      <vt:lpstr>Modèle de Bloch Brillouin</vt:lpstr>
      <vt:lpstr>Modèle de Bloch Brillouin</vt:lpstr>
      <vt:lpstr>Modèle de Kronig et Penney</vt:lpstr>
      <vt:lpstr>Modèle de Kronig et Penney</vt:lpstr>
      <vt:lpstr>Modèle de Kronig et Penney</vt:lpstr>
      <vt:lpstr>Modèle de Kronig et Penney</vt:lpstr>
      <vt:lpstr>Modèle de Kronig et Penney</vt:lpstr>
      <vt:lpstr>Modèle de Kronig et Penney</vt:lpstr>
      <vt:lpstr>Modèle de Kronig et Penney</vt:lpstr>
      <vt:lpstr>Diagramme E(k)</vt:lpstr>
      <vt:lpstr>Bandes d’énergie</vt:lpstr>
      <vt:lpstr>Schéma de zone réduite</vt:lpstr>
      <vt:lpstr>Limites d’énergie permise</vt:lpstr>
      <vt:lpstr>E(k) au voisinage d’un extremum</vt:lpstr>
      <vt:lpstr>Masse effective de densité d’états</vt:lpstr>
      <vt:lpstr>Masse effective de densité d’états</vt:lpstr>
      <vt:lpstr>Signe de la masse effective</vt:lpstr>
      <vt:lpstr>Densité d’états (approx. m*)</vt:lpstr>
      <vt:lpstr>Densité d’états (approx. m*)</vt:lpstr>
      <vt:lpstr>Densité d’états (approx. m*)</vt:lpstr>
      <vt:lpstr>Densité d’états (approx. m*)</vt:lpstr>
      <vt:lpstr>Densité d’états (approx. m*)</vt:lpstr>
      <vt:lpstr>Densité d’états 3D</vt:lpstr>
      <vt:lpstr>Structure de bande réelle!</vt:lpstr>
      <vt:lpstr>Structure de bande réelle!</vt:lpstr>
      <vt:lpstr>synthèse</vt:lpstr>
      <vt:lpstr>Chapitre 7</vt:lpstr>
      <vt:lpstr>Courant de conduction dans le « cristal » de Bloch - Brillouin</vt:lpstr>
      <vt:lpstr>Courant de conduction dans le « cristal » de Bloch - Brillouin</vt:lpstr>
      <vt:lpstr>Courant de conduction dans le « cristal » de Bloch - Brillouin</vt:lpstr>
      <vt:lpstr>Contribution à J d’une bande incomplètement remplie</vt:lpstr>
      <vt:lpstr>Contribution à J d’une bande incomplètement remplie</vt:lpstr>
      <vt:lpstr>Contribution à J d’une bande incomplètement remplie</vt:lpstr>
      <vt:lpstr>Contribution à J d’une bande incomplètement remplie</vt:lpstr>
      <vt:lpstr>Contribution à J d’une bande incomplètement remplie</vt:lpstr>
      <vt:lpstr>Le cristal réel de Bloch-Brillouin</vt:lpstr>
      <vt:lpstr>Le cristal réel de Bloch-Brillouin</vt:lpstr>
      <vt:lpstr>Le cristal réel de Bloch-Brillouin</vt:lpstr>
      <vt:lpstr>Le cristal réel de Bloch-Brillouin</vt:lpstr>
      <vt:lpstr>Le cristal réel de Bloch-Brillouin</vt:lpstr>
      <vt:lpstr>Le cristal réel de Bloch-Brillouin</vt:lpstr>
      <vt:lpstr>Notion de trous</vt:lpstr>
      <vt:lpstr>Notion de trous: conduction</vt:lpstr>
      <vt:lpstr>Conduction par électrons et trous</vt:lpstr>
      <vt:lpstr>Semiconducteur ou isolant ?</vt:lpstr>
      <vt:lpstr>Métal ?</vt:lpstr>
      <vt:lpstr>Résumé:</vt:lpstr>
      <vt:lpstr>Chapitre 8</vt:lpstr>
      <vt:lpstr>Les différentes statistiques</vt:lpstr>
      <vt:lpstr>Les différentes statistiques</vt:lpstr>
      <vt:lpstr>Maxwell – Boltzmann </vt:lpstr>
      <vt:lpstr>Statistique de Fermi – Dirac </vt:lpstr>
      <vt:lpstr>Différence discernable ou non (1 « bille » par case  Pauli)</vt:lpstr>
      <vt:lpstr>indiscernables  </vt:lpstr>
      <vt:lpstr>Statistique de Fermi – Dirac </vt:lpstr>
      <vt:lpstr>Statistique de Fermi – Dirac </vt:lpstr>
      <vt:lpstr>Fonction de Fermi – Dirac </vt:lpstr>
      <vt:lpstr>Fonction de Fermi – Dirac</vt:lpstr>
      <vt:lpstr>Influence de la température</vt:lpstr>
      <vt:lpstr>Passage  FD   MB ?</vt:lpstr>
      <vt:lpstr>Passage  FD   MB </vt:lpstr>
      <vt:lpstr>Présentation PowerPoint</vt:lpstr>
      <vt:lpstr>Chapitre 10</vt:lpstr>
      <vt:lpstr>Le semiconducteur à l’équilibre</vt:lpstr>
      <vt:lpstr>Densité de porteurs de charges dans les SC.</vt:lpstr>
      <vt:lpstr>Densité de porteurs de charges dans les SC.</vt:lpstr>
      <vt:lpstr>Calcul de n0 et p0</vt:lpstr>
      <vt:lpstr>Calcul de n0 et p0</vt:lpstr>
      <vt:lpstr>La loi d’action de masse</vt:lpstr>
      <vt:lpstr>Niveau de Fermi dans un semiconducteur intrinsèque</vt:lpstr>
      <vt:lpstr>Conduction bipolaire</vt:lpstr>
      <vt:lpstr>Électrons dans une structure Diamant (ex: Si)</vt:lpstr>
      <vt:lpstr>Électrons dans une structure Diamant (ex: Si)</vt:lpstr>
      <vt:lpstr>Niveau de Fermi dans un semiconducteur intrinsèque</vt:lpstr>
      <vt:lpstr>Niveau de Fermi dans un semiconducteur intrinsèque</vt:lpstr>
      <vt:lpstr>Variation ni(T)</vt:lpstr>
      <vt:lpstr>Dopage du semiconducteur</vt:lpstr>
      <vt:lpstr>Semi-conducteur intrinsèque</vt:lpstr>
      <vt:lpstr>Dopage du semiconducteur</vt:lpstr>
      <vt:lpstr>Dopage du semiconducteur</vt:lpstr>
      <vt:lpstr>Niveau d’énergie dus aux impuretés.</vt:lpstr>
      <vt:lpstr>Niveau « donneur » dans la Bande Interdite.</vt:lpstr>
      <vt:lpstr>Niveau « donneur » dans la Bande Interdite.</vt:lpstr>
      <vt:lpstr>Niveau « donneur » dans la Bande Interdite.</vt:lpstr>
      <vt:lpstr>Niveau « accepteur » dans la Bande Interdite.</vt:lpstr>
      <vt:lpstr>Niveau « accepteur » dans la Bande Interdite.</vt:lpstr>
      <vt:lpstr>Calcul de la position du niveau énergétique  Ed ou Ea</vt:lpstr>
      <vt:lpstr>Niveau « accepteur » dans la Bande Interdite.</vt:lpstr>
      <vt:lpstr>Dopage d’un SC: type n</vt:lpstr>
      <vt:lpstr>Dopage d’un SC: type p</vt:lpstr>
      <vt:lpstr>Statistique des donneurs et des accepteurs</vt:lpstr>
      <vt:lpstr>Statistique des donneurs et des accepteurs</vt:lpstr>
      <vt:lpstr>Statistique des donneurs et des accepteurs</vt:lpstr>
      <vt:lpstr>Statistique des donneurs et des accepteurs</vt:lpstr>
      <vt:lpstr>Ionisation complète et gel des porteurs</vt:lpstr>
      <vt:lpstr>la densité de porteurs en Fct de T?</vt:lpstr>
      <vt:lpstr>Variation de la conduction d’un semi-conducteur dopé en fonction de la température</vt:lpstr>
      <vt:lpstr>Niveau de Fermi EF(T)</vt:lpstr>
      <vt:lpstr>Niveau de Fermi EF(T)</vt:lpstr>
      <vt:lpstr>EF fonction de la Température</vt:lpstr>
      <vt:lpstr>Distribution à l’équilibre des porteurs</vt:lpstr>
      <vt:lpstr>Niveau de Fermi dans un SC extrinsèque</vt:lpstr>
      <vt:lpstr>Niveau de Fermi dans un SC extrinsèque</vt:lpstr>
      <vt:lpstr>Concentration de h+ et d’e- à l’équilibre</vt:lpstr>
      <vt:lpstr>Concentration de h+ et d’e- à l’équilibre</vt:lpstr>
      <vt:lpstr>Différence Ef - Efi</vt:lpstr>
      <vt:lpstr>Différence Ef - Efi</vt:lpstr>
      <vt:lpstr>Chapitre 11</vt:lpstr>
      <vt:lpstr>Plan:</vt:lpstr>
      <vt:lpstr>Phénomènes de Génération - Recombinaison</vt:lpstr>
      <vt:lpstr>Phénomènes de Génération - Recombinaison</vt:lpstr>
      <vt:lpstr>Recombinaison: 2 « chemins » possibles             (1)   </vt:lpstr>
      <vt:lpstr>Recombinaison: 2 « chemins » possibles             (2)</vt:lpstr>
      <vt:lpstr>Recombinaison: 2 « chemins » possibles             (3)</vt:lpstr>
      <vt:lpstr>Excitation lumineuse</vt:lpstr>
      <vt:lpstr>Recombinaison radiative et non radiative </vt:lpstr>
      <vt:lpstr>Recombinaisons de surface</vt:lpstr>
      <vt:lpstr>Courants dans les SC</vt:lpstr>
      <vt:lpstr>Vitesse de dérive (« drift velocity »)</vt:lpstr>
      <vt:lpstr>Courants dans les SC</vt:lpstr>
      <vt:lpstr>Courants dans les SC</vt:lpstr>
      <vt:lpstr>Courants dans les SC</vt:lpstr>
      <vt:lpstr>Présentation PowerPoint</vt:lpstr>
      <vt:lpstr>Variation de la mobilité en fonction de la concentration en dopants</vt:lpstr>
      <vt:lpstr>Courants dans les SC</vt:lpstr>
      <vt:lpstr>Vitesse de saturation</vt:lpstr>
      <vt:lpstr>Présentation PowerPoint</vt:lpstr>
      <vt:lpstr>Courants dans les SC</vt:lpstr>
      <vt:lpstr>Courants dans les SC</vt:lpstr>
      <vt:lpstr>Courants dans les SC</vt:lpstr>
      <vt:lpstr>Équations de continuité – longueur de diffusion</vt:lpstr>
      <vt:lpstr>Équations de continuité – longueur de diffusion</vt:lpstr>
      <vt:lpstr>Équations de continuité – longueur de diffusion</vt:lpstr>
      <vt:lpstr>Équation de Poisson</vt:lpstr>
      <vt:lpstr>Longueur de Debye</vt:lpstr>
      <vt:lpstr>Longueur de Debye</vt:lpstr>
      <vt:lpstr>Temps de relaxation diélectrique</vt:lpstr>
      <vt:lpstr>Chap 12</vt:lpstr>
      <vt:lpstr>Homojonction PN</vt:lpstr>
      <vt:lpstr>Mécanisme de formation de la jonction PN</vt:lpstr>
      <vt:lpstr>Mécanisme de formation de la jonction PN</vt:lpstr>
      <vt:lpstr>Tension de diffusion VD ou  « built in  potential Vb i »</vt:lpstr>
      <vt:lpstr>Champ, potentiel et largeur de zone d’espace (1)</vt:lpstr>
      <vt:lpstr>Champ, potentiel et largeur de zone d’espace (2)</vt:lpstr>
      <vt:lpstr>Champ, potentiel et largeur de zone d’espace (3)</vt:lpstr>
      <vt:lpstr>Attention: tout ce que l’on vient de voir était pour V=0. Lorsque la diode est polarisée par une tension V sur P, Vbi doit être remplacée par Vbi - V</vt:lpstr>
      <vt:lpstr>Jonction PN sous polarisation</vt:lpstr>
      <vt:lpstr>Jonction PN sous polarisation</vt:lpstr>
      <vt:lpstr>Densité de porteurs injectés à la frontière de la ZCE</vt:lpstr>
      <vt:lpstr>Variation de la densité de trous injectés en fonction de Va</vt:lpstr>
      <vt:lpstr>Injection de porteurs</vt:lpstr>
      <vt:lpstr>Distribution des porteurs dans les régions neutres</vt:lpstr>
      <vt:lpstr>Distribution des porteurs dans les régions neutres</vt:lpstr>
      <vt:lpstr>Courant de  porteurs minoritaires dans les régions neutres</vt:lpstr>
      <vt:lpstr>Courant de  porteurs minoritaires dans les régions neutres</vt:lpstr>
      <vt:lpstr>Génération –recombinaison dans la ZCE</vt:lpstr>
      <vt:lpstr>La diode réelle : Phénomènes de génération-recombinaison dans la ZCE</vt:lpstr>
      <vt:lpstr>La diode réelle : Phénomènes de génération-recombinaison dans la ZCE</vt:lpstr>
      <vt:lpstr>La diode réelle : Phénomènes de génération-recombinaison dans la ZCE</vt:lpstr>
      <vt:lpstr>Diode en polarisation inverse:  claquage de la jonction</vt:lpstr>
      <vt:lpstr>Jonction en régime dynamique: capacités de la jonction</vt:lpstr>
      <vt:lpstr>Capacité de transition ou de jonction</vt:lpstr>
      <vt:lpstr>Capacité de diffusion ou de stockage</vt:lpstr>
      <vt:lpstr>Capacité de diffusion ou de stockage</vt:lpstr>
      <vt:lpstr>Capacité de diffusion ou de stockage</vt:lpstr>
      <vt:lpstr>Capacité de diffusion ou de stockage</vt:lpstr>
      <vt:lpstr>Schéma équivalent jonction pn</vt:lpstr>
      <vt:lpstr>Jonction PN en commutation</vt:lpstr>
      <vt:lpstr>Jonction PN en commutation</vt:lpstr>
      <vt:lpstr>Jonction PN en commutation</vt:lpstr>
      <vt:lpstr>Diode Tunnel – diode Backward</vt:lpstr>
      <vt:lpstr>Diodes PIN</vt:lpstr>
      <vt:lpstr>Diodes PIN</vt:lpstr>
      <vt:lpstr>Présentation PowerPoint</vt:lpstr>
    </vt:vector>
  </TitlesOfParts>
  <Company>CNRS-CRHEA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Physique des semiconducteurs</dc:title>
  <dc:creator>Philippe Lorenzini</dc:creator>
  <cp:lastModifiedBy>philippe lorenzini</cp:lastModifiedBy>
  <cp:revision>1026</cp:revision>
  <cp:lastPrinted>2013-10-25T10:21:57Z</cp:lastPrinted>
  <dcterms:created xsi:type="dcterms:W3CDTF">2006-02-08T12:44:42Z</dcterms:created>
  <dcterms:modified xsi:type="dcterms:W3CDTF">2021-10-07T07:18:43Z</dcterms:modified>
</cp:coreProperties>
</file>